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3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57" r:id="rId3"/>
    <p:sldId id="268" r:id="rId4"/>
    <p:sldId id="312" r:id="rId5"/>
    <p:sldId id="313" r:id="rId6"/>
    <p:sldId id="307" r:id="rId7"/>
    <p:sldId id="297" r:id="rId8"/>
    <p:sldId id="298" r:id="rId9"/>
    <p:sldId id="300" r:id="rId10"/>
    <p:sldId id="301" r:id="rId11"/>
    <p:sldId id="302" r:id="rId12"/>
    <p:sldId id="303" r:id="rId13"/>
    <p:sldId id="305" r:id="rId14"/>
    <p:sldId id="306" r:id="rId15"/>
    <p:sldId id="309" r:id="rId16"/>
    <p:sldId id="311" r:id="rId17"/>
    <p:sldId id="304" r:id="rId18"/>
    <p:sldId id="310" r:id="rId19"/>
    <p:sldId id="314" r:id="rId20"/>
    <p:sldId id="315" r:id="rId21"/>
    <p:sldId id="317" r:id="rId22"/>
    <p:sldId id="316" r:id="rId23"/>
    <p:sldId id="325" r:id="rId24"/>
    <p:sldId id="318" r:id="rId25"/>
    <p:sldId id="320" r:id="rId26"/>
    <p:sldId id="321" r:id="rId27"/>
    <p:sldId id="324" r:id="rId28"/>
    <p:sldId id="323" r:id="rId29"/>
    <p:sldId id="329" r:id="rId30"/>
    <p:sldId id="319" r:id="rId31"/>
    <p:sldId id="327" r:id="rId32"/>
    <p:sldId id="328" r:id="rId33"/>
    <p:sldId id="308" r:id="rId34"/>
    <p:sldId id="322" r:id="rId35"/>
    <p:sldId id="330" r:id="rId36"/>
    <p:sldId id="326" r:id="rId37"/>
    <p:sldId id="270" r:id="rId38"/>
    <p:sldId id="274"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E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0" autoAdjust="0"/>
  </p:normalViewPr>
  <p:slideViewPr>
    <p:cSldViewPr snapToGrid="0" snapToObjects="1">
      <p:cViewPr>
        <p:scale>
          <a:sx n="100" d="100"/>
          <a:sy n="100" d="100"/>
        </p:scale>
        <p:origin x="-90" y="-408"/>
      </p:cViewPr>
      <p:guideLst>
        <p:guide orient="horz" pos="1620"/>
        <p:guide pos="2880"/>
      </p:guideLst>
    </p:cSldViewPr>
  </p:slideViewPr>
  <p:outlineViewPr>
    <p:cViewPr>
      <p:scale>
        <a:sx n="33" d="100"/>
        <a:sy n="33" d="100"/>
      </p:scale>
      <p:origin x="0" y="-19380"/>
    </p:cViewPr>
  </p:outlineViewPr>
  <p:notesTextViewPr>
    <p:cViewPr>
      <p:scale>
        <a:sx n="100" d="100"/>
        <a:sy n="100" d="100"/>
      </p:scale>
      <p:origin x="0" y="0"/>
    </p:cViewPr>
  </p:notesTextViewPr>
  <p:notesViewPr>
    <p:cSldViewPr snapToGrid="0" snapToObjects="1">
      <p:cViewPr varScale="1">
        <p:scale>
          <a:sx n="65" d="100"/>
          <a:sy n="65" d="100"/>
        </p:scale>
        <p:origin x="265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114098-4598-6343-99BA-CF5B8044CEB2}" type="datetimeFigureOut">
              <a:rPr lang="en-US" smtClean="0"/>
              <a:t>12/17/2015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22B4AD-5F55-224E-8876-5D5F862CF56B}" type="slidenum">
              <a:rPr lang="en-US" smtClean="0"/>
              <a:t>‹#›</a:t>
            </a:fld>
            <a:endParaRPr lang="en-US"/>
          </a:p>
        </p:txBody>
      </p:sp>
    </p:spTree>
    <p:extLst>
      <p:ext uri="{BB962C8B-B14F-4D97-AF65-F5344CB8AC3E}">
        <p14:creationId xmlns:p14="http://schemas.microsoft.com/office/powerpoint/2010/main" val="3337054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58ABF-CD9D-4777-B9E5-4446AC8AED54}" type="datetimeFigureOut">
              <a:rPr lang="en-US" smtClean="0"/>
              <a:t>12/17/2015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28C35-5DB0-4B70-8DB8-9809C94FCC1C}" type="slidenum">
              <a:rPr lang="en-US" smtClean="0"/>
              <a:t>‹#›</a:t>
            </a:fld>
            <a:endParaRPr lang="en-US"/>
          </a:p>
        </p:txBody>
      </p:sp>
    </p:spTree>
    <p:extLst>
      <p:ext uri="{BB962C8B-B14F-4D97-AF65-F5344CB8AC3E}">
        <p14:creationId xmlns:p14="http://schemas.microsoft.com/office/powerpoint/2010/main" val="410698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28C35-5DB0-4B70-8DB8-9809C94FCC1C}" type="slidenum">
              <a:rPr lang="en-US" smtClean="0"/>
              <a:t>1</a:t>
            </a:fld>
            <a:endParaRPr lang="en-US"/>
          </a:p>
        </p:txBody>
      </p:sp>
    </p:spTree>
    <p:extLst>
      <p:ext uri="{BB962C8B-B14F-4D97-AF65-F5344CB8AC3E}">
        <p14:creationId xmlns:p14="http://schemas.microsoft.com/office/powerpoint/2010/main" val="392282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28C35-5DB0-4B70-8DB8-9809C94FCC1C}" type="slidenum">
              <a:rPr lang="en-US" smtClean="0"/>
              <a:t>2</a:t>
            </a:fld>
            <a:endParaRPr lang="en-US"/>
          </a:p>
        </p:txBody>
      </p:sp>
    </p:spTree>
    <p:extLst>
      <p:ext uri="{BB962C8B-B14F-4D97-AF65-F5344CB8AC3E}">
        <p14:creationId xmlns:p14="http://schemas.microsoft.com/office/powerpoint/2010/main" val="102931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428C35-5DB0-4B70-8DB8-9809C94FCC1C}" type="slidenum">
              <a:rPr lang="en-US" smtClean="0"/>
              <a:t>3</a:t>
            </a:fld>
            <a:endParaRPr lang="en-US"/>
          </a:p>
        </p:txBody>
      </p:sp>
    </p:spTree>
    <p:extLst>
      <p:ext uri="{BB962C8B-B14F-4D97-AF65-F5344CB8AC3E}">
        <p14:creationId xmlns:p14="http://schemas.microsoft.com/office/powerpoint/2010/main" val="393287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28C35-5DB0-4B70-8DB8-9809C94FCC1C}" type="slidenum">
              <a:rPr lang="en-US" smtClean="0"/>
              <a:t>9</a:t>
            </a:fld>
            <a:endParaRPr lang="en-US"/>
          </a:p>
        </p:txBody>
      </p:sp>
    </p:spTree>
    <p:extLst>
      <p:ext uri="{BB962C8B-B14F-4D97-AF65-F5344CB8AC3E}">
        <p14:creationId xmlns:p14="http://schemas.microsoft.com/office/powerpoint/2010/main" val="54353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428C35-5DB0-4B70-8DB8-9809C94FCC1C}" type="slidenum">
              <a:rPr lang="en-US" smtClean="0"/>
              <a:t>37</a:t>
            </a:fld>
            <a:endParaRPr lang="en-US"/>
          </a:p>
        </p:txBody>
      </p:sp>
    </p:spTree>
    <p:extLst>
      <p:ext uri="{BB962C8B-B14F-4D97-AF65-F5344CB8AC3E}">
        <p14:creationId xmlns:p14="http://schemas.microsoft.com/office/powerpoint/2010/main" val="1684949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8763"/>
          <a:stretch/>
        </p:blipFill>
        <p:spPr>
          <a:xfrm>
            <a:off x="0" y="1481619"/>
            <a:ext cx="9144000" cy="3669502"/>
          </a:xfrm>
          <a:prstGeom prst="rect">
            <a:avLst/>
          </a:prstGeom>
        </p:spPr>
      </p:pic>
      <p:sp>
        <p:nvSpPr>
          <p:cNvPr id="2" name="Title 1"/>
          <p:cNvSpPr>
            <a:spLocks noGrp="1"/>
          </p:cNvSpPr>
          <p:nvPr>
            <p:ph type="ctrTitle"/>
          </p:nvPr>
        </p:nvSpPr>
        <p:spPr>
          <a:xfrm>
            <a:off x="685800" y="1812132"/>
            <a:ext cx="7772400" cy="1102519"/>
          </a:xfrm>
        </p:spPr>
        <p:txBody>
          <a:bodyPr anchor="b">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128963"/>
            <a:ext cx="6400800"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B9FD53E-811C-3647-B5F3-484EDECF3090}" type="datetimeFigureOut">
              <a:rPr lang="en-US" smtClean="0"/>
              <a:pPr/>
              <a:t>12/17/2015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60FB4D-3904-A044-A5B7-D65532B54865}" type="slidenum">
              <a:rPr lang="en-US" smtClean="0"/>
              <a:pPr/>
              <a:t>‹#›</a:t>
            </a:fld>
            <a:endParaRPr lang="en-US"/>
          </a:p>
        </p:txBody>
      </p:sp>
      <p:pic>
        <p:nvPicPr>
          <p:cNvPr id="11" name="Picture 10" descr="North-Risk-Partners-with-All-logo-outlines-r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7046" y="731611"/>
            <a:ext cx="4170292" cy="637690"/>
          </a:xfrm>
          <a:prstGeom prst="rect">
            <a:avLst/>
          </a:prstGeom>
        </p:spPr>
      </p:pic>
      <p:pic>
        <p:nvPicPr>
          <p:cNvPr id="12" name="Picture 11" descr="North-Risk-Partners-with-All-logo-outlines-r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5967" y="5959902"/>
            <a:ext cx="3124923" cy="477840"/>
          </a:xfrm>
          <a:prstGeom prst="rect">
            <a:avLst/>
          </a:prstGeom>
        </p:spPr>
      </p:pic>
    </p:spTree>
    <p:extLst>
      <p:ext uri="{BB962C8B-B14F-4D97-AF65-F5344CB8AC3E}">
        <p14:creationId xmlns:p14="http://schemas.microsoft.com/office/powerpoint/2010/main" val="822606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FD53E-811C-3647-B5F3-484EDECF3090}"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63539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FD53E-811C-3647-B5F3-484EDECF3090}"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58098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9FD53E-811C-3647-B5F3-484EDECF3090}"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339596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9FD53E-811C-3647-B5F3-484EDECF3090}" type="datetimeFigureOut">
              <a:rPr lang="en-US" smtClean="0"/>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17672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9FD53E-811C-3647-B5F3-484EDECF3090}" type="datetimeFigureOut">
              <a:rPr lang="en-US" smtClean="0"/>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424451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FD53E-811C-3647-B5F3-484EDECF3090}" type="datetimeFigureOut">
              <a:rPr lang="en-US" smtClean="0"/>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304821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FD53E-811C-3647-B5F3-484EDECF3090}"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247264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FD53E-811C-3647-B5F3-484EDECF3090}"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FB4D-3904-A044-A5B7-D65532B54865}" type="slidenum">
              <a:rPr lang="en-US" smtClean="0"/>
              <a:t>‹#›</a:t>
            </a:fld>
            <a:endParaRPr lang="en-US"/>
          </a:p>
        </p:txBody>
      </p:sp>
    </p:spTree>
    <p:extLst>
      <p:ext uri="{BB962C8B-B14F-4D97-AF65-F5344CB8AC3E}">
        <p14:creationId xmlns:p14="http://schemas.microsoft.com/office/powerpoint/2010/main" val="36364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1">
            <a:extLst>
              <a:ext uri="{28A0092B-C50C-407E-A947-70E740481C1C}">
                <a14:useLocalDpi xmlns:a14="http://schemas.microsoft.com/office/drawing/2010/main" val="0"/>
              </a:ext>
            </a:extLst>
          </a:blip>
          <a:srcRect b="80996"/>
          <a:stretch/>
        </p:blipFill>
        <p:spPr>
          <a:xfrm>
            <a:off x="0" y="0"/>
            <a:ext cx="9143999" cy="978927"/>
          </a:xfrm>
          <a:prstGeom prst="rect">
            <a:avLst/>
          </a:prstGeom>
        </p:spPr>
      </p:pic>
      <p:sp>
        <p:nvSpPr>
          <p:cNvPr id="2" name="Title Placeholder 1"/>
          <p:cNvSpPr>
            <a:spLocks noGrp="1"/>
          </p:cNvSpPr>
          <p:nvPr>
            <p:ph type="title"/>
          </p:nvPr>
        </p:nvSpPr>
        <p:spPr>
          <a:xfrm>
            <a:off x="914400" y="32"/>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200151"/>
            <a:ext cx="77724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6B9FD53E-811C-3647-B5F3-484EDECF3090}" type="datetimeFigureOut">
              <a:rPr lang="en-US" smtClean="0"/>
              <a:pPr/>
              <a:t>12/17/2015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1A60FB4D-3904-A044-A5B7-D65532B54865}" type="slidenum">
              <a:rPr lang="en-US" smtClean="0"/>
              <a:pPr/>
              <a:t>‹#›</a:t>
            </a:fld>
            <a:endParaRPr lang="en-US"/>
          </a:p>
        </p:txBody>
      </p:sp>
      <p:pic>
        <p:nvPicPr>
          <p:cNvPr id="11" name="Picture 10" descr="North-Risk-Partners-with-All-logo-outlines-r2.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5967" y="5959902"/>
            <a:ext cx="3124923" cy="477840"/>
          </a:xfrm>
          <a:prstGeom prst="rect">
            <a:avLst/>
          </a:prstGeom>
        </p:spPr>
      </p:pic>
      <p:pic>
        <p:nvPicPr>
          <p:cNvPr id="12" name="Picture 11" descr="North-Risk-Partners-with-All-logo-outlines-r2.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718367" y="6112302"/>
            <a:ext cx="3124923" cy="477840"/>
          </a:xfrm>
          <a:prstGeom prst="rect">
            <a:avLst/>
          </a:prstGeom>
        </p:spPr>
      </p:pic>
      <p:pic>
        <p:nvPicPr>
          <p:cNvPr id="13" name="Picture 12" descr="North-Risk-Partners-with-All-logo-outlines-r2.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870767" y="6264702"/>
            <a:ext cx="3124923" cy="477840"/>
          </a:xfrm>
          <a:prstGeom prst="rect">
            <a:avLst/>
          </a:prstGeom>
        </p:spPr>
      </p:pic>
      <p:pic>
        <p:nvPicPr>
          <p:cNvPr id="14" name="Picture 13" descr="North-Risk-Partners-with-All-logo-outlines-r2.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023167" y="6417102"/>
            <a:ext cx="3124923" cy="477840"/>
          </a:xfrm>
          <a:prstGeom prst="rect">
            <a:avLst/>
          </a:prstGeom>
        </p:spPr>
      </p:pic>
      <p:pic>
        <p:nvPicPr>
          <p:cNvPr id="15" name="Picture 14" descr="North-Risk-Partners-with-All-logo-outlines-r2.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175567" y="6569502"/>
            <a:ext cx="3124923" cy="477840"/>
          </a:xfrm>
          <a:prstGeom prst="rect">
            <a:avLst/>
          </a:prstGeom>
        </p:spPr>
      </p:pic>
      <p:pic>
        <p:nvPicPr>
          <p:cNvPr id="16" name="Picture 15" descr="North-Risk-Partners-with-All-logo-outlines-r2.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327967" y="6721902"/>
            <a:ext cx="3124923" cy="477840"/>
          </a:xfrm>
          <a:prstGeom prst="rect">
            <a:avLst/>
          </a:prstGeom>
        </p:spPr>
      </p:pic>
      <p:pic>
        <p:nvPicPr>
          <p:cNvPr id="19" name="Picture 18" descr="North-Risk-Partners-with-All-logo-outlines-r2.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257344" y="4457923"/>
            <a:ext cx="2429456" cy="371494"/>
          </a:xfrm>
          <a:prstGeom prst="rect">
            <a:avLst/>
          </a:prstGeom>
        </p:spPr>
      </p:pic>
    </p:spTree>
    <p:extLst>
      <p:ext uri="{BB962C8B-B14F-4D97-AF65-F5344CB8AC3E}">
        <p14:creationId xmlns:p14="http://schemas.microsoft.com/office/powerpoint/2010/main" val="4011580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457200" rtl="0" eaLnBrk="1" latinLnBrk="0" hangingPunct="1">
        <a:spcBef>
          <a:spcPct val="0"/>
        </a:spcBef>
        <a:buNone/>
        <a:defRPr sz="2800" kern="1200">
          <a:solidFill>
            <a:schemeClr val="bg1"/>
          </a:solidFill>
          <a:latin typeface="Arial"/>
          <a:ea typeface="+mj-ea"/>
          <a:cs typeface="Arial"/>
        </a:defRPr>
      </a:lvl1pPr>
    </p:titleStyle>
    <p:bodyStyle>
      <a:lvl1pPr marL="342900" indent="-342900" algn="l" defTabSz="457200" rtl="0" eaLnBrk="1" latinLnBrk="0" hangingPunct="1">
        <a:spcBef>
          <a:spcPts val="0"/>
        </a:spcBef>
        <a:spcAft>
          <a:spcPts val="1200"/>
        </a:spcAft>
        <a:buClr>
          <a:srgbClr val="779E91"/>
        </a:buClr>
        <a:buFont typeface="Arial"/>
        <a:buChar char="•"/>
        <a:defRPr sz="2400" kern="1200">
          <a:solidFill>
            <a:schemeClr val="bg1">
              <a:lumMod val="50000"/>
            </a:schemeClr>
          </a:solidFill>
          <a:latin typeface="Arial"/>
          <a:ea typeface="+mn-ea"/>
          <a:cs typeface="Arial"/>
        </a:defRPr>
      </a:lvl1pPr>
      <a:lvl2pPr marL="742950" indent="-285750" algn="l" defTabSz="457200" rtl="0" eaLnBrk="1" latinLnBrk="0" hangingPunct="1">
        <a:spcBef>
          <a:spcPts val="0"/>
        </a:spcBef>
        <a:spcAft>
          <a:spcPts val="900"/>
        </a:spcAft>
        <a:buClr>
          <a:srgbClr val="779E91"/>
        </a:buClr>
        <a:buFont typeface="Arial"/>
        <a:buChar char="–"/>
        <a:defRPr sz="2000" kern="1200">
          <a:solidFill>
            <a:schemeClr val="bg1">
              <a:lumMod val="50000"/>
            </a:schemeClr>
          </a:solidFill>
          <a:latin typeface="Arial"/>
          <a:ea typeface="+mn-ea"/>
          <a:cs typeface="Arial"/>
        </a:defRPr>
      </a:lvl2pPr>
      <a:lvl3pPr marL="1143000" indent="-228600" algn="l" defTabSz="457200" rtl="0" eaLnBrk="1" latinLnBrk="0" hangingPunct="1">
        <a:spcBef>
          <a:spcPts val="0"/>
        </a:spcBef>
        <a:spcAft>
          <a:spcPts val="900"/>
        </a:spcAft>
        <a:buClr>
          <a:srgbClr val="779E91"/>
        </a:buClr>
        <a:buFont typeface="Arial"/>
        <a:buChar char="•"/>
        <a:defRPr sz="1800" kern="1200">
          <a:solidFill>
            <a:schemeClr val="bg1">
              <a:lumMod val="50000"/>
            </a:schemeClr>
          </a:solidFill>
          <a:latin typeface="Arial"/>
          <a:ea typeface="+mn-ea"/>
          <a:cs typeface="Arial"/>
        </a:defRPr>
      </a:lvl3pPr>
      <a:lvl4pPr marL="1600200" indent="-228600" algn="l" defTabSz="457200" rtl="0" eaLnBrk="1" latinLnBrk="0" hangingPunct="1">
        <a:spcBef>
          <a:spcPts val="0"/>
        </a:spcBef>
        <a:spcAft>
          <a:spcPts val="900"/>
        </a:spcAft>
        <a:buClr>
          <a:srgbClr val="779E91"/>
        </a:buClr>
        <a:buFont typeface="Arial"/>
        <a:buChar char="–"/>
        <a:defRPr sz="1600" kern="1200">
          <a:solidFill>
            <a:schemeClr val="bg1">
              <a:lumMod val="50000"/>
            </a:schemeClr>
          </a:solidFill>
          <a:latin typeface="Arial"/>
          <a:ea typeface="+mn-ea"/>
          <a:cs typeface="Arial"/>
        </a:defRPr>
      </a:lvl4pPr>
      <a:lvl5pPr marL="2057400" indent="-228600" algn="l" defTabSz="457200" rtl="0" eaLnBrk="1" latinLnBrk="0" hangingPunct="1">
        <a:spcBef>
          <a:spcPts val="0"/>
        </a:spcBef>
        <a:spcAft>
          <a:spcPts val="900"/>
        </a:spcAft>
        <a:buClr>
          <a:srgbClr val="779E91"/>
        </a:buClr>
        <a:buFont typeface="Arial"/>
        <a:buChar char="»"/>
        <a:defRPr sz="16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gif"/><Relationship Id="rId2"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ellnessproposals.com/wellness-library/stress-management/stress-management-worksite-wellness-program-resource-ki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15893"/>
            <a:ext cx="7772400" cy="1102519"/>
          </a:xfrm>
        </p:spPr>
        <p:txBody>
          <a:bodyPr>
            <a:normAutofit fontScale="90000"/>
          </a:bodyPr>
          <a:lstStyle/>
          <a:p>
            <a:r>
              <a:rPr lang="en-US" dirty="0" smtClean="0"/>
              <a:t>The Impact of Workplace </a:t>
            </a:r>
            <a:r>
              <a:rPr lang="en-US" dirty="0"/>
              <a:t>Stress: </a:t>
            </a:r>
            <a:r>
              <a:rPr lang="en-US" dirty="0" smtClean="0"/>
              <a:t/>
            </a:r>
            <a:br>
              <a:rPr lang="en-US" dirty="0" smtClean="0"/>
            </a:br>
            <a:r>
              <a:rPr lang="en-US" dirty="0" smtClean="0"/>
              <a:t>Practical </a:t>
            </a:r>
            <a:r>
              <a:rPr lang="en-US" dirty="0"/>
              <a:t>Ideas for Your Wellness Program</a:t>
            </a:r>
          </a:p>
        </p:txBody>
      </p:sp>
      <p:sp>
        <p:nvSpPr>
          <p:cNvPr id="3" name="Subtitle 2"/>
          <p:cNvSpPr>
            <a:spLocks noGrp="1"/>
          </p:cNvSpPr>
          <p:nvPr>
            <p:ph type="subTitle" idx="1"/>
          </p:nvPr>
        </p:nvSpPr>
        <p:spPr>
          <a:xfrm>
            <a:off x="685800" y="3591808"/>
            <a:ext cx="6400800" cy="1314450"/>
          </a:xfrm>
        </p:spPr>
        <p:txBody>
          <a:bodyPr>
            <a:normAutofit/>
          </a:bodyPr>
          <a:lstStyle/>
          <a:p>
            <a:r>
              <a:rPr lang="en-US" sz="1800" dirty="0" smtClean="0"/>
              <a:t>Jessie L. Sandoval</a:t>
            </a:r>
          </a:p>
          <a:p>
            <a:r>
              <a:rPr lang="en-US" sz="1800" dirty="0" smtClean="0"/>
              <a:t>Wellness Consultant</a:t>
            </a:r>
          </a:p>
        </p:txBody>
      </p:sp>
    </p:spTree>
    <p:extLst>
      <p:ext uri="{BB962C8B-B14F-4D97-AF65-F5344CB8AC3E}">
        <p14:creationId xmlns:p14="http://schemas.microsoft.com/office/powerpoint/2010/main" val="823708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
            <a:ext cx="8229600" cy="857250"/>
          </a:xfrm>
        </p:spPr>
        <p:txBody>
          <a:bodyPr/>
          <a:lstStyle/>
          <a:p>
            <a:r>
              <a:rPr lang="en-US" dirty="0" smtClean="0"/>
              <a:t>Workplace stress facts continued</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1087262"/>
            <a:ext cx="2370666" cy="2811310"/>
          </a:xfrm>
        </p:spPr>
      </p:pic>
      <p:sp>
        <p:nvSpPr>
          <p:cNvPr id="7" name="Content Placeholder 6"/>
          <p:cNvSpPr>
            <a:spLocks noGrp="1"/>
          </p:cNvSpPr>
          <p:nvPr>
            <p:ph sz="half" idx="2"/>
          </p:nvPr>
        </p:nvSpPr>
        <p:spPr>
          <a:xfrm>
            <a:off x="3937000" y="1087262"/>
            <a:ext cx="4038600" cy="3394472"/>
          </a:xfrm>
        </p:spPr>
        <p:txBody>
          <a:bodyPr>
            <a:normAutofit/>
          </a:bodyPr>
          <a:lstStyle/>
          <a:p>
            <a:pPr fontAlgn="base"/>
            <a:r>
              <a:rPr lang="en-US" sz="2400" dirty="0" smtClean="0"/>
              <a:t>One </a:t>
            </a:r>
            <a:r>
              <a:rPr lang="en-US" sz="2400" dirty="0" smtClean="0">
                <a:solidFill>
                  <a:schemeClr val="tx1">
                    <a:lumMod val="50000"/>
                    <a:lumOff val="50000"/>
                  </a:schemeClr>
                </a:solidFill>
              </a:rPr>
              <a:t>in </a:t>
            </a:r>
            <a:r>
              <a:rPr lang="en-US" sz="2400" dirty="0">
                <a:solidFill>
                  <a:schemeClr val="tx1">
                    <a:lumMod val="50000"/>
                    <a:lumOff val="50000"/>
                  </a:schemeClr>
                </a:solidFill>
              </a:rPr>
              <a:t>five respondents had quit a previous position because of job </a:t>
            </a:r>
            <a:r>
              <a:rPr lang="en-US" sz="2400" dirty="0" smtClean="0">
                <a:solidFill>
                  <a:schemeClr val="tx1">
                    <a:lumMod val="50000"/>
                    <a:lumOff val="50000"/>
                  </a:schemeClr>
                </a:solidFill>
              </a:rPr>
              <a:t>stress.</a:t>
            </a:r>
          </a:p>
          <a:p>
            <a:pPr fontAlgn="base"/>
            <a:r>
              <a:rPr lang="en-US" sz="2400" dirty="0" smtClean="0"/>
              <a:t>One </a:t>
            </a:r>
            <a:r>
              <a:rPr lang="en-US" sz="2400" dirty="0"/>
              <a:t>in four have been driven to tears because of workplace stress</a:t>
            </a:r>
            <a:r>
              <a:rPr lang="en-US" sz="2400" dirty="0" smtClean="0"/>
              <a:t>.</a:t>
            </a:r>
          </a:p>
        </p:txBody>
      </p:sp>
    </p:spTree>
    <p:extLst>
      <p:ext uri="{BB962C8B-B14F-4D97-AF65-F5344CB8AC3E}">
        <p14:creationId xmlns:p14="http://schemas.microsoft.com/office/powerpoint/2010/main" val="2611208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Workplace stress facts continued</a:t>
            </a:r>
            <a:endParaRPr lang="en-US" dirty="0"/>
          </a:p>
        </p:txBody>
      </p:sp>
      <p:sp>
        <p:nvSpPr>
          <p:cNvPr id="3" name="Content Placeholder 2"/>
          <p:cNvSpPr>
            <a:spLocks noGrp="1"/>
          </p:cNvSpPr>
          <p:nvPr>
            <p:ph idx="1"/>
          </p:nvPr>
        </p:nvSpPr>
        <p:spPr/>
        <p:txBody>
          <a:bodyPr>
            <a:normAutofit/>
          </a:bodyPr>
          <a:lstStyle/>
          <a:p>
            <a:r>
              <a:rPr lang="en-US" dirty="0"/>
              <a:t>62% routinely find that they end the day with work-related neck </a:t>
            </a:r>
            <a:r>
              <a:rPr lang="en-US" dirty="0" smtClean="0"/>
              <a:t>pain.</a:t>
            </a:r>
          </a:p>
          <a:p>
            <a:r>
              <a:rPr lang="en-US" dirty="0" smtClean="0"/>
              <a:t>44</a:t>
            </a:r>
            <a:r>
              <a:rPr lang="en-US" dirty="0"/>
              <a:t>% reported stressed-out </a:t>
            </a:r>
            <a:r>
              <a:rPr lang="en-US" dirty="0" smtClean="0"/>
              <a:t>eyes.</a:t>
            </a:r>
          </a:p>
          <a:p>
            <a:r>
              <a:rPr lang="en-US" dirty="0" smtClean="0"/>
              <a:t>38</a:t>
            </a:r>
            <a:r>
              <a:rPr lang="en-US" dirty="0"/>
              <a:t>% complained of hurting </a:t>
            </a:r>
            <a:r>
              <a:rPr lang="en-US" dirty="0" smtClean="0"/>
              <a:t>hands.</a:t>
            </a:r>
          </a:p>
          <a:p>
            <a:r>
              <a:rPr lang="en-US" dirty="0" smtClean="0"/>
              <a:t>34</a:t>
            </a:r>
            <a:r>
              <a:rPr lang="en-US" dirty="0"/>
              <a:t>% reported difficulty in sleeping because they were too </a:t>
            </a:r>
            <a:r>
              <a:rPr lang="en-US" dirty="0" smtClean="0"/>
              <a:t>stressed-out. </a:t>
            </a:r>
            <a:endParaRPr lang="en-US" dirty="0"/>
          </a:p>
        </p:txBody>
      </p:sp>
      <p:pic>
        <p:nvPicPr>
          <p:cNvPr id="7" name="Picture 6"/>
          <p:cNvPicPr>
            <a:picLocks noChangeAspect="1"/>
          </p:cNvPicPr>
          <p:nvPr/>
        </p:nvPicPr>
        <p:blipFill>
          <a:blip r:embed="rId2"/>
          <a:stretch>
            <a:fillRect/>
          </a:stretch>
        </p:blipFill>
        <p:spPr>
          <a:xfrm>
            <a:off x="407077" y="4546580"/>
            <a:ext cx="5901439" cy="457240"/>
          </a:xfrm>
          <a:prstGeom prst="rect">
            <a:avLst/>
          </a:prstGeom>
        </p:spPr>
      </p:pic>
    </p:spTree>
    <p:extLst>
      <p:ext uri="{BB962C8B-B14F-4D97-AF65-F5344CB8AC3E}">
        <p14:creationId xmlns:p14="http://schemas.microsoft.com/office/powerpoint/2010/main" val="1878384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break, what is that?</a:t>
            </a:r>
            <a:endParaRPr lang="en-US" dirty="0"/>
          </a:p>
        </p:txBody>
      </p:sp>
      <p:sp>
        <p:nvSpPr>
          <p:cNvPr id="3" name="Content Placeholder 2"/>
          <p:cNvSpPr>
            <a:spLocks noGrp="1"/>
          </p:cNvSpPr>
          <p:nvPr>
            <p:ph idx="1"/>
          </p:nvPr>
        </p:nvSpPr>
        <p:spPr/>
        <p:txBody>
          <a:bodyPr/>
          <a:lstStyle/>
          <a:p>
            <a:r>
              <a:rPr lang="en-US" dirty="0"/>
              <a:t>Over half said they often spend 12-hour days on work related duties and an equal number frequently skip lunch because of the stress of job demands</a:t>
            </a:r>
            <a:r>
              <a:rPr lang="en-US" dirty="0" smtClean="0"/>
              <a:t>. </a:t>
            </a:r>
          </a:p>
          <a:p>
            <a:pPr marL="0" indent="0">
              <a:buNone/>
            </a:pPr>
            <a:r>
              <a:rPr lang="en-US" sz="1600" dirty="0" smtClean="0"/>
              <a:t>– </a:t>
            </a:r>
            <a:r>
              <a:rPr lang="en-US" sz="1800" dirty="0" smtClean="0"/>
              <a:t>Manpower Survey 2010</a:t>
            </a:r>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471" y="2503878"/>
            <a:ext cx="2315457" cy="1871267"/>
          </a:xfrm>
          <a:prstGeom prst="rect">
            <a:avLst/>
          </a:prstGeom>
        </p:spPr>
      </p:pic>
    </p:spTree>
    <p:extLst>
      <p:ext uri="{BB962C8B-B14F-4D97-AF65-F5344CB8AC3E}">
        <p14:creationId xmlns:p14="http://schemas.microsoft.com/office/powerpoint/2010/main" val="718345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lgn="r">
              <a:buNone/>
            </a:pPr>
            <a:r>
              <a:rPr lang="en-US" sz="1800" i="1" dirty="0"/>
              <a:t>Health care expenditures are nearly 50% greater for workers who report high levels of stress</a:t>
            </a:r>
            <a:r>
              <a:rPr lang="en-US" sz="1800" i="1" dirty="0" smtClean="0"/>
              <a:t>. </a:t>
            </a:r>
            <a:r>
              <a:rPr lang="en-US" sz="1800" dirty="0" smtClean="0"/>
              <a:t>- </a:t>
            </a:r>
            <a:r>
              <a:rPr lang="en-US" sz="1200" i="1" dirty="0"/>
              <a:t>Journal of Occupational </a:t>
            </a:r>
            <a:endParaRPr lang="en-US" sz="1200" i="1" dirty="0" smtClean="0"/>
          </a:p>
          <a:p>
            <a:pPr marL="0" indent="0" algn="r">
              <a:buNone/>
            </a:pPr>
            <a:r>
              <a:rPr lang="en-US" sz="1200" i="1" dirty="0" smtClean="0"/>
              <a:t>and </a:t>
            </a:r>
            <a:r>
              <a:rPr lang="en-US" sz="1200" i="1" dirty="0"/>
              <a:t>Environmental Medicine</a:t>
            </a:r>
          </a:p>
          <a:p>
            <a:pPr marL="0" lvl="2" indent="0" algn="r">
              <a:spcAft>
                <a:spcPts val="1200"/>
              </a:spcAft>
              <a:buNone/>
            </a:pPr>
            <a:endParaRPr lang="en-US" dirty="0" smtClean="0">
              <a:latin typeface="Arial" panose="020B0604020202020204" pitchFamily="34" charset="0"/>
              <a:cs typeface="Arial" panose="020B0604020202020204" pitchFamily="34" charset="0"/>
            </a:endParaRPr>
          </a:p>
          <a:p>
            <a:pPr marL="0" lvl="2" indent="0" algn="r">
              <a:spcAft>
                <a:spcPts val="1200"/>
              </a:spcAft>
              <a:buNone/>
            </a:pPr>
            <a:r>
              <a:rPr lang="en-US" i="1" dirty="0" smtClean="0">
                <a:latin typeface="Arial" panose="020B0604020202020204" pitchFamily="34" charset="0"/>
                <a:cs typeface="Arial" panose="020B0604020202020204" pitchFamily="34" charset="0"/>
              </a:rPr>
              <a:t>Stress is cited as the reason for over 50% of </a:t>
            </a:r>
          </a:p>
          <a:p>
            <a:pPr marL="0" lvl="2" indent="0" algn="r">
              <a:spcAft>
                <a:spcPts val="1200"/>
              </a:spcAft>
              <a:buNone/>
            </a:pPr>
            <a:r>
              <a:rPr lang="en-US" i="1" dirty="0">
                <a:latin typeface="Arial" panose="020B0604020202020204" pitchFamily="34" charset="0"/>
                <a:cs typeface="Arial" panose="020B0604020202020204" pitchFamily="34" charset="0"/>
              </a:rPr>
              <a:t>w</a:t>
            </a:r>
            <a:r>
              <a:rPr lang="en-US" i="1" dirty="0" smtClean="0">
                <a:latin typeface="Arial" panose="020B0604020202020204" pitchFamily="34" charset="0"/>
                <a:cs typeface="Arial" panose="020B0604020202020204" pitchFamily="34" charset="0"/>
              </a:rPr>
              <a:t>orker compensation claims in the U.S. </a:t>
            </a:r>
          </a:p>
          <a:p>
            <a:pPr marL="0" lvl="2" indent="0" algn="r">
              <a:spcAft>
                <a:spcPts val="1200"/>
              </a:spcAft>
              <a:buNone/>
            </a:pPr>
            <a:r>
              <a:rPr lang="en-US" sz="1200" i="1" dirty="0" smtClean="0">
                <a:latin typeface="Arial" panose="020B0604020202020204" pitchFamily="34" charset="0"/>
                <a:cs typeface="Arial" panose="020B0604020202020204" pitchFamily="34" charset="0"/>
              </a:rPr>
              <a:t>- American Institute on Stress 2010</a:t>
            </a:r>
            <a:endParaRPr lang="en-US" sz="1200" i="1" dirty="0">
              <a:latin typeface="Arial" panose="020B0604020202020204" pitchFamily="34" charset="0"/>
              <a:cs typeface="Arial" panose="020B0604020202020204" pitchFamily="34" charset="0"/>
            </a:endParaRPr>
          </a:p>
          <a:p>
            <a:endParaRPr lang="en-US" dirty="0"/>
          </a:p>
        </p:txBody>
      </p:sp>
      <p:pic>
        <p:nvPicPr>
          <p:cNvPr id="10" name="Picture 9"/>
          <p:cNvPicPr>
            <a:picLocks noChangeAspect="1"/>
          </p:cNvPicPr>
          <p:nvPr/>
        </p:nvPicPr>
        <p:blipFill>
          <a:blip r:embed="rId2"/>
          <a:stretch>
            <a:fillRect/>
          </a:stretch>
        </p:blipFill>
        <p:spPr>
          <a:xfrm>
            <a:off x="407077" y="4546580"/>
            <a:ext cx="5901439" cy="45724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55" y="1783982"/>
            <a:ext cx="3251200" cy="2353401"/>
          </a:xfrm>
          <a:prstGeom prst="rect">
            <a:avLst/>
          </a:prstGeom>
        </p:spPr>
      </p:pic>
    </p:spTree>
    <p:extLst>
      <p:ext uri="{BB962C8B-B14F-4D97-AF65-F5344CB8AC3E}">
        <p14:creationId xmlns:p14="http://schemas.microsoft.com/office/powerpoint/2010/main" val="3447519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conditions that lead to stress</a:t>
            </a:r>
            <a:endParaRPr lang="en-US" dirty="0"/>
          </a:p>
        </p:txBody>
      </p:sp>
      <p:sp>
        <p:nvSpPr>
          <p:cNvPr id="12" name="Content Placeholder 11"/>
          <p:cNvSpPr>
            <a:spLocks noGrp="1"/>
          </p:cNvSpPr>
          <p:nvPr>
            <p:ph idx="1"/>
          </p:nvPr>
        </p:nvSpPr>
        <p:spPr/>
        <p:txBody>
          <a:bodyPr/>
          <a:lstStyle/>
          <a:p>
            <a:r>
              <a:rPr lang="en-US" dirty="0" smtClean="0"/>
              <a:t>The design of tasks</a:t>
            </a:r>
          </a:p>
          <a:p>
            <a:r>
              <a:rPr lang="en-US" dirty="0" smtClean="0"/>
              <a:t>Management style</a:t>
            </a:r>
          </a:p>
          <a:p>
            <a:r>
              <a:rPr lang="en-US" dirty="0" smtClean="0"/>
              <a:t>Interpersonal relationships</a:t>
            </a:r>
          </a:p>
          <a:p>
            <a:r>
              <a:rPr lang="en-US" dirty="0" smtClean="0"/>
              <a:t>Work roles</a:t>
            </a:r>
          </a:p>
          <a:p>
            <a:r>
              <a:rPr lang="en-US" dirty="0" smtClean="0"/>
              <a:t>Career concerns</a:t>
            </a:r>
          </a:p>
          <a:p>
            <a:r>
              <a:rPr lang="en-US" dirty="0" smtClean="0"/>
              <a:t>Environmental conditions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468" y="1482374"/>
            <a:ext cx="3363332" cy="2231670"/>
          </a:xfrm>
          <a:prstGeom prst="rect">
            <a:avLst/>
          </a:prstGeom>
        </p:spPr>
      </p:pic>
    </p:spTree>
    <p:extLst>
      <p:ext uri="{BB962C8B-B14F-4D97-AF65-F5344CB8AC3E}">
        <p14:creationId xmlns:p14="http://schemas.microsoft.com/office/powerpoint/2010/main" val="2714468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stress and health</a:t>
            </a: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dirty="0" smtClean="0"/>
              <a:t>Physiological Response</a:t>
            </a:r>
          </a:p>
          <a:p>
            <a:pPr marL="0" indent="0">
              <a:buNone/>
            </a:pPr>
            <a:r>
              <a:rPr lang="en-US" dirty="0"/>
              <a:t>	</a:t>
            </a:r>
            <a:r>
              <a:rPr lang="en-US" dirty="0" smtClean="0"/>
              <a:t>Heart Rate</a:t>
            </a:r>
          </a:p>
          <a:p>
            <a:pPr marL="0" indent="0">
              <a:buNone/>
            </a:pPr>
            <a:r>
              <a:rPr lang="en-US" dirty="0"/>
              <a:t>	</a:t>
            </a:r>
            <a:r>
              <a:rPr lang="en-US" dirty="0" smtClean="0"/>
              <a:t>Blood Pressure</a:t>
            </a:r>
          </a:p>
          <a:p>
            <a:pPr marL="0" indent="0">
              <a:buNone/>
            </a:pPr>
            <a:r>
              <a:rPr lang="en-US" dirty="0"/>
              <a:t>	</a:t>
            </a:r>
            <a:r>
              <a:rPr lang="en-US" dirty="0" smtClean="0"/>
              <a:t>Blood Clotting</a:t>
            </a:r>
          </a:p>
          <a:p>
            <a:pPr marL="0" indent="0">
              <a:buNone/>
            </a:pPr>
            <a:r>
              <a:rPr lang="en-US" dirty="0"/>
              <a:t>	</a:t>
            </a:r>
            <a:r>
              <a:rPr lang="en-US" dirty="0" smtClean="0"/>
              <a:t>Breathing</a:t>
            </a:r>
          </a:p>
          <a:p>
            <a:pPr marL="0" indent="0">
              <a:buNone/>
            </a:pPr>
            <a:r>
              <a:rPr lang="en-US" dirty="0"/>
              <a:t>	</a:t>
            </a:r>
            <a:r>
              <a:rPr lang="en-US" dirty="0" smtClean="0"/>
              <a:t>Metabolic Activity</a:t>
            </a:r>
          </a:p>
        </p:txBody>
      </p:sp>
      <p:sp>
        <p:nvSpPr>
          <p:cNvPr id="5" name="Down Arrow 4"/>
          <p:cNvSpPr/>
          <p:nvPr/>
        </p:nvSpPr>
        <p:spPr>
          <a:xfrm flipH="1" flipV="1">
            <a:off x="4742747" y="1785713"/>
            <a:ext cx="225778" cy="237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flipH="1" flipV="1">
            <a:off x="4741335" y="2364199"/>
            <a:ext cx="225778" cy="237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flipH="1" flipV="1">
            <a:off x="4742745" y="2939393"/>
            <a:ext cx="225778" cy="237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flipH="1" flipV="1">
            <a:off x="4742747" y="3428187"/>
            <a:ext cx="225778" cy="237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flipH="1" flipV="1">
            <a:off x="4741335" y="4003381"/>
            <a:ext cx="225778" cy="237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407077" y="4546580"/>
            <a:ext cx="5901439" cy="457240"/>
          </a:xfrm>
          <a:prstGeom prst="rect">
            <a:avLst/>
          </a:prstGeom>
        </p:spPr>
      </p:pic>
      <p:pic>
        <p:nvPicPr>
          <p:cNvPr id="15" name="Picture 14"/>
          <p:cNvPicPr>
            <a:picLocks noChangeAspect="1"/>
          </p:cNvPicPr>
          <p:nvPr/>
        </p:nvPicPr>
        <p:blipFill>
          <a:blip r:embed="rId3"/>
          <a:stretch>
            <a:fillRect/>
          </a:stretch>
        </p:blipFill>
        <p:spPr>
          <a:xfrm>
            <a:off x="611179" y="990430"/>
            <a:ext cx="3373799" cy="3424262"/>
          </a:xfrm>
          <a:prstGeom prst="rect">
            <a:avLst/>
          </a:prstGeom>
        </p:spPr>
      </p:pic>
    </p:spTree>
    <p:extLst>
      <p:ext uri="{BB962C8B-B14F-4D97-AF65-F5344CB8AC3E}">
        <p14:creationId xmlns:p14="http://schemas.microsoft.com/office/powerpoint/2010/main" val="3641669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Job stress and health continued</a:t>
            </a:r>
            <a:endParaRPr lang="en-US" dirty="0"/>
          </a:p>
        </p:txBody>
      </p:sp>
      <p:sp>
        <p:nvSpPr>
          <p:cNvPr id="10" name="Content Placeholder 9"/>
          <p:cNvSpPr>
            <a:spLocks noGrp="1"/>
          </p:cNvSpPr>
          <p:nvPr>
            <p:ph idx="1"/>
          </p:nvPr>
        </p:nvSpPr>
        <p:spPr>
          <a:xfrm>
            <a:off x="914400" y="927709"/>
            <a:ext cx="7772400" cy="3021893"/>
          </a:xfrm>
        </p:spPr>
        <p:txBody>
          <a:bodyPr>
            <a:normAutofit/>
          </a:bodyPr>
          <a:lstStyle/>
          <a:p>
            <a:pPr marL="0" indent="0">
              <a:buNone/>
            </a:pPr>
            <a:r>
              <a:rPr lang="en-US" sz="2000" dirty="0" smtClean="0"/>
              <a:t>Prolonged Effects of stress</a:t>
            </a:r>
          </a:p>
          <a:p>
            <a:r>
              <a:rPr lang="en-US" sz="2000" dirty="0" smtClean="0"/>
              <a:t>Increased thyroid gland activity</a:t>
            </a:r>
          </a:p>
          <a:p>
            <a:r>
              <a:rPr lang="en-US" sz="2000" dirty="0" smtClean="0"/>
              <a:t>Increased cortisol “the stress hormone” activity</a:t>
            </a:r>
          </a:p>
          <a:p>
            <a:r>
              <a:rPr lang="en-US" sz="2000" dirty="0" smtClean="0"/>
              <a:t>Suppressed immune system</a:t>
            </a:r>
            <a:endParaRPr lang="en-US" sz="2000" dirty="0"/>
          </a:p>
        </p:txBody>
      </p:sp>
      <p:pic>
        <p:nvPicPr>
          <p:cNvPr id="11" name="Picture 10"/>
          <p:cNvPicPr>
            <a:picLocks noChangeAspect="1"/>
          </p:cNvPicPr>
          <p:nvPr/>
        </p:nvPicPr>
        <p:blipFill>
          <a:blip r:embed="rId2"/>
          <a:stretch>
            <a:fillRect/>
          </a:stretch>
        </p:blipFill>
        <p:spPr>
          <a:xfrm>
            <a:off x="592842" y="2785866"/>
            <a:ext cx="1422661" cy="2131855"/>
          </a:xfrm>
          <a:prstGeom prst="rect">
            <a:avLst/>
          </a:prstGeom>
        </p:spPr>
      </p:pic>
      <p:pic>
        <p:nvPicPr>
          <p:cNvPr id="12" name="Picture 11"/>
          <p:cNvPicPr>
            <a:picLocks noChangeAspect="1"/>
          </p:cNvPicPr>
          <p:nvPr/>
        </p:nvPicPr>
        <p:blipFill>
          <a:blip r:embed="rId3"/>
          <a:stretch>
            <a:fillRect/>
          </a:stretch>
        </p:blipFill>
        <p:spPr>
          <a:xfrm>
            <a:off x="2251957" y="2785866"/>
            <a:ext cx="1414116" cy="2131855"/>
          </a:xfrm>
          <a:prstGeom prst="rect">
            <a:avLst/>
          </a:prstGeom>
        </p:spPr>
      </p:pic>
      <p:pic>
        <p:nvPicPr>
          <p:cNvPr id="13" name="Picture 12"/>
          <p:cNvPicPr>
            <a:picLocks noChangeAspect="1"/>
          </p:cNvPicPr>
          <p:nvPr/>
        </p:nvPicPr>
        <p:blipFill>
          <a:blip r:embed="rId4"/>
          <a:stretch>
            <a:fillRect/>
          </a:stretch>
        </p:blipFill>
        <p:spPr>
          <a:xfrm>
            <a:off x="3902527" y="2785866"/>
            <a:ext cx="1370849" cy="2089137"/>
          </a:xfrm>
          <a:prstGeom prst="rect">
            <a:avLst/>
          </a:prstGeom>
        </p:spPr>
      </p:pic>
    </p:spTree>
    <p:extLst>
      <p:ext uri="{BB962C8B-B14F-4D97-AF65-F5344CB8AC3E}">
        <p14:creationId xmlns:p14="http://schemas.microsoft.com/office/powerpoint/2010/main" val="2435833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stress is created equal</a:t>
            </a:r>
            <a:endParaRPr lang="en-US" dirty="0"/>
          </a:p>
        </p:txBody>
      </p:sp>
      <p:sp>
        <p:nvSpPr>
          <p:cNvPr id="6" name="Text Placeholder 5"/>
          <p:cNvSpPr>
            <a:spLocks noGrp="1"/>
          </p:cNvSpPr>
          <p:nvPr>
            <p:ph type="body" idx="1"/>
          </p:nvPr>
        </p:nvSpPr>
        <p:spPr/>
        <p:txBody>
          <a:bodyPr/>
          <a:lstStyle/>
          <a:p>
            <a:r>
              <a:rPr lang="en-US" dirty="0" smtClean="0"/>
              <a:t>Good stress	</a:t>
            </a:r>
            <a:endParaRPr lang="en-US" dirty="0"/>
          </a:p>
        </p:txBody>
      </p:sp>
      <p:sp>
        <p:nvSpPr>
          <p:cNvPr id="7" name="Content Placeholder 6"/>
          <p:cNvSpPr>
            <a:spLocks noGrp="1"/>
          </p:cNvSpPr>
          <p:nvPr>
            <p:ph sz="half" idx="2"/>
          </p:nvPr>
        </p:nvSpPr>
        <p:spPr/>
        <p:txBody>
          <a:bodyPr>
            <a:normAutofit/>
          </a:bodyPr>
          <a:lstStyle/>
          <a:p>
            <a:r>
              <a:rPr lang="en-US" dirty="0" smtClean="0"/>
              <a:t>Adrenalin rush</a:t>
            </a:r>
            <a:endParaRPr lang="en-US" dirty="0"/>
          </a:p>
          <a:p>
            <a:r>
              <a:rPr lang="en-US" dirty="0"/>
              <a:t>Challenge that energizes and </a:t>
            </a:r>
            <a:r>
              <a:rPr lang="en-US" dirty="0" smtClean="0"/>
              <a:t>motivates</a:t>
            </a:r>
          </a:p>
          <a:p>
            <a:r>
              <a:rPr lang="en-US" dirty="0" smtClean="0"/>
              <a:t>Increased performance</a:t>
            </a:r>
          </a:p>
          <a:p>
            <a:r>
              <a:rPr lang="en-US" dirty="0" smtClean="0"/>
              <a:t>Learning new skills</a:t>
            </a:r>
          </a:p>
        </p:txBody>
      </p:sp>
      <p:sp>
        <p:nvSpPr>
          <p:cNvPr id="8" name="Text Placeholder 7"/>
          <p:cNvSpPr>
            <a:spLocks noGrp="1"/>
          </p:cNvSpPr>
          <p:nvPr>
            <p:ph type="body" sz="quarter" idx="3"/>
          </p:nvPr>
        </p:nvSpPr>
        <p:spPr/>
        <p:txBody>
          <a:bodyPr/>
          <a:lstStyle/>
          <a:p>
            <a:r>
              <a:rPr lang="en-US" dirty="0" smtClean="0"/>
              <a:t>Bad stress</a:t>
            </a:r>
            <a:endParaRPr lang="en-US" dirty="0"/>
          </a:p>
        </p:txBody>
      </p:sp>
      <p:sp>
        <p:nvSpPr>
          <p:cNvPr id="9" name="Content Placeholder 8"/>
          <p:cNvSpPr>
            <a:spLocks noGrp="1"/>
          </p:cNvSpPr>
          <p:nvPr>
            <p:ph sz="quarter" idx="4"/>
          </p:nvPr>
        </p:nvSpPr>
        <p:spPr/>
        <p:txBody>
          <a:bodyPr/>
          <a:lstStyle/>
          <a:p>
            <a:r>
              <a:rPr lang="en-US" dirty="0" smtClean="0"/>
              <a:t>Left over adrenalin</a:t>
            </a:r>
          </a:p>
          <a:p>
            <a:r>
              <a:rPr lang="en-US" dirty="0" smtClean="0"/>
              <a:t>Physical stress like muscle tension, headaches, ulcers, high blood pressure, heart disease</a:t>
            </a:r>
          </a:p>
          <a:p>
            <a:pPr marL="0" indent="0">
              <a:buNone/>
            </a:pPr>
            <a:endParaRPr lang="en-US" dirty="0"/>
          </a:p>
        </p:txBody>
      </p:sp>
      <p:pic>
        <p:nvPicPr>
          <p:cNvPr id="5" name="Picture 4"/>
          <p:cNvPicPr>
            <a:picLocks noChangeAspect="1"/>
          </p:cNvPicPr>
          <p:nvPr/>
        </p:nvPicPr>
        <p:blipFill>
          <a:blip r:embed="rId2"/>
          <a:stretch>
            <a:fillRect/>
          </a:stretch>
        </p:blipFill>
        <p:spPr>
          <a:xfrm>
            <a:off x="407077" y="4546580"/>
            <a:ext cx="5901439" cy="457240"/>
          </a:xfrm>
          <a:prstGeom prst="rect">
            <a:avLst/>
          </a:prstGeom>
        </p:spPr>
      </p:pic>
    </p:spTree>
    <p:extLst>
      <p:ext uri="{BB962C8B-B14F-4D97-AF65-F5344CB8AC3E}">
        <p14:creationId xmlns:p14="http://schemas.microsoft.com/office/powerpoint/2010/main" val="1077222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47509"/>
            <a:ext cx="7772400" cy="3394472"/>
          </a:xfrm>
        </p:spPr>
        <p:txBody>
          <a:bodyPr/>
          <a:lstStyle/>
          <a:p>
            <a:pPr marL="0" indent="0">
              <a:buNone/>
            </a:pPr>
            <a:r>
              <a:rPr lang="en-US" sz="2000" dirty="0" smtClean="0"/>
              <a:t>“Chronic stress is the grinding stress that wears people away day after day, year after year. Chronic </a:t>
            </a:r>
            <a:r>
              <a:rPr lang="en-US" sz="2000" dirty="0"/>
              <a:t>stress destroys bodies, minds and lives. It wreaks havoc through long-term attrition</a:t>
            </a:r>
            <a:r>
              <a:rPr lang="en-US" sz="2000" dirty="0" smtClean="0"/>
              <a:t>.” </a:t>
            </a:r>
          </a:p>
          <a:p>
            <a:pPr marL="0" indent="0">
              <a:buNone/>
            </a:pPr>
            <a:r>
              <a:rPr lang="en-US" sz="1400" dirty="0" smtClean="0"/>
              <a:t>- </a:t>
            </a:r>
            <a:r>
              <a:rPr lang="en-US" sz="1400" i="1" dirty="0" smtClean="0"/>
              <a:t>The </a:t>
            </a:r>
            <a:r>
              <a:rPr lang="en-US" sz="1400" i="1" dirty="0"/>
              <a:t>Stress Solution by Lyle H. Miller, PhD, and Alma Dell </a:t>
            </a:r>
            <a:r>
              <a:rPr lang="en-US" sz="1400" i="1" dirty="0" smtClean="0"/>
              <a:t>Smith, PhD</a:t>
            </a:r>
            <a:endParaRPr lang="en-US" dirty="0" smtClean="0"/>
          </a:p>
          <a:p>
            <a:pPr marL="0" indent="0">
              <a:buNone/>
            </a:pP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188" y="2272905"/>
            <a:ext cx="1868345" cy="2329759"/>
          </a:xfrm>
          <a:prstGeom prst="rect">
            <a:avLst/>
          </a:prstGeom>
        </p:spPr>
      </p:pic>
    </p:spTree>
    <p:extLst>
      <p:ext uri="{BB962C8B-B14F-4D97-AF65-F5344CB8AC3E}">
        <p14:creationId xmlns:p14="http://schemas.microsoft.com/office/powerpoint/2010/main" val="3442590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Signs of job stress and burn out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Job Stress</a:t>
            </a:r>
          </a:p>
          <a:p>
            <a:pPr lvl="1"/>
            <a:r>
              <a:rPr lang="en-US" dirty="0"/>
              <a:t>Headache</a:t>
            </a:r>
            <a:endParaRPr lang="en-US" b="1" dirty="0"/>
          </a:p>
          <a:p>
            <a:pPr lvl="1"/>
            <a:r>
              <a:rPr lang="en-US" dirty="0"/>
              <a:t>Sleep disturbances</a:t>
            </a:r>
            <a:endParaRPr lang="en-US" b="1" dirty="0"/>
          </a:p>
          <a:p>
            <a:pPr lvl="1"/>
            <a:r>
              <a:rPr lang="en-US" dirty="0"/>
              <a:t>Difficulty in concentrating</a:t>
            </a:r>
            <a:endParaRPr lang="en-US" b="1" dirty="0"/>
          </a:p>
          <a:p>
            <a:pPr lvl="1"/>
            <a:r>
              <a:rPr lang="en-US" dirty="0"/>
              <a:t>Short temper</a:t>
            </a:r>
            <a:endParaRPr lang="en-US" b="1" dirty="0"/>
          </a:p>
          <a:p>
            <a:pPr lvl="1"/>
            <a:r>
              <a:rPr lang="en-US" dirty="0"/>
              <a:t>Upset stomach</a:t>
            </a:r>
            <a:endParaRPr lang="en-US" b="1" dirty="0"/>
          </a:p>
          <a:p>
            <a:pPr lvl="1"/>
            <a:r>
              <a:rPr lang="en-US" dirty="0"/>
              <a:t>Job dissatisfaction</a:t>
            </a:r>
            <a:endParaRPr lang="en-US" b="1" dirty="0"/>
          </a:p>
          <a:p>
            <a:pPr lvl="1"/>
            <a:r>
              <a:rPr lang="en-US" dirty="0"/>
              <a:t>Low morale</a:t>
            </a:r>
            <a:endParaRPr lang="en-US" b="1" dirty="0"/>
          </a:p>
          <a:p>
            <a:pPr lvl="1"/>
            <a:endParaRPr lang="en-US" dirty="0" smtClean="0"/>
          </a:p>
        </p:txBody>
      </p:sp>
      <p:sp>
        <p:nvSpPr>
          <p:cNvPr id="4" name="Content Placeholder 3"/>
          <p:cNvSpPr>
            <a:spLocks noGrp="1"/>
          </p:cNvSpPr>
          <p:nvPr>
            <p:ph sz="half" idx="2"/>
          </p:nvPr>
        </p:nvSpPr>
        <p:spPr/>
        <p:txBody>
          <a:bodyPr>
            <a:normAutofit fontScale="92500" lnSpcReduction="20000"/>
          </a:bodyPr>
          <a:lstStyle/>
          <a:p>
            <a:r>
              <a:rPr lang="en-US" dirty="0" smtClean="0"/>
              <a:t>Burnout</a:t>
            </a:r>
          </a:p>
          <a:p>
            <a:pPr lvl="1"/>
            <a:r>
              <a:rPr lang="en-US" dirty="0" smtClean="0"/>
              <a:t>Fatigue</a:t>
            </a:r>
          </a:p>
          <a:p>
            <a:pPr lvl="1"/>
            <a:r>
              <a:rPr lang="en-US" dirty="0" smtClean="0"/>
              <a:t>Rudeness</a:t>
            </a:r>
          </a:p>
          <a:p>
            <a:pPr lvl="1"/>
            <a:r>
              <a:rPr lang="en-US" dirty="0" smtClean="0"/>
              <a:t>Cynicism</a:t>
            </a:r>
          </a:p>
          <a:p>
            <a:pPr lvl="1"/>
            <a:r>
              <a:rPr lang="en-US" dirty="0" smtClean="0"/>
              <a:t>Impatience</a:t>
            </a:r>
          </a:p>
          <a:p>
            <a:pPr lvl="1"/>
            <a:r>
              <a:rPr lang="en-US" dirty="0" smtClean="0"/>
              <a:t>Intolerance</a:t>
            </a:r>
          </a:p>
          <a:p>
            <a:pPr lvl="1"/>
            <a:r>
              <a:rPr lang="en-US" dirty="0" smtClean="0"/>
              <a:t>Pessimism</a:t>
            </a:r>
          </a:p>
          <a:p>
            <a:pPr lvl="1"/>
            <a:r>
              <a:rPr lang="en-US" dirty="0" smtClean="0"/>
              <a:t>Back stabbing</a:t>
            </a:r>
          </a:p>
          <a:p>
            <a:pPr lvl="1"/>
            <a:endParaRPr lang="en-US" dirty="0"/>
          </a:p>
        </p:txBody>
      </p:sp>
      <p:pic>
        <p:nvPicPr>
          <p:cNvPr id="5" name="Picture 4"/>
          <p:cNvPicPr>
            <a:picLocks noChangeAspect="1"/>
          </p:cNvPicPr>
          <p:nvPr/>
        </p:nvPicPr>
        <p:blipFill>
          <a:blip r:embed="rId2"/>
          <a:stretch>
            <a:fillRect/>
          </a:stretch>
        </p:blipFill>
        <p:spPr>
          <a:xfrm>
            <a:off x="407077" y="4546580"/>
            <a:ext cx="5901439" cy="457240"/>
          </a:xfrm>
          <a:prstGeom prst="rect">
            <a:avLst/>
          </a:prstGeom>
        </p:spPr>
      </p:pic>
    </p:spTree>
    <p:extLst>
      <p:ext uri="{BB962C8B-B14F-4D97-AF65-F5344CB8AC3E}">
        <p14:creationId xmlns:p14="http://schemas.microsoft.com/office/powerpoint/2010/main" val="3177376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Starting with little humor…</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184659"/>
            <a:ext cx="4994846" cy="3394075"/>
          </a:xfrm>
        </p:spPr>
      </p:pic>
    </p:spTree>
    <p:extLst>
      <p:ext uri="{BB962C8B-B14F-4D97-AF65-F5344CB8AC3E}">
        <p14:creationId xmlns:p14="http://schemas.microsoft.com/office/powerpoint/2010/main" val="3731472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dirty="0" smtClean="0"/>
              <a:t>Stress, health and productivity</a:t>
            </a:r>
            <a:endParaRPr lang="en-US" dirty="0"/>
          </a:p>
        </p:txBody>
      </p:sp>
      <p:sp>
        <p:nvSpPr>
          <p:cNvPr id="3" name="Content Placeholder 2"/>
          <p:cNvSpPr>
            <a:spLocks noGrp="1"/>
          </p:cNvSpPr>
          <p:nvPr>
            <p:ph sz="half" idx="1"/>
          </p:nvPr>
        </p:nvSpPr>
        <p:spPr/>
        <p:txBody>
          <a:bodyPr>
            <a:normAutofit/>
          </a:bodyPr>
          <a:lstStyle/>
          <a:p>
            <a:pPr marL="0" lvl="1" indent="0" algn="ctr">
              <a:spcAft>
                <a:spcPts val="1200"/>
              </a:spcAft>
              <a:buNone/>
            </a:pPr>
            <a:r>
              <a:rPr lang="en-US" dirty="0" smtClean="0"/>
              <a:t>How do companies find the balance between employee health concerns and the need/desire to be productive and profitable in today’s economy?</a:t>
            </a:r>
            <a:endParaRPr lang="en-US" dirty="0"/>
          </a:p>
          <a:p>
            <a:endParaRPr lang="en-US" b="1"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024169"/>
            <a:ext cx="3044826" cy="3355523"/>
          </a:xfrm>
          <a:prstGeom prst="rect">
            <a:avLst/>
          </a:prstGeom>
        </p:spPr>
      </p:pic>
    </p:spTree>
    <p:extLst>
      <p:ext uri="{BB962C8B-B14F-4D97-AF65-F5344CB8AC3E}">
        <p14:creationId xmlns:p14="http://schemas.microsoft.com/office/powerpoint/2010/main" val="425429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45066" y="1152108"/>
            <a:ext cx="7772400" cy="3394472"/>
          </a:xfrm>
        </p:spPr>
        <p:txBody>
          <a:bodyPr/>
          <a:lstStyle/>
          <a:p>
            <a:pPr marL="0" lvl="1" indent="0">
              <a:spcAft>
                <a:spcPts val="1200"/>
              </a:spcAft>
              <a:buNone/>
            </a:pPr>
            <a:r>
              <a:rPr lang="en-US" dirty="0"/>
              <a:t>Studies show that stressful working conditions are associated with increased absenteeism, tardiness, and intentions by workers to quit their jobs - all of which have a negative effect on the bottom line</a:t>
            </a:r>
            <a:r>
              <a:rPr lang="en-US" dirty="0" smtClean="0"/>
              <a:t>. </a:t>
            </a:r>
          </a:p>
          <a:p>
            <a:pPr marL="0" lvl="1" indent="0">
              <a:spcAft>
                <a:spcPts val="1200"/>
              </a:spcAft>
              <a:buNone/>
            </a:pPr>
            <a:r>
              <a:rPr lang="en-US" dirty="0"/>
              <a:t>R</a:t>
            </a:r>
            <a:r>
              <a:rPr lang="en-US" dirty="0" smtClean="0"/>
              <a:t>ecent </a:t>
            </a:r>
            <a:r>
              <a:rPr lang="en-US" dirty="0"/>
              <a:t>studies of so-called healthy organizations suggest that policies benefiting worker health </a:t>
            </a:r>
            <a:r>
              <a:rPr lang="en-US" dirty="0" smtClean="0"/>
              <a:t>have a positive effect on </a:t>
            </a:r>
            <a:r>
              <a:rPr lang="en-US" dirty="0"/>
              <a:t>the bottom line. </a:t>
            </a:r>
            <a:endParaRPr lang="en-US" dirty="0" smtClean="0"/>
          </a:p>
          <a:p>
            <a:pPr marL="0" lvl="1" indent="0">
              <a:spcAft>
                <a:spcPts val="1200"/>
              </a:spcAft>
              <a:buNone/>
            </a:pPr>
            <a:r>
              <a:rPr lang="en-US" dirty="0" smtClean="0"/>
              <a:t>According to NIOSH – </a:t>
            </a:r>
            <a:r>
              <a:rPr lang="en-US" i="1" dirty="0" smtClean="0"/>
              <a:t>“</a:t>
            </a:r>
            <a:r>
              <a:rPr lang="en-US" i="1" dirty="0"/>
              <a:t>A healthy organization is defined as one that has low rates of illness, injury, and disability in its workforce and is also competitive in the marketplace</a:t>
            </a:r>
            <a:r>
              <a:rPr lang="en-US" i="1" dirty="0" smtClean="0"/>
              <a:t>.”</a:t>
            </a:r>
            <a:endParaRPr lang="en-US" i="1" dirty="0"/>
          </a:p>
          <a:p>
            <a:pPr marL="0" indent="0">
              <a:buNone/>
            </a:pPr>
            <a:endParaRPr lang="en-US" dirty="0"/>
          </a:p>
        </p:txBody>
      </p:sp>
      <p:pic>
        <p:nvPicPr>
          <p:cNvPr id="5" name="Picture 4"/>
          <p:cNvPicPr>
            <a:picLocks noChangeAspect="1"/>
          </p:cNvPicPr>
          <p:nvPr/>
        </p:nvPicPr>
        <p:blipFill>
          <a:blip r:embed="rId2"/>
          <a:stretch>
            <a:fillRect/>
          </a:stretch>
        </p:blipFill>
        <p:spPr>
          <a:xfrm>
            <a:off x="407077" y="4546580"/>
            <a:ext cx="5901439" cy="457240"/>
          </a:xfrm>
          <a:prstGeom prst="rect">
            <a:avLst/>
          </a:prstGeom>
        </p:spPr>
      </p:pic>
      <p:sp>
        <p:nvSpPr>
          <p:cNvPr id="6" name="Title 1"/>
          <p:cNvSpPr>
            <a:spLocks noGrp="1"/>
          </p:cNvSpPr>
          <p:nvPr>
            <p:ph type="title"/>
          </p:nvPr>
        </p:nvSpPr>
        <p:spPr>
          <a:xfrm>
            <a:off x="1004711" y="-162382"/>
            <a:ext cx="8229600" cy="857250"/>
          </a:xfrm>
        </p:spPr>
        <p:txBody>
          <a:bodyPr>
            <a:normAutofit fontScale="90000"/>
          </a:bodyPr>
          <a:lstStyle/>
          <a:p>
            <a:pPr lvl="0"/>
            <a:r>
              <a:rPr lang="en-US" dirty="0" smtClean="0"/>
              <a:t/>
            </a:r>
            <a:br>
              <a:rPr lang="en-US" dirty="0" smtClean="0"/>
            </a:br>
            <a:r>
              <a:rPr lang="en-US" dirty="0" smtClean="0"/>
              <a:t>Stress, health and productivity continued</a:t>
            </a:r>
            <a:endParaRPr lang="en-US" dirty="0"/>
          </a:p>
        </p:txBody>
      </p:sp>
    </p:spTree>
    <p:extLst>
      <p:ext uri="{BB962C8B-B14F-4D97-AF65-F5344CB8AC3E}">
        <p14:creationId xmlns:p14="http://schemas.microsoft.com/office/powerpoint/2010/main" val="2190864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stress carries a price tag…</a:t>
            </a:r>
            <a:endParaRPr lang="en-US" b="1" dirty="0"/>
          </a:p>
        </p:txBody>
      </p:sp>
      <p:sp>
        <p:nvSpPr>
          <p:cNvPr id="3" name="Content Placeholder 2"/>
          <p:cNvSpPr>
            <a:spLocks noGrp="1"/>
          </p:cNvSpPr>
          <p:nvPr>
            <p:ph sz="half" idx="1"/>
          </p:nvPr>
        </p:nvSpPr>
        <p:spPr/>
        <p:txBody>
          <a:bodyPr>
            <a:normAutofit fontScale="70000" lnSpcReduction="20000"/>
          </a:bodyPr>
          <a:lstStyle/>
          <a:p>
            <a:r>
              <a:rPr lang="en-US" dirty="0" smtClean="0"/>
              <a:t>Estimated </a:t>
            </a:r>
            <a:r>
              <a:rPr lang="en-US" dirty="0"/>
              <a:t>at over $300 billion annually as a result </a:t>
            </a:r>
            <a:r>
              <a:rPr lang="en-US" dirty="0" smtClean="0"/>
              <a:t>of:</a:t>
            </a:r>
          </a:p>
          <a:p>
            <a:pPr lvl="1"/>
            <a:r>
              <a:rPr lang="en-US" dirty="0" smtClean="0"/>
              <a:t>Accidents</a:t>
            </a:r>
            <a:endParaRPr lang="en-US" dirty="0"/>
          </a:p>
          <a:p>
            <a:pPr lvl="1"/>
            <a:r>
              <a:rPr lang="en-US" dirty="0" smtClean="0"/>
              <a:t>Absenteeism</a:t>
            </a:r>
          </a:p>
          <a:p>
            <a:pPr lvl="1"/>
            <a:r>
              <a:rPr lang="en-US" dirty="0" smtClean="0"/>
              <a:t>Employee </a:t>
            </a:r>
            <a:r>
              <a:rPr lang="en-US" dirty="0"/>
              <a:t>turnover </a:t>
            </a:r>
            <a:endParaRPr lang="en-US" dirty="0" smtClean="0"/>
          </a:p>
          <a:p>
            <a:pPr lvl="1"/>
            <a:r>
              <a:rPr lang="en-US" dirty="0" smtClean="0"/>
              <a:t>Diminished productivity</a:t>
            </a:r>
          </a:p>
          <a:p>
            <a:pPr lvl="1"/>
            <a:r>
              <a:rPr lang="en-US" dirty="0" smtClean="0"/>
              <a:t>Direct </a:t>
            </a:r>
            <a:r>
              <a:rPr lang="en-US" dirty="0"/>
              <a:t>medical, legal, and insurance </a:t>
            </a:r>
            <a:r>
              <a:rPr lang="en-US" dirty="0" smtClean="0"/>
              <a:t>costs</a:t>
            </a:r>
            <a:endParaRPr lang="en-US" dirty="0"/>
          </a:p>
          <a:p>
            <a:pPr lvl="1"/>
            <a:r>
              <a:rPr lang="en-US" dirty="0" smtClean="0"/>
              <a:t>Workers</a:t>
            </a:r>
            <a:r>
              <a:rPr lang="en-US" dirty="0"/>
              <a:t>’ compensation awards as well as tort and FELA judgments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351422"/>
            <a:ext cx="4038600" cy="2843174"/>
          </a:xfrm>
        </p:spPr>
      </p:pic>
    </p:spTree>
    <p:extLst>
      <p:ext uri="{BB962C8B-B14F-4D97-AF65-F5344CB8AC3E}">
        <p14:creationId xmlns:p14="http://schemas.microsoft.com/office/powerpoint/2010/main" val="3584447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is a modifiable lifestyle choice</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One </a:t>
            </a:r>
            <a:r>
              <a:rPr lang="en-US" sz="2000" dirty="0"/>
              <a:t>out of every four dollars employers pay for health care is tied to unhealthy lifestyle choices or conditions like smoking, stress and obesity, despite the fact that most large employers have workplace wellness programs</a:t>
            </a:r>
            <a:r>
              <a:rPr lang="en-US" sz="2000" dirty="0" smtClean="0"/>
              <a:t>.</a:t>
            </a:r>
          </a:p>
          <a:p>
            <a:r>
              <a:rPr lang="en-US" sz="2000" dirty="0" smtClean="0"/>
              <a:t>University of Michigan completed a study on 10 modifiable risks – overall results indicate a need for increased awareness about the link between lifestyle and health. </a:t>
            </a:r>
          </a:p>
          <a:p>
            <a:pPr marL="0" indent="0">
              <a:buNone/>
            </a:pPr>
            <a:r>
              <a:rPr lang="en-US" sz="2000" i="1" dirty="0" smtClean="0"/>
              <a:t>“Modifiable </a:t>
            </a:r>
            <a:r>
              <a:rPr lang="en-US" sz="2000" i="1" dirty="0"/>
              <a:t>risks are conditions or behaviors that employees can improve or eliminate by making healthier choices</a:t>
            </a:r>
            <a:r>
              <a:rPr lang="en-US" sz="2000" i="1" dirty="0" smtClean="0"/>
              <a:t>.” </a:t>
            </a:r>
          </a:p>
          <a:p>
            <a:pPr marL="0" indent="0">
              <a:buNone/>
            </a:pPr>
            <a:r>
              <a:rPr lang="en-US" sz="1200" dirty="0" smtClean="0"/>
              <a:t>– U of Michigan study report</a:t>
            </a:r>
            <a:endParaRPr lang="en-US" sz="1200" dirty="0"/>
          </a:p>
        </p:txBody>
      </p:sp>
      <p:pic>
        <p:nvPicPr>
          <p:cNvPr id="4" name="Picture 3"/>
          <p:cNvPicPr>
            <a:picLocks noChangeAspect="1"/>
          </p:cNvPicPr>
          <p:nvPr/>
        </p:nvPicPr>
        <p:blipFill>
          <a:blip r:embed="rId2"/>
          <a:stretch>
            <a:fillRect/>
          </a:stretch>
        </p:blipFill>
        <p:spPr>
          <a:xfrm>
            <a:off x="407077" y="4546580"/>
            <a:ext cx="5901439" cy="457240"/>
          </a:xfrm>
          <a:prstGeom prst="rect">
            <a:avLst/>
          </a:prstGeom>
        </p:spPr>
      </p:pic>
    </p:spTree>
    <p:extLst>
      <p:ext uri="{BB962C8B-B14F-4D97-AF65-F5344CB8AC3E}">
        <p14:creationId xmlns:p14="http://schemas.microsoft.com/office/powerpoint/2010/main" val="291896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towards prevention</a:t>
            </a:r>
            <a:endParaRPr lang="en-US" dirty="0"/>
          </a:p>
        </p:txBody>
      </p:sp>
      <p:sp>
        <p:nvSpPr>
          <p:cNvPr id="3" name="Content Placeholder 2"/>
          <p:cNvSpPr>
            <a:spLocks noGrp="1"/>
          </p:cNvSpPr>
          <p:nvPr>
            <p:ph idx="1"/>
          </p:nvPr>
        </p:nvSpPr>
        <p:spPr/>
        <p:txBody>
          <a:bodyPr/>
          <a:lstStyle/>
          <a:p>
            <a:pPr marL="0" indent="0">
              <a:buNone/>
            </a:pPr>
            <a:r>
              <a:rPr lang="en-US" dirty="0" smtClean="0"/>
              <a:t>Organization change and stress management</a:t>
            </a:r>
          </a:p>
          <a:p>
            <a:pPr lvl="1"/>
            <a:r>
              <a:rPr lang="en-US" dirty="0" smtClean="0"/>
              <a:t>What are the signs of job stress in your organization?</a:t>
            </a:r>
          </a:p>
          <a:p>
            <a:pPr lvl="1"/>
            <a:r>
              <a:rPr lang="en-US" dirty="0" smtClean="0"/>
              <a:t>Are there any clues? Have you ever assessed the level of employee stress?</a:t>
            </a:r>
          </a:p>
          <a:p>
            <a:pPr lvl="1"/>
            <a:r>
              <a:rPr lang="en-US" dirty="0" smtClean="0"/>
              <a:t>Do you have strategies for stress management within your wellness program?</a:t>
            </a:r>
          </a:p>
          <a:p>
            <a:pPr lvl="1"/>
            <a:r>
              <a:rPr lang="en-US" dirty="0"/>
              <a:t>Can you give top priority to changes that will help reduce job stress for your employees?</a:t>
            </a:r>
          </a:p>
          <a:p>
            <a:pPr lvl="1"/>
            <a:endParaRPr lang="en-US" dirty="0"/>
          </a:p>
        </p:txBody>
      </p:sp>
    </p:spTree>
    <p:extLst>
      <p:ext uri="{BB962C8B-B14F-4D97-AF65-F5344CB8AC3E}">
        <p14:creationId xmlns:p14="http://schemas.microsoft.com/office/powerpoint/2010/main" val="3127579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 #1: Recognize job stress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1229" y="991852"/>
            <a:ext cx="3460727" cy="3296642"/>
          </a:xfrm>
        </p:spPr>
      </p:pic>
      <p:pic>
        <p:nvPicPr>
          <p:cNvPr id="8" name="Picture 7"/>
          <p:cNvPicPr>
            <a:picLocks noChangeAspect="1"/>
          </p:cNvPicPr>
          <p:nvPr/>
        </p:nvPicPr>
        <p:blipFill>
          <a:blip r:embed="rId3"/>
          <a:stretch>
            <a:fillRect/>
          </a:stretch>
        </p:blipFill>
        <p:spPr>
          <a:xfrm>
            <a:off x="407077" y="4546580"/>
            <a:ext cx="5901439" cy="457240"/>
          </a:xfrm>
          <a:prstGeom prst="rect">
            <a:avLst/>
          </a:prstGeom>
        </p:spPr>
      </p:pic>
    </p:spTree>
    <p:extLst>
      <p:ext uri="{BB962C8B-B14F-4D97-AF65-F5344CB8AC3E}">
        <p14:creationId xmlns:p14="http://schemas.microsoft.com/office/powerpoint/2010/main" val="93485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What are your current resources?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Fitness classes (yoga, stretching, breathing)</a:t>
            </a:r>
          </a:p>
          <a:p>
            <a:r>
              <a:rPr lang="en-US" dirty="0" smtClean="0"/>
              <a:t>Outreach programs (resiliency or anger management)</a:t>
            </a:r>
          </a:p>
          <a:p>
            <a:r>
              <a:rPr lang="en-US" dirty="0" smtClean="0"/>
              <a:t>Challenges</a:t>
            </a:r>
          </a:p>
          <a:p>
            <a:r>
              <a:rPr lang="en-US" dirty="0" smtClean="0"/>
              <a:t>Lunch and learns</a:t>
            </a:r>
          </a:p>
          <a:p>
            <a:r>
              <a:rPr lang="en-US" dirty="0" smtClean="0"/>
              <a:t>Workshops or webinars</a:t>
            </a:r>
          </a:p>
          <a:p>
            <a:r>
              <a:rPr lang="en-US" dirty="0" smtClean="0"/>
              <a:t>Newsletters</a:t>
            </a:r>
          </a:p>
          <a:p>
            <a:r>
              <a:rPr lang="en-US" dirty="0" smtClean="0"/>
              <a:t>Group coaching</a:t>
            </a:r>
          </a:p>
          <a:p>
            <a:r>
              <a:rPr lang="en-US" dirty="0" smtClean="0"/>
              <a:t>1: 1 coaching</a:t>
            </a:r>
          </a:p>
          <a:p>
            <a:r>
              <a:rPr lang="en-US" dirty="0" smtClean="0"/>
              <a:t>EAP program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213" y="2189969"/>
            <a:ext cx="2738119" cy="2164239"/>
          </a:xfrm>
          <a:prstGeom prst="rect">
            <a:avLst/>
          </a:prstGeom>
        </p:spPr>
      </p:pic>
    </p:spTree>
    <p:extLst>
      <p:ext uri="{BB962C8B-B14F-4D97-AF65-F5344CB8AC3E}">
        <p14:creationId xmlns:p14="http://schemas.microsoft.com/office/powerpoint/2010/main" val="102506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Build strategies for stress management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i="1" dirty="0" smtClean="0"/>
              <a:t>Help employees manage their stress so they feel like they are in control of their lives and circumstances. </a:t>
            </a:r>
          </a:p>
          <a:p>
            <a:r>
              <a:rPr lang="en-US" dirty="0" smtClean="0"/>
              <a:t>Increase their awareness</a:t>
            </a:r>
          </a:p>
          <a:p>
            <a:r>
              <a:rPr lang="en-US" dirty="0" smtClean="0"/>
              <a:t>Motivate them to change</a:t>
            </a:r>
          </a:p>
          <a:p>
            <a:r>
              <a:rPr lang="en-US" dirty="0" smtClean="0"/>
              <a:t>Assist them in building the skills necessary to change</a:t>
            </a:r>
          </a:p>
          <a:p>
            <a:r>
              <a:rPr lang="en-US" dirty="0" smtClean="0"/>
              <a:t>Provide them opportunities to practice healthy lifestyles</a:t>
            </a:r>
          </a:p>
          <a:p>
            <a:pPr marL="0" indent="0">
              <a:buNone/>
            </a:pPr>
            <a:r>
              <a:rPr lang="en-US" i="1" dirty="0" smtClean="0"/>
              <a:t>The body craves balance, or a state of homeostasis. What do employees need in place to balance their stress (at work AND home)?</a:t>
            </a:r>
          </a:p>
          <a:p>
            <a:r>
              <a:rPr lang="en-US" dirty="0"/>
              <a:t>Effective relaxation techniques</a:t>
            </a:r>
          </a:p>
          <a:p>
            <a:r>
              <a:rPr lang="en-US" dirty="0"/>
              <a:t>Effective coping skills</a:t>
            </a:r>
          </a:p>
          <a:p>
            <a:pPr marL="0" indent="0">
              <a:buNone/>
            </a:pPr>
            <a:endParaRPr lang="en-US" dirty="0"/>
          </a:p>
        </p:txBody>
      </p:sp>
      <p:pic>
        <p:nvPicPr>
          <p:cNvPr id="4" name="Picture 3"/>
          <p:cNvPicPr>
            <a:picLocks noChangeAspect="1"/>
          </p:cNvPicPr>
          <p:nvPr/>
        </p:nvPicPr>
        <p:blipFill>
          <a:blip r:embed="rId2"/>
          <a:stretch>
            <a:fillRect/>
          </a:stretch>
        </p:blipFill>
        <p:spPr>
          <a:xfrm>
            <a:off x="407077" y="4546580"/>
            <a:ext cx="5901439" cy="457240"/>
          </a:xfrm>
          <a:prstGeom prst="rect">
            <a:avLst/>
          </a:prstGeom>
        </p:spPr>
      </p:pic>
    </p:spTree>
    <p:extLst>
      <p:ext uri="{BB962C8B-B14F-4D97-AF65-F5344CB8AC3E}">
        <p14:creationId xmlns:p14="http://schemas.microsoft.com/office/powerpoint/2010/main" val="2109119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Identify tools and resources</a:t>
            </a:r>
            <a:endParaRPr lang="en-US" dirty="0"/>
          </a:p>
        </p:txBody>
      </p:sp>
      <p:sp>
        <p:nvSpPr>
          <p:cNvPr id="3" name="Content Placeholder 2"/>
          <p:cNvSpPr>
            <a:spLocks noGrp="1"/>
          </p:cNvSpPr>
          <p:nvPr>
            <p:ph sz="half" idx="1"/>
          </p:nvPr>
        </p:nvSpPr>
        <p:spPr/>
        <p:txBody>
          <a:bodyPr>
            <a:normAutofit fontScale="92500" lnSpcReduction="20000"/>
          </a:bodyPr>
          <a:lstStyle/>
          <a:p>
            <a:r>
              <a:rPr lang="en-US" sz="1800" dirty="0" smtClean="0"/>
              <a:t>Perceived Stress </a:t>
            </a:r>
            <a:r>
              <a:rPr lang="en-US" sz="1800" dirty="0"/>
              <a:t>S</a:t>
            </a:r>
            <a:r>
              <a:rPr lang="en-US" sz="1800" dirty="0" smtClean="0"/>
              <a:t>cale </a:t>
            </a:r>
            <a:br>
              <a:rPr lang="en-US" sz="1800" dirty="0" smtClean="0"/>
            </a:br>
            <a:r>
              <a:rPr lang="en-US" sz="1800" dirty="0" smtClean="0"/>
              <a:t>(Dr. Sheldon Cohen 1983)</a:t>
            </a:r>
          </a:p>
          <a:p>
            <a:pPr lvl="1"/>
            <a:r>
              <a:rPr lang="en-US" sz="1800" dirty="0" smtClean="0"/>
              <a:t>Download for free at: http://www.mindgarden.com/132-perceived-stress-scale</a:t>
            </a:r>
          </a:p>
          <a:p>
            <a:r>
              <a:rPr lang="en-US" sz="1800" dirty="0" smtClean="0"/>
              <a:t>Stress Assessment Tool </a:t>
            </a:r>
            <a:br>
              <a:rPr lang="en-US" sz="1800" dirty="0" smtClean="0"/>
            </a:br>
            <a:r>
              <a:rPr lang="en-US" sz="1800" dirty="0" smtClean="0"/>
              <a:t>(</a:t>
            </a:r>
            <a:r>
              <a:rPr lang="en-US" sz="1800" dirty="0"/>
              <a:t>Franklin </a:t>
            </a:r>
            <a:r>
              <a:rPr lang="en-US" sz="1800" dirty="0" smtClean="0"/>
              <a:t>Covey)</a:t>
            </a:r>
          </a:p>
          <a:p>
            <a:r>
              <a:rPr lang="en-US" sz="1800" dirty="0" smtClean="0"/>
              <a:t>Stress management program (EatSmartMoveMoreNC.org)</a:t>
            </a:r>
          </a:p>
          <a:p>
            <a:r>
              <a:rPr lang="en-US" sz="1800" dirty="0" smtClean="0"/>
              <a:t>Post stress relieving tips in lounges, bathroom stalls, break rooms, conference rooms, etc.</a:t>
            </a:r>
          </a:p>
          <a:p>
            <a:endParaRPr lang="en-US" sz="1800" dirty="0"/>
          </a:p>
        </p:txBody>
      </p:sp>
      <p:sp>
        <p:nvSpPr>
          <p:cNvPr id="4" name="Content Placeholder 3"/>
          <p:cNvSpPr>
            <a:spLocks noGrp="1"/>
          </p:cNvSpPr>
          <p:nvPr>
            <p:ph sz="half" idx="2"/>
          </p:nvPr>
        </p:nvSpPr>
        <p:spPr/>
        <p:txBody>
          <a:bodyPr>
            <a:normAutofit fontScale="92500" lnSpcReduction="20000"/>
          </a:bodyPr>
          <a:lstStyle/>
          <a:p>
            <a:r>
              <a:rPr lang="en-US" sz="1800" dirty="0" smtClean="0"/>
              <a:t>Different approaches </a:t>
            </a:r>
          </a:p>
          <a:p>
            <a:pPr lvl="1"/>
            <a:r>
              <a:rPr lang="en-US" sz="1800" dirty="0" smtClean="0"/>
              <a:t>Workplace venting stations (</a:t>
            </a:r>
            <a:r>
              <a:rPr lang="en-US" sz="1800" dirty="0" err="1" smtClean="0"/>
              <a:t>Appster</a:t>
            </a:r>
            <a:r>
              <a:rPr lang="en-US" sz="1800" dirty="0" smtClean="0"/>
              <a:t>)</a:t>
            </a:r>
          </a:p>
          <a:p>
            <a:pPr lvl="1"/>
            <a:r>
              <a:rPr lang="en-US" sz="1800" dirty="0" smtClean="0"/>
              <a:t>Offering 1:1 attention (Lantern)</a:t>
            </a:r>
          </a:p>
          <a:p>
            <a:pPr lvl="1"/>
            <a:r>
              <a:rPr lang="en-US" sz="1800" dirty="0" smtClean="0"/>
              <a:t>Mindfulness on demand (Google)</a:t>
            </a:r>
          </a:p>
          <a:p>
            <a:pPr lvl="1"/>
            <a:r>
              <a:rPr lang="en-US" sz="1800" dirty="0" smtClean="0"/>
              <a:t>Daily stretching or movement</a:t>
            </a:r>
          </a:p>
          <a:p>
            <a:pPr lvl="1"/>
            <a:r>
              <a:rPr lang="en-US" sz="1800" dirty="0" smtClean="0"/>
              <a:t>On-site wellness coach with a focus on stress and resiliency</a:t>
            </a:r>
            <a:endParaRPr lang="en-US" sz="1800" dirty="0"/>
          </a:p>
        </p:txBody>
      </p:sp>
    </p:spTree>
    <p:extLst>
      <p:ext uri="{BB962C8B-B14F-4D97-AF65-F5344CB8AC3E}">
        <p14:creationId xmlns:p14="http://schemas.microsoft.com/office/powerpoint/2010/main" val="3955688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Make stress management a priority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Get leadership understanding and support</a:t>
            </a:r>
          </a:p>
          <a:p>
            <a:r>
              <a:rPr lang="en-US" dirty="0" smtClean="0"/>
              <a:t>Identify 2-3 small areas for improvement or change</a:t>
            </a:r>
          </a:p>
          <a:p>
            <a:r>
              <a:rPr lang="en-US" dirty="0" smtClean="0"/>
              <a:t>Incorporate these changes into existing initiatives, programs, and policies</a:t>
            </a:r>
          </a:p>
          <a:p>
            <a:r>
              <a:rPr lang="en-US" dirty="0" smtClean="0"/>
              <a:t>Highlight what YOU are doing to help employees with job stress</a:t>
            </a:r>
          </a:p>
          <a:p>
            <a:r>
              <a:rPr lang="en-US" dirty="0" smtClean="0"/>
              <a:t>Use outside services and support (wellness coaching, on-site workshops or classes, EAP program, etc.)</a:t>
            </a:r>
            <a:endParaRPr lang="en-US" dirty="0"/>
          </a:p>
          <a:p>
            <a:r>
              <a:rPr lang="en-US" dirty="0" smtClean="0"/>
              <a:t>Ask for employee feedback AND tell them how you will use it!</a:t>
            </a:r>
          </a:p>
          <a:p>
            <a:pPr marL="0" indent="0">
              <a:buNone/>
            </a:pPr>
            <a:endParaRPr lang="en-US" dirty="0" smtClean="0"/>
          </a:p>
          <a:p>
            <a:endParaRPr lang="en-US" dirty="0"/>
          </a:p>
        </p:txBody>
      </p:sp>
    </p:spTree>
    <p:extLst>
      <p:ext uri="{BB962C8B-B14F-4D97-AF65-F5344CB8AC3E}">
        <p14:creationId xmlns:p14="http://schemas.microsoft.com/office/powerpoint/2010/main" val="126350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Top 5 causes of stress in America</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lumMod val="50000"/>
                    <a:lumOff val="50000"/>
                  </a:schemeClr>
                </a:solidFill>
                <a:latin typeface="+mn-lt"/>
              </a:rPr>
              <a:t>Job Pressure </a:t>
            </a:r>
            <a:endParaRPr lang="en-US" sz="2800" dirty="0">
              <a:solidFill>
                <a:schemeClr val="tx1">
                  <a:lumMod val="50000"/>
                  <a:lumOff val="50000"/>
                </a:schemeClr>
              </a:solidFill>
              <a:latin typeface="+mn-lt"/>
            </a:endParaRPr>
          </a:p>
          <a:p>
            <a:r>
              <a:rPr lang="en-US" sz="2800" dirty="0">
                <a:solidFill>
                  <a:schemeClr val="tx1">
                    <a:lumMod val="50000"/>
                    <a:lumOff val="50000"/>
                  </a:schemeClr>
                </a:solidFill>
                <a:latin typeface="+mn-lt"/>
              </a:rPr>
              <a:t>Money</a:t>
            </a:r>
          </a:p>
          <a:p>
            <a:r>
              <a:rPr lang="en-US" sz="2800" dirty="0">
                <a:solidFill>
                  <a:schemeClr val="tx1">
                    <a:lumMod val="50000"/>
                    <a:lumOff val="50000"/>
                  </a:schemeClr>
                </a:solidFill>
                <a:latin typeface="+mn-lt"/>
              </a:rPr>
              <a:t>Health</a:t>
            </a:r>
          </a:p>
          <a:p>
            <a:r>
              <a:rPr lang="en-US" sz="2800" dirty="0">
                <a:solidFill>
                  <a:schemeClr val="tx1">
                    <a:lumMod val="50000"/>
                    <a:lumOff val="50000"/>
                  </a:schemeClr>
                </a:solidFill>
                <a:latin typeface="+mn-lt"/>
              </a:rPr>
              <a:t>Relationships </a:t>
            </a:r>
          </a:p>
          <a:p>
            <a:r>
              <a:rPr lang="en-US" sz="2800" dirty="0">
                <a:solidFill>
                  <a:schemeClr val="tx1">
                    <a:lumMod val="50000"/>
                    <a:lumOff val="50000"/>
                  </a:schemeClr>
                </a:solidFill>
                <a:latin typeface="+mn-lt"/>
              </a:rPr>
              <a:t>Poor Nutrition</a:t>
            </a:r>
          </a:p>
          <a:p>
            <a:pPr marL="0" indent="0">
              <a:lnSpc>
                <a:spcPct val="150000"/>
              </a:lnSpc>
              <a:buNone/>
            </a:pPr>
            <a:endParaRPr lang="en-US" sz="2100" b="1" dirty="0" smtClean="0">
              <a:solidFill>
                <a:schemeClr val="tx1">
                  <a:lumMod val="50000"/>
                  <a:lumOff val="50000"/>
                </a:schemeClr>
              </a:solidFill>
            </a:endParaRPr>
          </a:p>
          <a:p>
            <a:pPr marL="0" indent="0">
              <a:buNone/>
            </a:pPr>
            <a:endParaRPr lang="en-US" sz="1200" b="1" dirty="0" smtClean="0">
              <a:solidFill>
                <a:schemeClr val="tx1">
                  <a:lumMod val="50000"/>
                  <a:lumOff val="50000"/>
                </a:schemeClr>
              </a:solidFill>
            </a:endParaRPr>
          </a:p>
        </p:txBody>
      </p:sp>
      <p:pic>
        <p:nvPicPr>
          <p:cNvPr id="2" name="Picture 1"/>
          <p:cNvPicPr>
            <a:picLocks noChangeAspect="1"/>
          </p:cNvPicPr>
          <p:nvPr/>
        </p:nvPicPr>
        <p:blipFill>
          <a:blip r:embed="rId3"/>
          <a:stretch>
            <a:fillRect/>
          </a:stretch>
        </p:blipFill>
        <p:spPr>
          <a:xfrm>
            <a:off x="407077" y="4546580"/>
            <a:ext cx="5901439" cy="457240"/>
          </a:xfrm>
          <a:prstGeom prst="rect">
            <a:avLst/>
          </a:prstGeom>
        </p:spPr>
      </p:pic>
    </p:spTree>
    <p:extLst>
      <p:ext uri="{BB962C8B-B14F-4D97-AF65-F5344CB8AC3E}">
        <p14:creationId xmlns:p14="http://schemas.microsoft.com/office/powerpoint/2010/main" val="46747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management poster samples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9031" y="1597031"/>
            <a:ext cx="1428750" cy="2209800"/>
          </a:xfrm>
        </p:spPr>
      </p:pic>
      <p:pic>
        <p:nvPicPr>
          <p:cNvPr id="4" name="Picture 3"/>
          <p:cNvPicPr>
            <a:picLocks noChangeAspect="1"/>
          </p:cNvPicPr>
          <p:nvPr/>
        </p:nvPicPr>
        <p:blipFill>
          <a:blip r:embed="rId3"/>
          <a:stretch>
            <a:fillRect/>
          </a:stretch>
        </p:blipFill>
        <p:spPr>
          <a:xfrm>
            <a:off x="407077" y="4546580"/>
            <a:ext cx="5901439" cy="4572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1750" y="1597031"/>
            <a:ext cx="1428750" cy="2209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4468" y="1589629"/>
            <a:ext cx="1428750" cy="2209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6315" y="1597031"/>
            <a:ext cx="1428750" cy="22098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187" y="1589629"/>
            <a:ext cx="1428750" cy="2209800"/>
          </a:xfrm>
          <a:prstGeom prst="rect">
            <a:avLst/>
          </a:prstGeom>
        </p:spPr>
      </p:pic>
    </p:spTree>
    <p:extLst>
      <p:ext uri="{BB962C8B-B14F-4D97-AF65-F5344CB8AC3E}">
        <p14:creationId xmlns:p14="http://schemas.microsoft.com/office/powerpoint/2010/main" val="1856066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3151"/>
            <a:ext cx="8229600" cy="857250"/>
          </a:xfrm>
        </p:spPr>
        <p:txBody>
          <a:bodyPr>
            <a:normAutofit fontScale="90000"/>
          </a:bodyPr>
          <a:lstStyle/>
          <a:p>
            <a:r>
              <a:rPr lang="en-US" dirty="0" smtClean="0"/>
              <a:t>Complete </a:t>
            </a:r>
            <a:r>
              <a:rPr lang="en-US" dirty="0"/>
              <a:t>Breath Exercise</a:t>
            </a:r>
            <a:br>
              <a:rPr lang="en-US" dirty="0"/>
            </a:br>
            <a:endParaRPr lang="en-US" dirty="0"/>
          </a:p>
        </p:txBody>
      </p:sp>
      <p:sp>
        <p:nvSpPr>
          <p:cNvPr id="4" name="Content Placeholder 3"/>
          <p:cNvSpPr>
            <a:spLocks noGrp="1"/>
          </p:cNvSpPr>
          <p:nvPr>
            <p:ph sz="half" idx="2"/>
          </p:nvPr>
        </p:nvSpPr>
        <p:spPr>
          <a:xfrm>
            <a:off x="4255911" y="1020250"/>
            <a:ext cx="4606306" cy="3269528"/>
          </a:xfrm>
        </p:spPr>
        <p:txBody>
          <a:bodyPr>
            <a:normAutofit fontScale="25000" lnSpcReduction="20000"/>
          </a:bodyPr>
          <a:lstStyle/>
          <a:p>
            <a:pPr>
              <a:lnSpc>
                <a:spcPct val="120000"/>
              </a:lnSpc>
            </a:pPr>
            <a:r>
              <a:rPr lang="en-US" sz="4800" dirty="0" smtClean="0">
                <a:solidFill>
                  <a:schemeClr val="tx1">
                    <a:lumMod val="50000"/>
                    <a:lumOff val="50000"/>
                  </a:schemeClr>
                </a:solidFill>
                <a:latin typeface="Arial" panose="020B0604020202020204" pitchFamily="34" charset="0"/>
                <a:cs typeface="Arial" panose="020B0604020202020204" pitchFamily="34" charset="0"/>
              </a:rPr>
              <a:t>Notice </a:t>
            </a:r>
            <a:r>
              <a:rPr lang="en-US" sz="4800" dirty="0">
                <a:solidFill>
                  <a:schemeClr val="tx1">
                    <a:lumMod val="50000"/>
                    <a:lumOff val="50000"/>
                  </a:schemeClr>
                </a:solidFill>
                <a:latin typeface="Arial" panose="020B0604020202020204" pitchFamily="34" charset="0"/>
                <a:cs typeface="Arial" panose="020B0604020202020204" pitchFamily="34" charset="0"/>
              </a:rPr>
              <a:t>how the belly expands and the diaphragm presses down to the low abs.</a:t>
            </a:r>
          </a:p>
          <a:p>
            <a:pPr lvl="0">
              <a:lnSpc>
                <a:spcPct val="120000"/>
              </a:lnSpc>
            </a:pPr>
            <a:r>
              <a:rPr lang="en-US" sz="4800" dirty="0">
                <a:solidFill>
                  <a:schemeClr val="tx1">
                    <a:lumMod val="50000"/>
                    <a:lumOff val="50000"/>
                  </a:schemeClr>
                </a:solidFill>
                <a:latin typeface="Arial" panose="020B0604020202020204" pitchFamily="34" charset="0"/>
                <a:cs typeface="Arial" panose="020B0604020202020204" pitchFamily="34" charset="0"/>
              </a:rPr>
              <a:t>Hold your breath; exhale slowly through your nose, squeezing out all the stale air</a:t>
            </a:r>
            <a:r>
              <a:rPr lang="en-US" sz="4800" dirty="0" smtClean="0">
                <a:solidFill>
                  <a:schemeClr val="tx1">
                    <a:lumMod val="50000"/>
                    <a:lumOff val="50000"/>
                  </a:schemeClr>
                </a:solidFill>
                <a:latin typeface="Arial" panose="020B0604020202020204" pitchFamily="34" charset="0"/>
                <a:cs typeface="Arial" panose="020B0604020202020204" pitchFamily="34" charset="0"/>
              </a:rPr>
              <a:t>.</a:t>
            </a:r>
            <a:endParaRPr lang="en-US" sz="4800" dirty="0" smtClean="0"/>
          </a:p>
          <a:p>
            <a:pPr lvl="0">
              <a:lnSpc>
                <a:spcPct val="120000"/>
              </a:lnSpc>
            </a:pPr>
            <a:r>
              <a:rPr lang="en-US" sz="4800" dirty="0" smtClean="0"/>
              <a:t>As </a:t>
            </a:r>
            <a:r>
              <a:rPr lang="en-US" sz="4800" dirty="0"/>
              <a:t>you exhale feel the movement below the navel as the belly draws up and </a:t>
            </a:r>
            <a:r>
              <a:rPr lang="en-US" sz="4800" dirty="0" smtClean="0"/>
              <a:t>inward. Feel </a:t>
            </a:r>
            <a:r>
              <a:rPr lang="en-US" sz="4800" dirty="0"/>
              <a:t>the sides of the ribcage draw inward and the shoulder blades glide down the back.</a:t>
            </a:r>
          </a:p>
          <a:p>
            <a:pPr lvl="0">
              <a:lnSpc>
                <a:spcPct val="120000"/>
              </a:lnSpc>
            </a:pPr>
            <a:r>
              <a:rPr lang="en-US" sz="4800" dirty="0"/>
              <a:t>Allow the ribcage to settle back to the starting position.</a:t>
            </a:r>
          </a:p>
          <a:p>
            <a:pPr lvl="0">
              <a:lnSpc>
                <a:spcPct val="120000"/>
              </a:lnSpc>
            </a:pPr>
            <a:r>
              <a:rPr lang="en-US" sz="4800" dirty="0"/>
              <a:t>Continue this exercise by counting your breath to maintain a rhythm; inhale for a count of 3 to 5, hold your breath for a moment, exhale for 5 to 7.</a:t>
            </a:r>
          </a:p>
          <a:p>
            <a:pPr lvl="0">
              <a:lnSpc>
                <a:spcPct val="120000"/>
              </a:lnSpc>
            </a:pPr>
            <a:r>
              <a:rPr lang="en-US" sz="4800" dirty="0"/>
              <a:t>Repeat this sequence 5 time, relaxing </a:t>
            </a:r>
            <a:r>
              <a:rPr lang="en-US" sz="4800" dirty="0" smtClean="0"/>
              <a:t>deeper.</a:t>
            </a:r>
          </a:p>
          <a:p>
            <a:pPr marL="0" indent="0">
              <a:buNone/>
            </a:pPr>
            <a:endParaRPr lang="en-US" dirty="0"/>
          </a:p>
        </p:txBody>
      </p:sp>
      <p:pic>
        <p:nvPicPr>
          <p:cNvPr id="5" name="Picture 4"/>
          <p:cNvPicPr>
            <a:picLocks noChangeAspect="1"/>
          </p:cNvPicPr>
          <p:nvPr/>
        </p:nvPicPr>
        <p:blipFill>
          <a:blip r:embed="rId2"/>
          <a:stretch>
            <a:fillRect/>
          </a:stretch>
        </p:blipFill>
        <p:spPr>
          <a:xfrm>
            <a:off x="2848480" y="1347879"/>
            <a:ext cx="1510960" cy="1503889"/>
          </a:xfrm>
          <a:prstGeom prst="rect">
            <a:avLst/>
          </a:prstGeom>
        </p:spPr>
      </p:pic>
      <p:sp>
        <p:nvSpPr>
          <p:cNvPr id="6" name="TextBox 5"/>
          <p:cNvSpPr txBox="1"/>
          <p:nvPr/>
        </p:nvSpPr>
        <p:spPr>
          <a:xfrm>
            <a:off x="212762" y="1020250"/>
            <a:ext cx="3183467" cy="3416320"/>
          </a:xfrm>
          <a:prstGeom prst="rect">
            <a:avLst/>
          </a:prstGeom>
          <a:noFill/>
        </p:spPr>
        <p:txBody>
          <a:bodyPr wrap="square" rtlCol="0">
            <a:spAutoFit/>
          </a:bodyPr>
          <a:lstStyle/>
          <a:p>
            <a:pPr lvl="0"/>
            <a:r>
              <a:rPr lang="en-US" sz="1200" i="1" dirty="0">
                <a:solidFill>
                  <a:schemeClr val="tx1">
                    <a:lumMod val="50000"/>
                    <a:lumOff val="50000"/>
                  </a:schemeClr>
                </a:solidFill>
                <a:latin typeface="Arial" panose="020B0604020202020204" pitchFamily="34" charset="0"/>
                <a:cs typeface="Arial" panose="020B0604020202020204" pitchFamily="34" charset="0"/>
              </a:rPr>
              <a:t>This breath can be done in a comfortable seated position or in </a:t>
            </a:r>
            <a:r>
              <a:rPr lang="en-US" sz="1200" i="1" dirty="0" smtClean="0">
                <a:solidFill>
                  <a:schemeClr val="tx1">
                    <a:lumMod val="50000"/>
                    <a:lumOff val="50000"/>
                  </a:schemeClr>
                </a:solidFill>
                <a:latin typeface="Arial" panose="020B0604020202020204" pitchFamily="34" charset="0"/>
                <a:cs typeface="Arial" panose="020B0604020202020204" pitchFamily="34" charset="0"/>
              </a:rPr>
              <a:t>a lying down position. </a:t>
            </a:r>
            <a:br>
              <a:rPr lang="en-US" sz="1200" i="1" dirty="0" smtClean="0">
                <a:solidFill>
                  <a:schemeClr val="tx1">
                    <a:lumMod val="50000"/>
                    <a:lumOff val="50000"/>
                  </a:schemeClr>
                </a:solidFill>
                <a:latin typeface="Arial" panose="020B0604020202020204" pitchFamily="34" charset="0"/>
                <a:cs typeface="Arial" panose="020B0604020202020204" pitchFamily="34" charset="0"/>
              </a:rPr>
            </a:br>
            <a:endParaRPr lang="en-US" sz="1200" i="1" dirty="0" smtClean="0">
              <a:solidFill>
                <a:schemeClr val="tx1">
                  <a:lumMod val="50000"/>
                  <a:lumOff val="50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smtClean="0">
                <a:solidFill>
                  <a:schemeClr val="tx1">
                    <a:lumMod val="50000"/>
                    <a:lumOff val="50000"/>
                  </a:schemeClr>
                </a:solidFill>
                <a:latin typeface="Arial" panose="020B0604020202020204" pitchFamily="34" charset="0"/>
                <a:cs typeface="Arial" panose="020B0604020202020204" pitchFamily="34" charset="0"/>
              </a:rPr>
              <a:t>Relax</a:t>
            </a:r>
            <a:r>
              <a:rPr lang="en-US" sz="1200" dirty="0">
                <a:solidFill>
                  <a:schemeClr val="tx1">
                    <a:lumMod val="50000"/>
                    <a:lumOff val="50000"/>
                  </a:schemeClr>
                </a:solidFill>
                <a:latin typeface="Arial" panose="020B0604020202020204" pitchFamily="34" charset="0"/>
                <a:cs typeface="Arial" panose="020B0604020202020204" pitchFamily="34" charset="0"/>
              </a:rPr>
              <a:t>; close your eyes. Exhale </a:t>
            </a:r>
            <a:r>
              <a:rPr lang="en-US" sz="1200" dirty="0" smtClean="0">
                <a:solidFill>
                  <a:schemeClr val="tx1">
                    <a:lumMod val="50000"/>
                    <a:lumOff val="50000"/>
                  </a:schemeClr>
                </a:solidFill>
                <a:latin typeface="Arial" panose="020B0604020202020204" pitchFamily="34" charset="0"/>
                <a:cs typeface="Arial" panose="020B0604020202020204" pitchFamily="34" charset="0"/>
              </a:rPr>
              <a:t>completely.</a:t>
            </a:r>
          </a:p>
          <a:p>
            <a:pPr marL="171450" lvl="0" indent="-171450">
              <a:buFont typeface="Arial" panose="020B0604020202020204" pitchFamily="34" charset="0"/>
              <a:buChar char="•"/>
            </a:pPr>
            <a:endParaRPr lang="en-US" sz="1200" dirty="0" smtClean="0">
              <a:solidFill>
                <a:schemeClr val="tx1">
                  <a:lumMod val="50000"/>
                  <a:lumOff val="50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smtClean="0">
                <a:solidFill>
                  <a:schemeClr val="tx1">
                    <a:lumMod val="50000"/>
                    <a:lumOff val="50000"/>
                  </a:schemeClr>
                </a:solidFill>
                <a:latin typeface="Arial" panose="020B0604020202020204" pitchFamily="34" charset="0"/>
                <a:cs typeface="Arial" panose="020B0604020202020204" pitchFamily="34" charset="0"/>
              </a:rPr>
              <a:t>Inhale </a:t>
            </a:r>
            <a:r>
              <a:rPr lang="en-US" sz="1200" dirty="0">
                <a:solidFill>
                  <a:schemeClr val="tx1">
                    <a:lumMod val="50000"/>
                    <a:lumOff val="50000"/>
                  </a:schemeClr>
                </a:solidFill>
                <a:latin typeface="Arial" panose="020B0604020202020204" pitchFamily="34" charset="0"/>
                <a:cs typeface="Arial" panose="020B0604020202020204" pitchFamily="34" charset="0"/>
              </a:rPr>
              <a:t>slowly and deeply through your nose. </a:t>
            </a:r>
            <a:endParaRPr lang="en-US" sz="1200" dirty="0" smtClean="0">
              <a:solidFill>
                <a:schemeClr val="tx1">
                  <a:lumMod val="50000"/>
                  <a:lumOff val="50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1200" dirty="0" smtClean="0">
              <a:solidFill>
                <a:schemeClr val="tx1">
                  <a:lumMod val="50000"/>
                  <a:lumOff val="50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smtClean="0">
                <a:solidFill>
                  <a:schemeClr val="tx1">
                    <a:lumMod val="50000"/>
                    <a:lumOff val="50000"/>
                  </a:schemeClr>
                </a:solidFill>
                <a:latin typeface="Arial" panose="020B0604020202020204" pitchFamily="34" charset="0"/>
                <a:cs typeface="Arial" panose="020B0604020202020204" pitchFamily="34" charset="0"/>
              </a:rPr>
              <a:t>Allow </a:t>
            </a:r>
            <a:r>
              <a:rPr lang="en-US" sz="1200" dirty="0">
                <a:solidFill>
                  <a:schemeClr val="tx1">
                    <a:lumMod val="50000"/>
                    <a:lumOff val="50000"/>
                  </a:schemeClr>
                </a:solidFill>
                <a:latin typeface="Arial" panose="020B0604020202020204" pitchFamily="34" charset="0"/>
                <a:cs typeface="Arial" panose="020B0604020202020204" pitchFamily="34" charset="0"/>
              </a:rPr>
              <a:t>your stomach to expand like a balloon noticing the breath in the chest making the sides of the ribs expand and the top corners of the chest left. </a:t>
            </a:r>
            <a:endParaRPr lang="en-US" sz="1200" dirty="0" smtClean="0">
              <a:solidFill>
                <a:schemeClr val="tx1">
                  <a:lumMod val="50000"/>
                  <a:lumOff val="50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1200" dirty="0" smtClean="0">
              <a:solidFill>
                <a:schemeClr val="tx1">
                  <a:lumMod val="50000"/>
                  <a:lumOff val="50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smtClean="0">
                <a:solidFill>
                  <a:schemeClr val="tx1">
                    <a:lumMod val="50000"/>
                    <a:lumOff val="50000"/>
                  </a:schemeClr>
                </a:solidFill>
                <a:latin typeface="Arial" panose="020B0604020202020204" pitchFamily="34" charset="0"/>
                <a:cs typeface="Arial" panose="020B0604020202020204" pitchFamily="34" charset="0"/>
              </a:rPr>
              <a:t>Feel </a:t>
            </a:r>
            <a:r>
              <a:rPr lang="en-US" sz="1200" dirty="0">
                <a:solidFill>
                  <a:schemeClr val="tx1">
                    <a:lumMod val="50000"/>
                    <a:lumOff val="50000"/>
                  </a:schemeClr>
                </a:solidFill>
                <a:latin typeface="Arial" panose="020B0604020202020204" pitchFamily="34" charset="0"/>
                <a:cs typeface="Arial" panose="020B0604020202020204" pitchFamily="34" charset="0"/>
              </a:rPr>
              <a:t>the back floating ribs expand and press toward the floor, giving the sensation that there is a tiny floatation cushion under the middle back</a:t>
            </a:r>
            <a:r>
              <a:rPr lang="en-US" sz="1200" dirty="0" smtClean="0">
                <a:solidFill>
                  <a:schemeClr val="tx1">
                    <a:lumMod val="50000"/>
                    <a:lumOff val="50000"/>
                  </a:schemeClr>
                </a:solidFill>
                <a:latin typeface="Arial" panose="020B0604020202020204" pitchFamily="34" charset="0"/>
                <a:cs typeface="Arial" panose="020B0604020202020204" pitchFamily="34" charset="0"/>
              </a:rPr>
              <a:t>.</a:t>
            </a:r>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3007961" y="3788713"/>
            <a:ext cx="1247950" cy="1240114"/>
          </a:xfrm>
          <a:prstGeom prst="rect">
            <a:avLst/>
          </a:prstGeom>
        </p:spPr>
      </p:pic>
    </p:spTree>
    <p:extLst>
      <p:ext uri="{BB962C8B-B14F-4D97-AF65-F5344CB8AC3E}">
        <p14:creationId xmlns:p14="http://schemas.microsoft.com/office/powerpoint/2010/main" val="150568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deep breathing</a:t>
            </a:r>
            <a:endParaRPr lang="en-US"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US" i="1" dirty="0" smtClean="0"/>
              <a:t>Deep </a:t>
            </a:r>
            <a:r>
              <a:rPr lang="en-US" i="1" dirty="0"/>
              <a:t>breathing techniques increase oxygen supply to nourish every cell in the body.  The body’s response to an overabundance of oxygen in the blood is to slow down respiration rate and brain function, to allow carbon dioxide levels to return to normal. </a:t>
            </a:r>
            <a:r>
              <a:rPr lang="en-US" i="1" dirty="0" smtClean="0"/>
              <a:t>During </a:t>
            </a:r>
            <a:r>
              <a:rPr lang="en-US" i="1" dirty="0"/>
              <a:t>this time, the mind and the body become very quiet.  You can experience this stillness for moments at a time during your yoga practice. </a:t>
            </a:r>
            <a:r>
              <a:rPr lang="en-US" i="1" dirty="0" smtClean="0"/>
              <a:t>Breathing </a:t>
            </a:r>
            <a:r>
              <a:rPr lang="en-US" i="1" dirty="0"/>
              <a:t>techniques help train your mind to tune out outside stimuli and to focus your energy and concentration resulting in a calm and relaxed feeling. </a:t>
            </a:r>
            <a:r>
              <a:rPr lang="en-US" i="1" dirty="0" smtClean="0"/>
              <a:t>The </a:t>
            </a:r>
            <a:r>
              <a:rPr lang="en-US" i="1" dirty="0"/>
              <a:t>less anxious you become, the more you can detach yourself from all those busy thoughts and regain a sense of control. </a:t>
            </a:r>
            <a:r>
              <a:rPr lang="en-US" i="1" dirty="0" smtClean="0"/>
              <a:t>The </a:t>
            </a:r>
            <a:r>
              <a:rPr lang="en-US" i="1" dirty="0"/>
              <a:t>more you practice deep breathing, the more energized your thoughts will become, and the more empowered you will feel.  </a:t>
            </a:r>
          </a:p>
          <a:p>
            <a:pPr marL="0" indent="0">
              <a:buNone/>
            </a:pPr>
            <a:r>
              <a:rPr lang="en-US" dirty="0" smtClean="0"/>
              <a:t>- Jessie L. Sandoval, </a:t>
            </a:r>
            <a:r>
              <a:rPr lang="en-US" i="1" dirty="0" smtClean="0"/>
              <a:t>Empowering yourself through yoga, 2015</a:t>
            </a:r>
            <a:endParaRPr lang="en-US" i="1" dirty="0"/>
          </a:p>
        </p:txBody>
      </p:sp>
    </p:spTree>
    <p:extLst>
      <p:ext uri="{BB962C8B-B14F-4D97-AF65-F5344CB8AC3E}">
        <p14:creationId xmlns:p14="http://schemas.microsoft.com/office/powerpoint/2010/main" val="346157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books to consider</a:t>
            </a:r>
            <a:endParaRPr lang="en-US" dirty="0"/>
          </a:p>
        </p:txBody>
      </p:sp>
      <p:pic>
        <p:nvPicPr>
          <p:cNvPr id="4" name="Content Placeholder 3"/>
          <p:cNvPicPr>
            <a:picLocks noGrp="1" noChangeAspect="1"/>
          </p:cNvPicPr>
          <p:nvPr>
            <p:ph idx="1"/>
          </p:nvPr>
        </p:nvPicPr>
        <p:blipFill>
          <a:blip r:embed="rId2"/>
          <a:stretch>
            <a:fillRect/>
          </a:stretch>
        </p:blipFill>
        <p:spPr>
          <a:xfrm>
            <a:off x="914400" y="1349601"/>
            <a:ext cx="1639966" cy="2462997"/>
          </a:xfrm>
          <a:prstGeom prst="rect">
            <a:avLst/>
          </a:prstGeom>
        </p:spPr>
      </p:pic>
      <p:pic>
        <p:nvPicPr>
          <p:cNvPr id="2050" name="Picture 2" descr="http://ecx.images-amazon.com/images/I/51MYXQEEfyL._SX329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44" y="1349601"/>
            <a:ext cx="1641675" cy="24749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ecx.images-amazon.com/images/I/51tggErIgHL._SX373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397" y="1327672"/>
            <a:ext cx="1859904" cy="247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22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Journal of Occupational and Environmental Medicine</a:t>
            </a:r>
            <a:endParaRPr lang="en-US" u="sng" dirty="0" smtClean="0">
              <a:hlinkClick r:id="rId2"/>
            </a:endParaRPr>
          </a:p>
          <a:p>
            <a:r>
              <a:rPr lang="en-US" dirty="0" smtClean="0"/>
              <a:t>American Institute of Stress</a:t>
            </a:r>
          </a:p>
          <a:p>
            <a:r>
              <a:rPr lang="en-US" dirty="0">
                <a:solidFill>
                  <a:schemeClr val="tx1">
                    <a:lumMod val="50000"/>
                    <a:lumOff val="50000"/>
                  </a:schemeClr>
                </a:solidFill>
              </a:rPr>
              <a:t>National Institute for Occupational Safety and </a:t>
            </a:r>
            <a:r>
              <a:rPr lang="en-US" dirty="0" smtClean="0">
                <a:solidFill>
                  <a:schemeClr val="tx1">
                    <a:lumMod val="50000"/>
                    <a:lumOff val="50000"/>
                  </a:schemeClr>
                </a:solidFill>
              </a:rPr>
              <a:t>Health</a:t>
            </a:r>
          </a:p>
          <a:p>
            <a:r>
              <a:rPr lang="en-US" dirty="0" smtClean="0"/>
              <a:t>American Psychological Association</a:t>
            </a:r>
          </a:p>
          <a:p>
            <a:r>
              <a:rPr lang="en-US" dirty="0" smtClean="0"/>
              <a:t>Statistic Brain Research Institute</a:t>
            </a:r>
          </a:p>
          <a:p>
            <a:r>
              <a:rPr lang="en-US" dirty="0" smtClean="0"/>
              <a:t>National Wellness Institute</a:t>
            </a:r>
          </a:p>
          <a:p>
            <a:r>
              <a:rPr lang="en-US" dirty="0" smtClean="0"/>
              <a:t>WELCOA</a:t>
            </a:r>
          </a:p>
          <a:p>
            <a:r>
              <a:rPr lang="en-US" dirty="0" smtClean="0"/>
              <a:t>News medical (online)</a:t>
            </a:r>
          </a:p>
          <a:p>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407077" y="4546580"/>
            <a:ext cx="5901439" cy="457240"/>
          </a:xfrm>
          <a:prstGeom prst="rect">
            <a:avLst/>
          </a:prstGeom>
        </p:spPr>
      </p:pic>
    </p:spTree>
    <p:extLst>
      <p:ext uri="{BB962C8B-B14F-4D97-AF65-F5344CB8AC3E}">
        <p14:creationId xmlns:p14="http://schemas.microsoft.com/office/powerpoint/2010/main" val="3014376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burnevik\Desktop\12 16 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7" y="126720"/>
            <a:ext cx="4667248" cy="482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38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044" y="1264354"/>
            <a:ext cx="4602480" cy="3515783"/>
          </a:xfrm>
          <a:prstGeom prst="rect">
            <a:avLst/>
          </a:prstGeom>
        </p:spPr>
      </p:pic>
      <p:sp>
        <p:nvSpPr>
          <p:cNvPr id="5" name="Title 4"/>
          <p:cNvSpPr>
            <a:spLocks noGrp="1"/>
          </p:cNvSpPr>
          <p:nvPr>
            <p:ph type="title"/>
          </p:nvPr>
        </p:nvSpPr>
        <p:spPr/>
        <p:txBody>
          <a:bodyPr/>
          <a:lstStyle/>
          <a:p>
            <a:r>
              <a:rPr lang="en-US" dirty="0" smtClean="0"/>
              <a:t>Ending with a little humor</a:t>
            </a:r>
            <a:endParaRPr lang="en-US" dirty="0"/>
          </a:p>
        </p:txBody>
      </p:sp>
    </p:spTree>
    <p:extLst>
      <p:ext uri="{BB962C8B-B14F-4D97-AF65-F5344CB8AC3E}">
        <p14:creationId xmlns:p14="http://schemas.microsoft.com/office/powerpoint/2010/main" val="1369970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pic>
        <p:nvPicPr>
          <p:cNvPr id="3" name="Picture 2"/>
          <p:cNvPicPr>
            <a:picLocks noChangeAspect="1"/>
          </p:cNvPicPr>
          <p:nvPr/>
        </p:nvPicPr>
        <p:blipFill>
          <a:blip r:embed="rId3"/>
          <a:stretch>
            <a:fillRect/>
          </a:stretch>
        </p:blipFill>
        <p:spPr>
          <a:xfrm>
            <a:off x="407077" y="4546580"/>
            <a:ext cx="5901439" cy="457240"/>
          </a:xfrm>
          <a:prstGeom prst="rect">
            <a:avLst/>
          </a:prstGeom>
        </p:spPr>
      </p:pic>
    </p:spTree>
    <p:extLst>
      <p:ext uri="{BB962C8B-B14F-4D97-AF65-F5344CB8AC3E}">
        <p14:creationId xmlns:p14="http://schemas.microsoft.com/office/powerpoint/2010/main" val="3497957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142" y="0"/>
            <a:ext cx="8229600" cy="857250"/>
          </a:xfrm>
        </p:spPr>
        <p:txBody>
          <a:bodyPr>
            <a:normAutofit/>
          </a:bodyPr>
          <a:lstStyle/>
          <a:p>
            <a:r>
              <a:rPr lang="en-US" dirty="0"/>
              <a:t>Ongoing </a:t>
            </a:r>
            <a:r>
              <a:rPr lang="en-US" dirty="0" smtClean="0"/>
              <a:t>support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250" y="3852312"/>
            <a:ext cx="1366463" cy="514701"/>
          </a:xfrm>
          <a:prstGeom prst="rect">
            <a:avLst/>
          </a:prstGeom>
        </p:spPr>
      </p:pic>
      <p:sp>
        <p:nvSpPr>
          <p:cNvPr id="6" name="Content Placeholder 5"/>
          <p:cNvSpPr>
            <a:spLocks noGrp="1"/>
          </p:cNvSpPr>
          <p:nvPr>
            <p:ph idx="1"/>
          </p:nvPr>
        </p:nvSpPr>
        <p:spPr>
          <a:xfrm>
            <a:off x="914400" y="1200151"/>
            <a:ext cx="7772400" cy="3546510"/>
          </a:xfrm>
        </p:spPr>
        <p:txBody>
          <a:bodyPr>
            <a:normAutofit fontScale="55000" lnSpcReduction="20000"/>
          </a:bodyPr>
          <a:lstStyle/>
          <a:p>
            <a:pPr marL="0" indent="0">
              <a:lnSpc>
                <a:spcPct val="115000"/>
              </a:lnSpc>
              <a:spcAft>
                <a:spcPts val="0"/>
              </a:spcAft>
              <a:buNone/>
            </a:pPr>
            <a:r>
              <a:rPr lang="en-US" sz="2500" dirty="0"/>
              <a:t>As is true with all of our services, the value of our worksite wellness services is rooted in our capacity to provide you with customized ongoing support from an industry expert. North Risk Partners’ worksite wellness consultant, Jessie Sandoval, is available to talk you through all phases of the worksite wellness planning and implementation process.  </a:t>
            </a:r>
          </a:p>
          <a:p>
            <a:pPr marL="0" indent="0">
              <a:lnSpc>
                <a:spcPct val="115000"/>
              </a:lnSpc>
              <a:spcAft>
                <a:spcPts val="0"/>
              </a:spcAft>
              <a:buNone/>
            </a:pPr>
            <a:r>
              <a:rPr lang="en-US" sz="2500" dirty="0"/>
              <a:t> </a:t>
            </a:r>
          </a:p>
          <a:p>
            <a:pPr marL="0" indent="0">
              <a:lnSpc>
                <a:spcPct val="115000"/>
              </a:lnSpc>
              <a:spcAft>
                <a:spcPts val="0"/>
              </a:spcAft>
              <a:buNone/>
            </a:pPr>
            <a:r>
              <a:rPr lang="en-US" sz="2500" b="1" dirty="0"/>
              <a:t>About Jessie</a:t>
            </a:r>
          </a:p>
          <a:p>
            <a:pPr lvl="0">
              <a:lnSpc>
                <a:spcPct val="115000"/>
              </a:lnSpc>
              <a:spcAft>
                <a:spcPts val="0"/>
              </a:spcAft>
              <a:buFont typeface="Symbol" panose="05050102010706020507" pitchFamily="18" charset="2"/>
              <a:buChar char=""/>
            </a:pPr>
            <a:r>
              <a:rPr lang="en-US" sz="2500" dirty="0"/>
              <a:t>Certified Worksite Wellness Specialist (CWWS) and Program Manager (CWWPM) through the National Wellness Institute</a:t>
            </a:r>
          </a:p>
          <a:p>
            <a:pPr lvl="0">
              <a:lnSpc>
                <a:spcPct val="115000"/>
              </a:lnSpc>
              <a:spcAft>
                <a:spcPts val="0"/>
              </a:spcAft>
              <a:buFont typeface="Symbol" panose="05050102010706020507" pitchFamily="18" charset="2"/>
              <a:buChar char=""/>
            </a:pPr>
            <a:r>
              <a:rPr lang="en-US" sz="2500" dirty="0"/>
              <a:t>Certified Health Coach through the Institute for Integrative Nutrition</a:t>
            </a:r>
          </a:p>
          <a:p>
            <a:pPr lvl="0">
              <a:lnSpc>
                <a:spcPct val="115000"/>
              </a:lnSpc>
              <a:spcAft>
                <a:spcPts val="0"/>
              </a:spcAft>
              <a:buFont typeface="Symbol" panose="05050102010706020507" pitchFamily="18" charset="2"/>
              <a:buChar char=""/>
            </a:pPr>
            <a:r>
              <a:rPr lang="en-US" sz="2500" dirty="0"/>
              <a:t>Registered yoga instructor with over </a:t>
            </a:r>
            <a:r>
              <a:rPr lang="en-US" sz="2500" dirty="0" smtClean="0"/>
              <a:t>12 </a:t>
            </a:r>
            <a:r>
              <a:rPr lang="en-US" sz="2500" dirty="0"/>
              <a:t>years of teaching </a:t>
            </a:r>
            <a:r>
              <a:rPr lang="en-US" sz="2500" dirty="0" smtClean="0"/>
              <a:t>experience (corporate, gym, studio and specialty classes)</a:t>
            </a:r>
            <a:endParaRPr lang="en-US" sz="2500" dirty="0"/>
          </a:p>
          <a:p>
            <a:pPr marL="0" lvl="0" indent="0">
              <a:lnSpc>
                <a:spcPct val="115000"/>
              </a:lnSpc>
              <a:spcAft>
                <a:spcPts val="0"/>
              </a:spcAft>
              <a:buNone/>
            </a:pPr>
            <a:endParaRPr lang="en-US" sz="2500" dirty="0" smtClean="0"/>
          </a:p>
          <a:p>
            <a:pPr marL="0" lvl="0" indent="0">
              <a:lnSpc>
                <a:spcPct val="115000"/>
              </a:lnSpc>
              <a:spcAft>
                <a:spcPts val="0"/>
              </a:spcAft>
              <a:buNone/>
            </a:pPr>
            <a:r>
              <a:rPr lang="en-US" sz="2500" b="1" dirty="0" smtClean="0"/>
              <a:t>Contact Information</a:t>
            </a:r>
            <a:endParaRPr lang="en-US" sz="2500" b="1" dirty="0"/>
          </a:p>
          <a:p>
            <a:pPr marL="0" lvl="0" indent="0">
              <a:lnSpc>
                <a:spcPct val="115000"/>
              </a:lnSpc>
              <a:spcAft>
                <a:spcPts val="0"/>
              </a:spcAft>
              <a:buNone/>
            </a:pPr>
            <a:r>
              <a:rPr lang="en-US" sz="2500" dirty="0"/>
              <a:t>Jessie L. Sandoval</a:t>
            </a:r>
            <a:br>
              <a:rPr lang="en-US" sz="2500" dirty="0"/>
            </a:br>
            <a:r>
              <a:rPr lang="en-US" sz="2500" dirty="0"/>
              <a:t>jessie@jswellnessllc.org</a:t>
            </a:r>
            <a:br>
              <a:rPr lang="en-US" sz="2500" dirty="0"/>
            </a:br>
            <a:r>
              <a:rPr lang="en-US" sz="2500" dirty="0"/>
              <a:t>320.291.6285</a:t>
            </a:r>
          </a:p>
          <a:p>
            <a:endParaRPr lang="en-US" dirty="0"/>
          </a:p>
        </p:txBody>
      </p:sp>
      <p:grpSp>
        <p:nvGrpSpPr>
          <p:cNvPr id="7" name="Group 6"/>
          <p:cNvGrpSpPr/>
          <p:nvPr/>
        </p:nvGrpSpPr>
        <p:grpSpPr>
          <a:xfrm>
            <a:off x="234554" y="4630829"/>
            <a:ext cx="5896672" cy="458733"/>
            <a:chOff x="234554" y="4478759"/>
            <a:chExt cx="5896672" cy="458733"/>
          </a:xfrm>
        </p:grpSpPr>
        <p:sp>
          <p:nvSpPr>
            <p:cNvPr id="8" name="TextBox 7"/>
            <p:cNvSpPr txBox="1"/>
            <p:nvPr/>
          </p:nvSpPr>
          <p:spPr>
            <a:xfrm>
              <a:off x="3369962" y="4544444"/>
              <a:ext cx="2761264" cy="307777"/>
            </a:xfrm>
            <a:prstGeom prst="rect">
              <a:avLst/>
            </a:prstGeom>
            <a:noFill/>
          </p:spPr>
          <p:txBody>
            <a:bodyPr wrap="square" rtlCol="0">
              <a:spAutoFit/>
            </a:bodyPr>
            <a:lstStyle/>
            <a:p>
              <a:r>
                <a:rPr lang="en-US" sz="1400" dirty="0" smtClean="0"/>
                <a:t>@</a:t>
              </a:r>
              <a:r>
                <a:rPr lang="en-US" sz="1400" dirty="0" err="1" smtClean="0"/>
                <a:t>jswellnessllc</a:t>
              </a:r>
              <a:r>
                <a:rPr lang="en-US" sz="1400" dirty="0" smtClean="0"/>
                <a:t> @</a:t>
              </a:r>
              <a:r>
                <a:rPr lang="en-US" sz="1400" dirty="0" err="1" smtClean="0"/>
                <a:t>NorthRisk</a:t>
              </a:r>
              <a:r>
                <a:rPr lang="en-US" sz="1400" dirty="0" smtClean="0"/>
                <a:t>  </a:t>
              </a:r>
              <a:endParaRPr lang="en-US" sz="1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849" y="4478759"/>
              <a:ext cx="458733" cy="45873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554" y="4566400"/>
              <a:ext cx="1231106" cy="23564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054" y="4550989"/>
              <a:ext cx="1028700" cy="251052"/>
            </a:xfrm>
            <a:prstGeom prst="rect">
              <a:avLst/>
            </a:prstGeom>
          </p:spPr>
        </p:pic>
      </p:grpSp>
    </p:spTree>
    <p:extLst>
      <p:ext uri="{BB962C8B-B14F-4D97-AF65-F5344CB8AC3E}">
        <p14:creationId xmlns:p14="http://schemas.microsoft.com/office/powerpoint/2010/main" val="3007733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landscape of stress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24/7 society</a:t>
            </a:r>
          </a:p>
          <a:p>
            <a:r>
              <a:rPr lang="en-US" dirty="0"/>
              <a:t>On demand</a:t>
            </a:r>
          </a:p>
          <a:p>
            <a:r>
              <a:rPr lang="en-US" dirty="0"/>
              <a:t>Do more…with less</a:t>
            </a:r>
          </a:p>
          <a:p>
            <a:r>
              <a:rPr lang="en-US" dirty="0"/>
              <a:t>Email overkill</a:t>
            </a:r>
          </a:p>
          <a:p>
            <a:r>
              <a:rPr lang="en-US" dirty="0"/>
              <a:t>Cell phone craze</a:t>
            </a:r>
          </a:p>
          <a:p>
            <a:r>
              <a:rPr lang="en-US" dirty="0"/>
              <a:t>TMI (too much information)</a:t>
            </a:r>
          </a:p>
          <a:p>
            <a:endParaRPr lang="en-US" dirty="0"/>
          </a:p>
        </p:txBody>
      </p:sp>
      <p:pic>
        <p:nvPicPr>
          <p:cNvPr id="5" name="Picture 4"/>
          <p:cNvPicPr>
            <a:picLocks noChangeAspect="1"/>
          </p:cNvPicPr>
          <p:nvPr/>
        </p:nvPicPr>
        <p:blipFill>
          <a:blip r:embed="rId2"/>
          <a:stretch>
            <a:fillRect/>
          </a:stretch>
        </p:blipFill>
        <p:spPr>
          <a:xfrm>
            <a:off x="1273653" y="1200151"/>
            <a:ext cx="2107465" cy="3203970"/>
          </a:xfrm>
          <a:prstGeom prst="rect">
            <a:avLst/>
          </a:prstGeom>
        </p:spPr>
      </p:pic>
    </p:spTree>
    <p:extLst>
      <p:ext uri="{BB962C8B-B14F-4D97-AF65-F5344CB8AC3E}">
        <p14:creationId xmlns:p14="http://schemas.microsoft.com/office/powerpoint/2010/main" val="2849698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52" y="1241777"/>
            <a:ext cx="4844509" cy="3407305"/>
          </a:xfrm>
          <a:prstGeom prst="rect">
            <a:avLst/>
          </a:prstGeom>
        </p:spPr>
      </p:pic>
      <p:sp>
        <p:nvSpPr>
          <p:cNvPr id="5" name="Title 1"/>
          <p:cNvSpPr txBox="1">
            <a:spLocks/>
          </p:cNvSpPr>
          <p:nvPr/>
        </p:nvSpPr>
        <p:spPr>
          <a:xfrm>
            <a:off x="936978" y="101599"/>
            <a:ext cx="8207022" cy="845993"/>
          </a:xfrm>
          <a:prstGeom prst="rect">
            <a:avLst/>
          </a:prstGeom>
        </p:spPr>
        <p:txBody>
          <a:bodyPr/>
          <a:lstStyle>
            <a:lvl1pPr algn="l" defTabSz="457200" rtl="0" eaLnBrk="1" latinLnBrk="0" hangingPunct="1">
              <a:spcBef>
                <a:spcPct val="0"/>
              </a:spcBef>
              <a:buNone/>
              <a:defRPr sz="2800" kern="1200">
                <a:solidFill>
                  <a:schemeClr val="bg1"/>
                </a:solidFill>
                <a:latin typeface="Arial"/>
                <a:ea typeface="+mj-ea"/>
                <a:cs typeface="Arial"/>
              </a:defRPr>
            </a:lvl1pPr>
          </a:lstStyle>
          <a:p>
            <a:r>
              <a:rPr lang="en-US" dirty="0" smtClean="0"/>
              <a:t>The busy mind</a:t>
            </a:r>
            <a:endParaRPr lang="en-US" dirty="0"/>
          </a:p>
        </p:txBody>
      </p:sp>
    </p:spTree>
    <p:extLst>
      <p:ext uri="{BB962C8B-B14F-4D97-AF65-F5344CB8AC3E}">
        <p14:creationId xmlns:p14="http://schemas.microsoft.com/office/powerpoint/2010/main" val="1623197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“Stress is any CHANGE you encounter in your life.”</a:t>
            </a:r>
          </a:p>
          <a:p>
            <a:pPr marL="0" indent="0" algn="ctr">
              <a:buNone/>
            </a:pPr>
            <a:r>
              <a:rPr lang="en-US" dirty="0" smtClean="0"/>
              <a:t>~ Serge King</a:t>
            </a:r>
          </a:p>
          <a:p>
            <a:pPr marL="0" indent="0" algn="ctr">
              <a:buNone/>
            </a:pPr>
            <a:r>
              <a:rPr lang="en-US" dirty="0" smtClean="0"/>
              <a:t>“Stress is a perception. You can have the same situation but different interpretations.” </a:t>
            </a:r>
          </a:p>
          <a:p>
            <a:pPr marL="0" indent="0" algn="ctr">
              <a:buNone/>
            </a:pPr>
            <a:r>
              <a:rPr lang="en-US" dirty="0" smtClean="0"/>
              <a:t>~ Brian </a:t>
            </a:r>
            <a:r>
              <a:rPr lang="en-US" smtClean="0"/>
              <a:t>Luke Seward</a:t>
            </a:r>
            <a:r>
              <a:rPr lang="en-US" dirty="0" smtClean="0"/>
              <a:t>, PhD </a:t>
            </a:r>
          </a:p>
          <a:p>
            <a:pPr marL="0" indent="0">
              <a:buNone/>
            </a:pPr>
            <a:endParaRPr lang="en-US" dirty="0" smtClean="0"/>
          </a:p>
          <a:p>
            <a:pPr marL="0" indent="0">
              <a:buNone/>
            </a:pPr>
            <a:endParaRPr lang="en-US" dirty="0"/>
          </a:p>
          <a:p>
            <a:pPr marL="0" indent="0">
              <a:buNone/>
            </a:pPr>
            <a:endParaRPr lang="en-US" dirty="0" smtClean="0"/>
          </a:p>
        </p:txBody>
      </p:sp>
      <p:grpSp>
        <p:nvGrpSpPr>
          <p:cNvPr id="5" name="Group 4"/>
          <p:cNvGrpSpPr/>
          <p:nvPr/>
        </p:nvGrpSpPr>
        <p:grpSpPr>
          <a:xfrm>
            <a:off x="234554" y="4478759"/>
            <a:ext cx="5896672" cy="458733"/>
            <a:chOff x="234554" y="4478759"/>
            <a:chExt cx="5896672" cy="458733"/>
          </a:xfrm>
        </p:grpSpPr>
        <p:sp>
          <p:nvSpPr>
            <p:cNvPr id="6" name="TextBox 5"/>
            <p:cNvSpPr txBox="1"/>
            <p:nvPr/>
          </p:nvSpPr>
          <p:spPr>
            <a:xfrm>
              <a:off x="3369962" y="4544444"/>
              <a:ext cx="2761264" cy="307777"/>
            </a:xfrm>
            <a:prstGeom prst="rect">
              <a:avLst/>
            </a:prstGeom>
            <a:noFill/>
          </p:spPr>
          <p:txBody>
            <a:bodyPr wrap="square" rtlCol="0">
              <a:spAutoFit/>
            </a:bodyPr>
            <a:lstStyle/>
            <a:p>
              <a:r>
                <a:rPr lang="en-US" sz="1400" dirty="0" smtClean="0"/>
                <a:t>@</a:t>
              </a:r>
              <a:r>
                <a:rPr lang="en-US" sz="1400" dirty="0" err="1" smtClean="0"/>
                <a:t>jswellnessllc</a:t>
              </a:r>
              <a:r>
                <a:rPr lang="en-US" sz="1400" dirty="0" smtClean="0"/>
                <a:t> @</a:t>
              </a:r>
              <a:r>
                <a:rPr lang="en-US" sz="1400" dirty="0" err="1" smtClean="0"/>
                <a:t>NorthRisk</a:t>
              </a:r>
              <a:r>
                <a:rPr lang="en-US" sz="1400" dirty="0" smtClean="0"/>
                <a:t>  </a:t>
              </a:r>
              <a:endParaRPr lang="en-US" sz="1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49" y="4478759"/>
              <a:ext cx="458733" cy="4587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54" y="4566400"/>
              <a:ext cx="1231106" cy="23564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054" y="4550989"/>
              <a:ext cx="1028700" cy="251052"/>
            </a:xfrm>
            <a:prstGeom prst="rect">
              <a:avLst/>
            </a:prstGeom>
          </p:spPr>
        </p:pic>
      </p:grpSp>
      <p:sp>
        <p:nvSpPr>
          <p:cNvPr id="15" name="Title 1"/>
          <p:cNvSpPr>
            <a:spLocks noGrp="1"/>
          </p:cNvSpPr>
          <p:nvPr>
            <p:ph type="title"/>
          </p:nvPr>
        </p:nvSpPr>
        <p:spPr>
          <a:xfrm>
            <a:off x="914400" y="32"/>
            <a:ext cx="8229600" cy="857250"/>
          </a:xfrm>
        </p:spPr>
        <p:txBody>
          <a:bodyPr/>
          <a:lstStyle/>
          <a:p>
            <a:r>
              <a:rPr lang="en-US" dirty="0" smtClean="0"/>
              <a:t>Definitions of stress…</a:t>
            </a:r>
            <a:endParaRPr lang="en-US" dirty="0"/>
          </a:p>
        </p:txBody>
      </p:sp>
    </p:spTree>
    <p:extLst>
      <p:ext uri="{BB962C8B-B14F-4D97-AF65-F5344CB8AC3E}">
        <p14:creationId xmlns:p14="http://schemas.microsoft.com/office/powerpoint/2010/main" val="2222823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554" y="1226954"/>
            <a:ext cx="4775200" cy="3108543"/>
          </a:xfrm>
          <a:prstGeom prst="rect">
            <a:avLst/>
          </a:prstGeom>
          <a:noFill/>
        </p:spPr>
        <p:txBody>
          <a:bodyPr wrap="square" rtlCol="0">
            <a:spAutoFit/>
          </a:bodyPr>
          <a:lstStyle/>
          <a:p>
            <a:r>
              <a:rPr lang="en-US" sz="2000" dirty="0" smtClean="0">
                <a:solidFill>
                  <a:schemeClr val="tx1">
                    <a:lumMod val="50000"/>
                    <a:lumOff val="50000"/>
                  </a:schemeClr>
                </a:solidFill>
              </a:rPr>
              <a:t>National Institute for Occupational Safety and Health (NIOSH) defines job stress as:</a:t>
            </a:r>
          </a:p>
          <a:p>
            <a:endParaRPr lang="en-US" sz="2000" dirty="0" smtClean="0">
              <a:solidFill>
                <a:schemeClr val="tx1">
                  <a:lumMod val="50000"/>
                  <a:lumOff val="50000"/>
                </a:schemeClr>
              </a:solidFill>
            </a:endParaRPr>
          </a:p>
          <a:p>
            <a:r>
              <a:rPr lang="en-US" sz="2000" dirty="0" smtClean="0">
                <a:solidFill>
                  <a:schemeClr val="tx1">
                    <a:lumMod val="50000"/>
                    <a:lumOff val="50000"/>
                  </a:schemeClr>
                </a:solidFill>
              </a:rPr>
              <a:t> “The harmful physical and emotional responses that occur when the requirements of the job do not match the capabilities, resources, or needs of the worker.”</a:t>
            </a:r>
          </a:p>
          <a:p>
            <a:endParaRPr lang="en-US" dirty="0" smtClean="0">
              <a:solidFill>
                <a:schemeClr val="tx1">
                  <a:lumMod val="50000"/>
                  <a:lumOff val="50000"/>
                </a:schemeClr>
              </a:solidFill>
            </a:endParaRPr>
          </a:p>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762" y="1521645"/>
            <a:ext cx="2989439" cy="2316815"/>
          </a:xfrm>
          <a:prstGeom prst="rect">
            <a:avLst/>
          </a:prstGeom>
        </p:spPr>
      </p:pic>
      <p:sp>
        <p:nvSpPr>
          <p:cNvPr id="6" name="Title 1"/>
          <p:cNvSpPr>
            <a:spLocks noGrp="1"/>
          </p:cNvSpPr>
          <p:nvPr>
            <p:ph type="title"/>
          </p:nvPr>
        </p:nvSpPr>
        <p:spPr>
          <a:xfrm>
            <a:off x="914400" y="32"/>
            <a:ext cx="8229600" cy="857250"/>
          </a:xfrm>
        </p:spPr>
        <p:txBody>
          <a:bodyPr/>
          <a:lstStyle/>
          <a:p>
            <a:r>
              <a:rPr lang="en-US" dirty="0" smtClean="0"/>
              <a:t>What is job stress?</a:t>
            </a:r>
            <a:endParaRPr lang="en-US" dirty="0"/>
          </a:p>
        </p:txBody>
      </p:sp>
    </p:spTree>
    <p:extLst>
      <p:ext uri="{BB962C8B-B14F-4D97-AF65-F5344CB8AC3E}">
        <p14:creationId xmlns:p14="http://schemas.microsoft.com/office/powerpoint/2010/main" val="3601876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stress facts (NIOSH Report)</a:t>
            </a:r>
            <a:endParaRPr lang="en-US" dirty="0"/>
          </a:p>
        </p:txBody>
      </p:sp>
      <p:sp>
        <p:nvSpPr>
          <p:cNvPr id="3" name="Content Placeholder 2"/>
          <p:cNvSpPr>
            <a:spLocks noGrp="1"/>
          </p:cNvSpPr>
          <p:nvPr>
            <p:ph idx="1"/>
          </p:nvPr>
        </p:nvSpPr>
        <p:spPr/>
        <p:txBody>
          <a:bodyPr>
            <a:normAutofit lnSpcReduction="10000"/>
          </a:bodyPr>
          <a:lstStyle/>
          <a:p>
            <a:r>
              <a:rPr lang="en-US" dirty="0" smtClean="0"/>
              <a:t>An estimated 1 million workers are absent every day due to stress.</a:t>
            </a:r>
          </a:p>
          <a:p>
            <a:r>
              <a:rPr lang="en-US" dirty="0" smtClean="0"/>
              <a:t>40% of workers report their job was “very stressful” or “extremely stressful”</a:t>
            </a:r>
          </a:p>
          <a:p>
            <a:r>
              <a:rPr lang="en-US" dirty="0" smtClean="0"/>
              <a:t>25% view their jobs as the number one stressor in their lives</a:t>
            </a:r>
          </a:p>
          <a:p>
            <a:r>
              <a:rPr lang="en-US" dirty="0" smtClean="0">
                <a:solidFill>
                  <a:srgbClr val="FF0000"/>
                </a:solidFill>
              </a:rPr>
              <a:t>Job stress is more strongly associated with health complaints than financial or family problems</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07077" y="4546580"/>
            <a:ext cx="5901439" cy="457240"/>
          </a:xfrm>
          <a:prstGeom prst="rect">
            <a:avLst/>
          </a:prstGeom>
        </p:spPr>
      </p:pic>
    </p:spTree>
    <p:extLst>
      <p:ext uri="{BB962C8B-B14F-4D97-AF65-F5344CB8AC3E}">
        <p14:creationId xmlns:p14="http://schemas.microsoft.com/office/powerpoint/2010/main" val="3347221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stress facts	continued</a:t>
            </a:r>
            <a:endParaRPr lang="en-US" dirty="0"/>
          </a:p>
        </p:txBody>
      </p:sp>
      <p:sp>
        <p:nvSpPr>
          <p:cNvPr id="3" name="Content Placeholder 2"/>
          <p:cNvSpPr>
            <a:spLocks noGrp="1"/>
          </p:cNvSpPr>
          <p:nvPr>
            <p:ph sz="half" idx="1"/>
          </p:nvPr>
        </p:nvSpPr>
        <p:spPr/>
        <p:txBody>
          <a:bodyPr>
            <a:normAutofit fontScale="55000" lnSpcReduction="20000"/>
          </a:bodyPr>
          <a:lstStyle/>
          <a:p>
            <a:pPr>
              <a:lnSpc>
                <a:spcPct val="120000"/>
              </a:lnSpc>
            </a:pPr>
            <a:r>
              <a:rPr lang="en-US" sz="2900" dirty="0"/>
              <a:t>65% of workers said that workplace stress had caused difficulties and more than 10% described these as having major effects;</a:t>
            </a:r>
          </a:p>
          <a:p>
            <a:pPr fontAlgn="base">
              <a:lnSpc>
                <a:spcPct val="120000"/>
              </a:lnSpc>
            </a:pPr>
            <a:r>
              <a:rPr lang="en-US" sz="2900" dirty="0"/>
              <a:t>10% said they work in an atmosphere where physical violence has occurred because of job stress and in this group, 42% report that yelling and other verbal abuse is common</a:t>
            </a:r>
          </a:p>
          <a:p>
            <a:pPr fontAlgn="base">
              <a:lnSpc>
                <a:spcPct val="120000"/>
              </a:lnSpc>
            </a:pPr>
            <a:r>
              <a:rPr lang="en-US" sz="2900" dirty="0" smtClean="0"/>
              <a:t>29</a:t>
            </a:r>
            <a:r>
              <a:rPr lang="en-US" sz="2900" dirty="0"/>
              <a:t>% had yelled at co-workers because of workplace </a:t>
            </a:r>
            <a:r>
              <a:rPr lang="en-US" sz="2900" dirty="0" smtClean="0"/>
              <a:t>stress.</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06673" y="1316037"/>
            <a:ext cx="2070100" cy="2552700"/>
          </a:xfrm>
        </p:spPr>
      </p:pic>
      <p:pic>
        <p:nvPicPr>
          <p:cNvPr id="6" name="Picture 5"/>
          <p:cNvPicPr>
            <a:picLocks noChangeAspect="1"/>
          </p:cNvPicPr>
          <p:nvPr/>
        </p:nvPicPr>
        <p:blipFill>
          <a:blip r:embed="rId4"/>
          <a:stretch>
            <a:fillRect/>
          </a:stretch>
        </p:blipFill>
        <p:spPr>
          <a:xfrm>
            <a:off x="407077" y="4546580"/>
            <a:ext cx="5901439" cy="457240"/>
          </a:xfrm>
          <a:prstGeom prst="rect">
            <a:avLst/>
          </a:prstGeom>
        </p:spPr>
      </p:pic>
    </p:spTree>
    <p:extLst>
      <p:ext uri="{BB962C8B-B14F-4D97-AF65-F5344CB8AC3E}">
        <p14:creationId xmlns:p14="http://schemas.microsoft.com/office/powerpoint/2010/main" val="2781601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7A63CC38FC64896F3BABDC6097F35" ma:contentTypeVersion="14" ma:contentTypeDescription="Create a new document." ma:contentTypeScope="" ma:versionID="828661f76ead9fd3012677306966dcc7">
  <xsd:schema xmlns:xsd="http://www.w3.org/2001/XMLSchema" xmlns:xs="http://www.w3.org/2001/XMLSchema" xmlns:p="http://schemas.microsoft.com/office/2006/metadata/properties" xmlns:ns2="f76c8797-d23e-499a-a439-45d6fe1154f3" xmlns:ns3="51ce7a20-beba-49d4-8d84-84c86e994837" targetNamespace="http://schemas.microsoft.com/office/2006/metadata/properties" ma:root="true" ma:fieldsID="fbf2011f4dfe54d56eea3c93eb415e44" ns2:_="" ns3:_="">
    <xsd:import namespace="f76c8797-d23e-499a-a439-45d6fe1154f3"/>
    <xsd:import namespace="51ce7a20-beba-49d4-8d84-84c86e99483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c8797-d23e-499a-a439-45d6fe1154f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ce7a20-beba-49d4-8d84-84c86e99483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34D432-C935-45D4-B0A5-45664BDC6D40}"/>
</file>

<file path=customXml/itemProps2.xml><?xml version="1.0" encoding="utf-8"?>
<ds:datastoreItem xmlns:ds="http://schemas.openxmlformats.org/officeDocument/2006/customXml" ds:itemID="{B62A221B-1539-4F98-8C11-085262D0A0CE}"/>
</file>

<file path=customXml/itemProps3.xml><?xml version="1.0" encoding="utf-8"?>
<ds:datastoreItem xmlns:ds="http://schemas.openxmlformats.org/officeDocument/2006/customXml" ds:itemID="{79791729-E779-4652-904B-75686063F613}"/>
</file>

<file path=docProps/app.xml><?xml version="1.0" encoding="utf-8"?>
<Properties xmlns="http://schemas.openxmlformats.org/officeDocument/2006/extended-properties" xmlns:vt="http://schemas.openxmlformats.org/officeDocument/2006/docPropsVTypes">
  <TotalTime>7605</TotalTime>
  <Words>1558</Words>
  <Application>Microsoft Office PowerPoint</Application>
  <PresentationFormat>On-screen Show (16:9)</PresentationFormat>
  <Paragraphs>214</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The Impact of Workplace Stress:  Practical Ideas for Your Wellness Program</vt:lpstr>
      <vt:lpstr>Starting with little humor…</vt:lpstr>
      <vt:lpstr>Top 5 causes of stress in America</vt:lpstr>
      <vt:lpstr>The landscape of stress</vt:lpstr>
      <vt:lpstr>PowerPoint Presentation</vt:lpstr>
      <vt:lpstr>Definitions of stress…</vt:lpstr>
      <vt:lpstr>What is job stress?</vt:lpstr>
      <vt:lpstr>Workplace stress facts (NIOSH Report)</vt:lpstr>
      <vt:lpstr>Workplace stress facts continued</vt:lpstr>
      <vt:lpstr>Workplace stress facts continued</vt:lpstr>
      <vt:lpstr>Workplace stress facts continued</vt:lpstr>
      <vt:lpstr>Lunch break, what is that?</vt:lpstr>
      <vt:lpstr>PowerPoint Presentation</vt:lpstr>
      <vt:lpstr>Job conditions that lead to stress</vt:lpstr>
      <vt:lpstr>Job stress and health</vt:lpstr>
      <vt:lpstr>Job stress and health continued</vt:lpstr>
      <vt:lpstr>Not all stress is created equal</vt:lpstr>
      <vt:lpstr>PowerPoint Presentation</vt:lpstr>
      <vt:lpstr>Warning Signs of job stress and burn out</vt:lpstr>
      <vt:lpstr> Stress, health and productivity</vt:lpstr>
      <vt:lpstr> Stress, health and productivity continued</vt:lpstr>
      <vt:lpstr>Job stress carries a price tag…</vt:lpstr>
      <vt:lpstr>Stress is a modifiable lifestyle choice</vt:lpstr>
      <vt:lpstr>Steps towards prevention</vt:lpstr>
      <vt:lpstr>STEP #1: Recognize job stress</vt:lpstr>
      <vt:lpstr>STEP #2: What are your current resources?</vt:lpstr>
      <vt:lpstr>STEP #3: Build strategies for stress management</vt:lpstr>
      <vt:lpstr>STEP #4: Identify tools and resources</vt:lpstr>
      <vt:lpstr>STEP #5: Make stress management a priority </vt:lpstr>
      <vt:lpstr>Stress management poster samples</vt:lpstr>
      <vt:lpstr>Complete Breath Exercise </vt:lpstr>
      <vt:lpstr>Benefits of deep breathing</vt:lpstr>
      <vt:lpstr>Resources and books to consider</vt:lpstr>
      <vt:lpstr>References</vt:lpstr>
      <vt:lpstr>PowerPoint Presentation</vt:lpstr>
      <vt:lpstr>Ending with a little humor</vt:lpstr>
      <vt:lpstr>Questions?</vt:lpstr>
      <vt:lpstr>Ongoing support</vt:lpstr>
    </vt:vector>
  </TitlesOfParts>
  <Company>Sight Marketing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Lantto</dc:creator>
  <cp:lastModifiedBy>Kate Burnevik</cp:lastModifiedBy>
  <cp:revision>213</cp:revision>
  <dcterms:created xsi:type="dcterms:W3CDTF">2013-11-05T15:10:56Z</dcterms:created>
  <dcterms:modified xsi:type="dcterms:W3CDTF">2015-12-17T14:08:55Z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0x0101007677A63CC38FC64896F3BABDC6097F35</vt:lpwstr>
  </property>
</Properties>
</file>