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slides/slide70.xml" ContentType="application/vnd.openxmlformats-officedocument.presentationml.slide+xml"/>
  <Override PartName="/ppt/presentation.xml" ContentType="application/vnd.openxmlformats-officedocument.presentationml.presentation.main+xml"/>
  <Override PartName="/ppt/slides/slide69.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43.xml" ContentType="application/vnd.openxmlformats-officedocument.presentationml.slide+xml"/>
  <Override PartName="/ppt/slides/slide42.xml" ContentType="application/vnd.openxmlformats-officedocument.presentationml.slide+xml"/>
  <Override PartName="/ppt/slides/slide41.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1.xml" ContentType="application/vnd.openxmlformats-officedocument.presentationml.slide+xml"/>
  <Override PartName="/ppt/slides/slide60.xml" ContentType="application/vnd.openxmlformats-officedocument.presentationml.slide+xml"/>
  <Override PartName="/ppt/slides/slide59.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34.xml" ContentType="application/vnd.openxmlformats-officedocument.presentationml.slide+xml"/>
  <Override PartName="/ppt/slides/slide33.xml" ContentType="application/vnd.openxmlformats-officedocument.presentationml.slide+xml"/>
  <Override PartName="/ppt/slides/slide32.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68.xml" ContentType="application/vnd.openxmlformats-officedocument.presentationml.slide+xml"/>
  <Override PartName="/ppt/slides/slide44.xml" ContentType="application/vnd.openxmlformats-officedocument.presentationml.slide+xml"/>
  <Override PartName="/ppt/slideLayouts/slideLayout55.xml" ContentType="application/vnd.openxmlformats-officedocument.presentationml.slideLayout+xml"/>
  <Override PartName="/ppt/slideMasters/slideMaster3.xml" ContentType="application/vnd.openxmlformats-officedocument.presentationml.slideMaster+xml"/>
  <Override PartName="/ppt/slideMasters/slideMaster2.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Layouts/slideLayout1.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5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7.xml" ContentType="application/vnd.openxmlformats-officedocument.presentationml.slideLayout+xml"/>
  <Override PartName="/ppt/slideLayouts/slideLayout4.xml" ContentType="application/vnd.openxmlformats-officedocument.presentationml.slideLayout+xml"/>
  <Override PartName="/ppt/slideLayouts/slideLayout9.xml" ContentType="application/vnd.openxmlformats-officedocument.presentationml.slideLayout+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1.xml" ContentType="application/vnd.openxmlformats-officedocument.presentationml.notesSlide+xml"/>
  <Override PartName="/ppt/notesSlides/notesSlide40.xml" ContentType="application/vnd.openxmlformats-officedocument.presentationml.notesSlide+xml"/>
  <Override PartName="/ppt/notesSlides/notesSlide39.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58.xml" ContentType="application/vnd.openxmlformats-officedocument.presentationml.notesSlide+xml"/>
  <Override PartName="/ppt/notesSlides/notesSlide57.xml" ContentType="application/vnd.openxmlformats-officedocument.presentationml.notesSlide+xml"/>
  <Override PartName="/ppt/notesSlides/notesSlide56.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33.xml" ContentType="application/vnd.openxmlformats-officedocument.presentationml.notesSlide+xml"/>
  <Override PartName="/ppt/notesSlides/notesSlide32.xml" ContentType="application/vnd.openxmlformats-officedocument.presentationml.notesSlide+xml"/>
  <Override PartName="/ppt/notesSlides/notesSlide31.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8.xml" ContentType="application/vnd.openxmlformats-officedocument.presentationml.notesSlide+xml"/>
  <Override PartName="/ppt/notesSlides/notesSlide7.xml" ContentType="application/vnd.openxmlformats-officedocument.presentationml.notesSlide+xml"/>
  <Override PartName="/ppt/notesSlides/notesSlide6.xml" ContentType="application/vnd.openxmlformats-officedocument.presentationml.notesSl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25.xml" ContentType="application/vnd.openxmlformats-officedocument.presentationml.notesSlide+xml"/>
  <Override PartName="/ppt/notesSlides/notesSlide24.xml" ContentType="application/vnd.openxmlformats-officedocument.presentationml.notesSlide+xml"/>
  <Override PartName="/ppt/notesSlides/notesSlide23.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slideLayouts/slideLayout53.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52.xml" ContentType="application/vnd.openxmlformats-officedocument.presentationml.slideLayout+xml"/>
  <Override PartName="/ppt/slideLayouts/slideLayout26.xml" ContentType="application/vnd.openxmlformats-officedocument.presentationml.slideLayout+xml"/>
  <Override PartName="/ppt/slideLayouts/slideLayout25.xml" ContentType="application/vnd.openxmlformats-officedocument.presentationml.slideLayout+xml"/>
  <Override PartName="/ppt/slideLayouts/slideLayout24.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3.xml" ContentType="application/vnd.openxmlformats-officedocument.presentationml.slideLayout+xml"/>
  <Override PartName="/ppt/slideLayouts/slideLayout32.xml" ContentType="application/vnd.openxmlformats-officedocument.presentationml.slideLayout+xml"/>
  <Override PartName="/ppt/slideMasters/slideMaster1.xml" ContentType="application/vnd.openxmlformats-officedocument.presentationml.slideMaster+xml"/>
  <Override PartName="/ppt/slideLayouts/slideLayout31.xml" ContentType="application/vnd.openxmlformats-officedocument.presentationml.slideLayout+xml"/>
  <Override PartName="/ppt/slideLayouts/slideLayout23.xml" ContentType="application/vnd.openxmlformats-officedocument.presentationml.slideLayout+xml"/>
  <Override PartName="/ppt/slideLayouts/slideLayout22.xml" ContentType="application/vnd.openxmlformats-officedocument.presentationml.slideLayout+xml"/>
  <Override PartName="/ppt/slideLayouts/slideLayout21.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34.xml" ContentType="application/vnd.openxmlformats-officedocument.presentationml.slideLayout+xml"/>
  <Override PartName="/ppt/slideLayouts/slideLayout27.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35.xml" ContentType="application/vnd.openxmlformats-officedocument.presentationml.slideLayout+xml"/>
  <Override PartName="/ppt/slideLayouts/slideLayout46.xml" ContentType="application/vnd.openxmlformats-officedocument.presentationml.slideLayout+xml"/>
  <Override PartName="/ppt/slideLayouts/slideLayout45.xml" ContentType="application/vnd.openxmlformats-officedocument.presentationml.slideLayout+xml"/>
  <Override PartName="/ppt/slideLayouts/slideLayout40.xml" ContentType="application/vnd.openxmlformats-officedocument.presentationml.slideLayout+xml"/>
  <Override PartName="/ppt/slideLayouts/slideLayout39.xml" ContentType="application/vnd.openxmlformats-officedocument.presentationml.slideLayout+xml"/>
  <Override PartName="/ppt/slideLayouts/slideLayout38.xml" ContentType="application/vnd.openxmlformats-officedocument.presentationml.slideLayout+xml"/>
  <Override PartName="/ppt/slideLayouts/slideLayout37.xml" ContentType="application/vnd.openxmlformats-officedocument.presentationml.slideLayout+xml"/>
  <Override PartName="/ppt/slideLayouts/slideLayout36.xml" ContentType="application/vnd.openxmlformats-officedocument.presentationml.slideLayout+xml"/>
  <Override PartName="/ppt/slideLayouts/slideLayout41.xml" ContentType="application/vnd.openxmlformats-officedocument.presentationml.slideLayout+xml"/>
  <Override PartName="/ppt/slideLayouts/slideLayout43.xml" ContentType="application/vnd.openxmlformats-officedocument.presentationml.slideLayout+xml"/>
  <Override PartName="/ppt/slideLayouts/slideLayout42.xml" ContentType="application/vnd.openxmlformats-officedocument.presentationml.slideLayout+xml"/>
  <Override PartName="/ppt/slideLayouts/slideLayout44.xml" ContentType="application/vnd.openxmlformats-officedocument.presentationml.slideLayout+xml"/>
  <Override PartName="/ppt/theme/themeOverride3.xml" ContentType="application/vnd.openxmlformats-officedocument.themeOverride+xml"/>
  <Override PartName="/ppt/theme/theme4.xml" ContentType="application/vnd.openxmlformats-officedocument.theme+xml"/>
  <Override PartName="/ppt/theme/themeOverride2.xml" ContentType="application/vnd.openxmlformats-officedocument.themeOverride+xml"/>
  <Override PartName="/ppt/theme/theme1.xml" ContentType="application/vnd.openxmlformats-officedocument.theme+xml"/>
  <Override PartName="/ppt/theme/theme6.xml" ContentType="application/vnd.openxmlformats-officedocument.theme+xml"/>
  <Override PartName="/ppt/theme/theme5.xml" ContentType="application/vnd.openxmlformats-officedocument.theme+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theme/themeOverride4.xml" ContentType="application/vnd.openxmlformats-officedocument.themeOverr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6" r:id="rId1"/>
    <p:sldMasterId id="2147483766" r:id="rId2"/>
    <p:sldMasterId id="2147483778" r:id="rId3"/>
    <p:sldMasterId id="2147483790" r:id="rId4"/>
    <p:sldMasterId id="2147483802" r:id="rId5"/>
  </p:sldMasterIdLst>
  <p:notesMasterIdLst>
    <p:notesMasterId r:id="rId76"/>
  </p:notesMasterIdLst>
  <p:sldIdLst>
    <p:sldId id="562" r:id="rId6"/>
    <p:sldId id="563" r:id="rId7"/>
    <p:sldId id="414" r:id="rId8"/>
    <p:sldId id="512" r:id="rId9"/>
    <p:sldId id="513" r:id="rId10"/>
    <p:sldId id="591" r:id="rId11"/>
    <p:sldId id="592" r:id="rId12"/>
    <p:sldId id="593" r:id="rId13"/>
    <p:sldId id="594" r:id="rId14"/>
    <p:sldId id="595" r:id="rId15"/>
    <p:sldId id="596" r:id="rId16"/>
    <p:sldId id="597" r:id="rId17"/>
    <p:sldId id="598" r:id="rId18"/>
    <p:sldId id="599" r:id="rId19"/>
    <p:sldId id="515" r:id="rId20"/>
    <p:sldId id="516" r:id="rId21"/>
    <p:sldId id="600" r:id="rId22"/>
    <p:sldId id="601" r:id="rId23"/>
    <p:sldId id="602" r:id="rId24"/>
    <p:sldId id="603" r:id="rId25"/>
    <p:sldId id="604" r:id="rId26"/>
    <p:sldId id="605" r:id="rId27"/>
    <p:sldId id="606" r:id="rId28"/>
    <p:sldId id="607" r:id="rId29"/>
    <p:sldId id="608" r:id="rId30"/>
    <p:sldId id="609" r:id="rId31"/>
    <p:sldId id="610" r:id="rId32"/>
    <p:sldId id="611" r:id="rId33"/>
    <p:sldId id="565" r:id="rId34"/>
    <p:sldId id="612" r:id="rId35"/>
    <p:sldId id="613" r:id="rId36"/>
    <p:sldId id="614" r:id="rId37"/>
    <p:sldId id="615" r:id="rId38"/>
    <p:sldId id="616" r:id="rId39"/>
    <p:sldId id="617" r:id="rId40"/>
    <p:sldId id="618" r:id="rId41"/>
    <p:sldId id="619" r:id="rId42"/>
    <p:sldId id="620" r:id="rId43"/>
    <p:sldId id="621" r:id="rId44"/>
    <p:sldId id="622" r:id="rId45"/>
    <p:sldId id="623" r:id="rId46"/>
    <p:sldId id="624" r:id="rId47"/>
    <p:sldId id="625" r:id="rId48"/>
    <p:sldId id="626" r:id="rId49"/>
    <p:sldId id="627" r:id="rId50"/>
    <p:sldId id="628" r:id="rId51"/>
    <p:sldId id="629" r:id="rId52"/>
    <p:sldId id="630" r:id="rId53"/>
    <p:sldId id="631" r:id="rId54"/>
    <p:sldId id="632" r:id="rId55"/>
    <p:sldId id="633" r:id="rId56"/>
    <p:sldId id="634" r:id="rId57"/>
    <p:sldId id="636" r:id="rId58"/>
    <p:sldId id="637" r:id="rId59"/>
    <p:sldId id="638" r:id="rId60"/>
    <p:sldId id="639" r:id="rId61"/>
    <p:sldId id="640" r:id="rId62"/>
    <p:sldId id="641" r:id="rId63"/>
    <p:sldId id="642" r:id="rId64"/>
    <p:sldId id="643" r:id="rId65"/>
    <p:sldId id="644" r:id="rId66"/>
    <p:sldId id="646" r:id="rId67"/>
    <p:sldId id="647" r:id="rId68"/>
    <p:sldId id="648" r:id="rId69"/>
    <p:sldId id="649" r:id="rId70"/>
    <p:sldId id="650" r:id="rId71"/>
    <p:sldId id="651" r:id="rId72"/>
    <p:sldId id="652" r:id="rId73"/>
    <p:sldId id="653" r:id="rId74"/>
    <p:sldId id="564" r:id="rId75"/>
  </p:sldIdLst>
  <p:sldSz cx="9144000" cy="6858000" type="screen4x3"/>
  <p:notesSz cx="68580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autoAdjust="0"/>
    <p:restoredTop sz="94590" autoAdjust="0"/>
  </p:normalViewPr>
  <p:slideViewPr>
    <p:cSldViewPr>
      <p:cViewPr>
        <p:scale>
          <a:sx n="75" d="100"/>
          <a:sy n="75" d="100"/>
        </p:scale>
        <p:origin x="-1002" y="114"/>
      </p:cViewPr>
      <p:guideLst>
        <p:guide orient="horz" pos="2160"/>
        <p:guide pos="2880"/>
      </p:guideLst>
    </p:cSldViewPr>
  </p:slideViewPr>
  <p:outlineViewPr>
    <p:cViewPr>
      <p:scale>
        <a:sx n="33" d="100"/>
        <a:sy n="33" d="100"/>
      </p:scale>
      <p:origin x="12" y="13896"/>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1.xml"/><Relationship Id="rId21" Type="http://schemas.openxmlformats.org/officeDocument/2006/relationships/slide" Target="slides/slide16.xml"/><Relationship Id="rId42" Type="http://schemas.openxmlformats.org/officeDocument/2006/relationships/slide" Target="slides/slide37.xml"/><Relationship Id="rId47" Type="http://schemas.openxmlformats.org/officeDocument/2006/relationships/slide" Target="slides/slide42.xml"/><Relationship Id="rId63" Type="http://schemas.openxmlformats.org/officeDocument/2006/relationships/slide" Target="slides/slide58.xml"/><Relationship Id="rId68" Type="http://schemas.openxmlformats.org/officeDocument/2006/relationships/slide" Target="slides/slide63.xml"/><Relationship Id="rId16" Type="http://schemas.openxmlformats.org/officeDocument/2006/relationships/slide" Target="slides/slide11.xml"/><Relationship Id="rId11" Type="http://schemas.openxmlformats.org/officeDocument/2006/relationships/slide" Target="slides/slide6.xml"/><Relationship Id="rId32" Type="http://schemas.openxmlformats.org/officeDocument/2006/relationships/slide" Target="slides/slide27.xml"/><Relationship Id="rId37" Type="http://schemas.openxmlformats.org/officeDocument/2006/relationships/slide" Target="slides/slide32.xml"/><Relationship Id="rId53" Type="http://schemas.openxmlformats.org/officeDocument/2006/relationships/slide" Target="slides/slide48.xml"/><Relationship Id="rId58" Type="http://schemas.openxmlformats.org/officeDocument/2006/relationships/slide" Target="slides/slide53.xml"/><Relationship Id="rId74" Type="http://schemas.openxmlformats.org/officeDocument/2006/relationships/slide" Target="slides/slide69.xml"/><Relationship Id="rId79" Type="http://schemas.openxmlformats.org/officeDocument/2006/relationships/theme" Target="theme/theme1.xml"/><Relationship Id="rId5" Type="http://schemas.openxmlformats.org/officeDocument/2006/relationships/slideMaster" Target="slideMasters/slideMaster5.xml"/><Relationship Id="rId61" Type="http://schemas.openxmlformats.org/officeDocument/2006/relationships/slide" Target="slides/slide56.xml"/><Relationship Id="rId82" Type="http://schemas.openxmlformats.org/officeDocument/2006/relationships/customXml" Target="../customXml/item2.xml"/><Relationship Id="rId19" Type="http://schemas.openxmlformats.org/officeDocument/2006/relationships/slide" Target="slides/slide1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slide" Target="slides/slide59.xml"/><Relationship Id="rId69" Type="http://schemas.openxmlformats.org/officeDocument/2006/relationships/slide" Target="slides/slide64.xml"/><Relationship Id="rId77" Type="http://schemas.openxmlformats.org/officeDocument/2006/relationships/presProps" Target="presProps.xml"/><Relationship Id="rId8" Type="http://schemas.openxmlformats.org/officeDocument/2006/relationships/slide" Target="slides/slide3.xml"/><Relationship Id="rId51" Type="http://schemas.openxmlformats.org/officeDocument/2006/relationships/slide" Target="slides/slide46.xml"/><Relationship Id="rId72" Type="http://schemas.openxmlformats.org/officeDocument/2006/relationships/slide" Target="slides/slide67.xml"/><Relationship Id="rId80" Type="http://schemas.openxmlformats.org/officeDocument/2006/relationships/tableStyles" Target="tableStyles.xml"/><Relationship Id="rId3" Type="http://schemas.openxmlformats.org/officeDocument/2006/relationships/slideMaster" Target="slideMasters/slideMaster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openxmlformats.org/officeDocument/2006/relationships/slide" Target="slides/slide62.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slide" Target="slides/slide57.xml"/><Relationship Id="rId70" Type="http://schemas.openxmlformats.org/officeDocument/2006/relationships/slide" Target="slides/slide65.xml"/><Relationship Id="rId75" Type="http://schemas.openxmlformats.org/officeDocument/2006/relationships/slide" Target="slides/slide70.xml"/><Relationship Id="rId83"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slide" Target="slides/slide60.xml"/><Relationship Id="rId73" Type="http://schemas.openxmlformats.org/officeDocument/2006/relationships/slide" Target="slides/slide68.xml"/><Relationship Id="rId78" Type="http://schemas.openxmlformats.org/officeDocument/2006/relationships/viewProps" Target="viewProps.xml"/><Relationship Id="rId81" Type="http://schemas.openxmlformats.org/officeDocument/2006/relationships/customXml" Target="../customXml/item1.xml"/><Relationship Id="rId4" Type="http://schemas.openxmlformats.org/officeDocument/2006/relationships/slideMaster" Target="slideMasters/slideMaster4.xml"/><Relationship Id="rId9" Type="http://schemas.openxmlformats.org/officeDocument/2006/relationships/slide" Target="slides/slide4.xml"/><Relationship Id="rId13" Type="http://schemas.openxmlformats.org/officeDocument/2006/relationships/slide" Target="slides/slide8.xml"/><Relationship Id="rId18" Type="http://schemas.openxmlformats.org/officeDocument/2006/relationships/slide" Target="slides/slide13.xml"/><Relationship Id="rId39" Type="http://schemas.openxmlformats.org/officeDocument/2006/relationships/slide" Target="slides/slide34.xml"/><Relationship Id="rId34" Type="http://schemas.openxmlformats.org/officeDocument/2006/relationships/slide" Target="slides/slide29.xml"/><Relationship Id="rId50" Type="http://schemas.openxmlformats.org/officeDocument/2006/relationships/slide" Target="slides/slide45.xml"/><Relationship Id="rId55" Type="http://schemas.openxmlformats.org/officeDocument/2006/relationships/slide" Target="slides/slide50.xml"/><Relationship Id="rId76" Type="http://schemas.openxmlformats.org/officeDocument/2006/relationships/notesMaster" Target="notesMasters/notesMaster1.xml"/><Relationship Id="rId7" Type="http://schemas.openxmlformats.org/officeDocument/2006/relationships/slide" Target="slides/slide2.xml"/><Relationship Id="rId71" Type="http://schemas.openxmlformats.org/officeDocument/2006/relationships/slide" Target="slides/slide66.xml"/><Relationship Id="rId2" Type="http://schemas.openxmlformats.org/officeDocument/2006/relationships/slideMaster" Target="slideMasters/slideMaster2.xml"/><Relationship Id="rId29" Type="http://schemas.openxmlformats.org/officeDocument/2006/relationships/slide" Target="slides/slide24.xml"/><Relationship Id="rId24" Type="http://schemas.openxmlformats.org/officeDocument/2006/relationships/slide" Target="slides/slide19.xml"/><Relationship Id="rId40" Type="http://schemas.openxmlformats.org/officeDocument/2006/relationships/slide" Target="slides/slide35.xml"/><Relationship Id="rId45" Type="http://schemas.openxmlformats.org/officeDocument/2006/relationships/slide" Target="slides/slide40.xml"/><Relationship Id="rId66" Type="http://schemas.openxmlformats.org/officeDocument/2006/relationships/slide" Target="slides/slide6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5538" name="Rectangle 2"/>
          <p:cNvSpPr>
            <a:spLocks noGrp="1" noChangeArrowheads="1"/>
          </p:cNvSpPr>
          <p:nvPr>
            <p:ph type="hdr" sz="quarter"/>
          </p:nvPr>
        </p:nvSpPr>
        <p:spPr bwMode="auto">
          <a:xfrm>
            <a:off x="0" y="0"/>
            <a:ext cx="2971800" cy="46482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200">
                <a:latin typeface="Arial" pitchFamily="34" charset="0"/>
              </a:defRPr>
            </a:lvl1pPr>
          </a:lstStyle>
          <a:p>
            <a:pPr>
              <a:defRPr/>
            </a:pPr>
            <a:endParaRPr lang="en-US" dirty="0"/>
          </a:p>
        </p:txBody>
      </p:sp>
      <p:sp>
        <p:nvSpPr>
          <p:cNvPr id="65539" name="Rectangle 3"/>
          <p:cNvSpPr>
            <a:spLocks noGrp="1" noChangeArrowheads="1"/>
          </p:cNvSpPr>
          <p:nvPr>
            <p:ph type="dt" idx="1"/>
          </p:nvPr>
        </p:nvSpPr>
        <p:spPr bwMode="auto">
          <a:xfrm>
            <a:off x="3884613" y="0"/>
            <a:ext cx="2971800" cy="46482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200">
                <a:latin typeface="Arial" pitchFamily="34" charset="0"/>
              </a:defRPr>
            </a:lvl1pPr>
          </a:lstStyle>
          <a:p>
            <a:pPr>
              <a:defRPr/>
            </a:pPr>
            <a:endParaRPr lang="en-US" dirty="0"/>
          </a:p>
        </p:txBody>
      </p:sp>
      <p:sp>
        <p:nvSpPr>
          <p:cNvPr id="14340" name="Rectangle 4"/>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p:spPr>
      </p:sp>
      <p:sp>
        <p:nvSpPr>
          <p:cNvPr id="65541" name="Rectangle 5"/>
          <p:cNvSpPr>
            <a:spLocks noGrp="1" noChangeArrowheads="1"/>
          </p:cNvSpPr>
          <p:nvPr>
            <p:ph type="body" sz="quarter" idx="3"/>
          </p:nvPr>
        </p:nvSpPr>
        <p:spPr bwMode="auto">
          <a:xfrm>
            <a:off x="685800" y="4415790"/>
            <a:ext cx="5486400" cy="4183380"/>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5542" name="Rectangle 6"/>
          <p:cNvSpPr>
            <a:spLocks noGrp="1" noChangeArrowheads="1"/>
          </p:cNvSpPr>
          <p:nvPr>
            <p:ph type="ftr" sz="quarter" idx="4"/>
          </p:nvPr>
        </p:nvSpPr>
        <p:spPr bwMode="auto">
          <a:xfrm>
            <a:off x="0" y="8829967"/>
            <a:ext cx="2971800" cy="46482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eaLnBrk="1" hangingPunct="1">
              <a:defRPr sz="1200">
                <a:latin typeface="Arial" pitchFamily="34" charset="0"/>
              </a:defRPr>
            </a:lvl1pPr>
          </a:lstStyle>
          <a:p>
            <a:pPr>
              <a:defRPr/>
            </a:pPr>
            <a:endParaRPr lang="en-US" dirty="0"/>
          </a:p>
        </p:txBody>
      </p:sp>
      <p:sp>
        <p:nvSpPr>
          <p:cNvPr id="65543" name="Rectangle 7"/>
          <p:cNvSpPr>
            <a:spLocks noGrp="1" noChangeArrowheads="1"/>
          </p:cNvSpPr>
          <p:nvPr>
            <p:ph type="sldNum" sz="quarter" idx="5"/>
          </p:nvPr>
        </p:nvSpPr>
        <p:spPr bwMode="auto">
          <a:xfrm>
            <a:off x="3884613" y="8829967"/>
            <a:ext cx="2971800" cy="46482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eaLnBrk="1" hangingPunct="1">
              <a:defRPr sz="1200">
                <a:latin typeface="Arial" pitchFamily="34" charset="0"/>
              </a:defRPr>
            </a:lvl1pPr>
          </a:lstStyle>
          <a:p>
            <a:pPr>
              <a:defRPr/>
            </a:pPr>
            <a:fld id="{3ECEA019-4148-4A90-8B1B-7352DFA1B192}" type="slidenum">
              <a:rPr lang="en-US"/>
              <a:pPr>
                <a:defRPr/>
              </a:pPr>
              <a:t>‹#›</a:t>
            </a:fld>
            <a:endParaRPr lang="en-US" dirty="0"/>
          </a:p>
        </p:txBody>
      </p:sp>
    </p:spTree>
    <p:extLst>
      <p:ext uri="{BB962C8B-B14F-4D97-AF65-F5344CB8AC3E}">
        <p14:creationId xmlns:p14="http://schemas.microsoft.com/office/powerpoint/2010/main" val="60060556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3</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12</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13</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14</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15</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16</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17</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18</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19</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20</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21</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4</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22</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23</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24</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25</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26</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27</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28</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30</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31</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32</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5</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33</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34</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35</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36</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37</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38</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39</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40</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41</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42</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6</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43</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44</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45</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47</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48</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49</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50</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51</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52</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53</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7</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54</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55</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56</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57</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58</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59</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60</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61</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63</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64</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8</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65</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66</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67</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68</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69</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9</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10</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11</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9"/>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grpSp>
        <p:nvGrpSpPr>
          <p:cNvPr id="5" name="Group 1"/>
          <p:cNvGrpSpPr>
            <a:grpSpLocks/>
          </p:cNvGrpSpPr>
          <p:nvPr/>
        </p:nvGrpSpPr>
        <p:grpSpPr bwMode="auto">
          <a:xfrm>
            <a:off x="-3175" y="4953000"/>
            <a:ext cx="9147175" cy="1911350"/>
            <a:chOff x="-3765" y="4832896"/>
            <a:chExt cx="9147765" cy="2032192"/>
          </a:xfrm>
        </p:grpSpPr>
        <p:sp>
          <p:nvSpPr>
            <p:cNvPr id="6" name="Freeform 6"/>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eaLnBrk="0" hangingPunct="0">
                <a:defRPr/>
              </a:pPr>
              <a:endParaRPr lang="en-US" dirty="0"/>
            </a:p>
          </p:txBody>
        </p:sp>
        <p:sp>
          <p:nvSpPr>
            <p:cNvPr id="7" name="Freeform 7"/>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eaLnBrk="0" hangingPunct="0">
                <a:defRPr/>
              </a:pPr>
              <a:endParaRPr lang="en-US" dirty="0"/>
            </a:p>
          </p:txBody>
        </p:sp>
        <p:sp>
          <p:nvSpPr>
            <p:cNvPr id="8"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cxnSp>
          <p:nvCxnSpPr>
            <p:cNvPr id="10"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extLst/>
          </a:lstStyle>
          <a:p>
            <a:pPr>
              <a:defRPr/>
            </a:pPr>
            <a:endParaRPr lang="en-US" dirty="0"/>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dirty="0"/>
          </a:p>
        </p:txBody>
      </p:sp>
      <p:sp>
        <p:nvSpPr>
          <p:cNvPr id="13" name="Slide Number Placeholder 26"/>
          <p:cNvSpPr>
            <a:spLocks noGrp="1"/>
          </p:cNvSpPr>
          <p:nvPr>
            <p:ph type="sldNum" sz="quarter" idx="12"/>
          </p:nvPr>
        </p:nvSpPr>
        <p:spPr/>
        <p:txBody>
          <a:bodyPr/>
          <a:lstStyle>
            <a:lvl1pPr>
              <a:defRPr smtClean="0">
                <a:solidFill>
                  <a:srgbClr val="FFFFFF"/>
                </a:solidFill>
              </a:defRPr>
            </a:lvl1pPr>
            <a:extLst/>
          </a:lstStyle>
          <a:p>
            <a:pPr>
              <a:defRPr/>
            </a:pPr>
            <a:fld id="{06E2E923-8C40-40DC-95E6-6536457ED2C8}"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pPr>
              <a:defRPr/>
            </a:pPr>
            <a:fld id="{1627C455-8005-4ED4-8471-93BCE5DC5137}"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pPr>
              <a:defRPr/>
            </a:pPr>
            <a:fld id="{C880B16D-0124-42EF-9213-AB67602DB29F}"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12/11/2014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3224188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12/11/2014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9571763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12/11/2014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0374695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12/11/2014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6200487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54D4315-BEFC-4411-B35C-1AC2F64F34BC}" type="datetimeFigureOut">
              <a:rPr lang="en-US" smtClean="0">
                <a:solidFill>
                  <a:prstClr val="black">
                    <a:tint val="75000"/>
                  </a:prstClr>
                </a:solidFill>
              </a:rPr>
              <a:pPr/>
              <a:t>12/11/2014</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54264117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54D4315-BEFC-4411-B35C-1AC2F64F34BC}" type="datetimeFigureOut">
              <a:rPr lang="en-US" smtClean="0">
                <a:solidFill>
                  <a:prstClr val="black">
                    <a:tint val="75000"/>
                  </a:prstClr>
                </a:solidFill>
              </a:rPr>
              <a:pPr/>
              <a:t>12/11/2014</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7226013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4D4315-BEFC-4411-B35C-1AC2F64F34BC}" type="datetimeFigureOut">
              <a:rPr lang="en-US" smtClean="0">
                <a:solidFill>
                  <a:prstClr val="black">
                    <a:tint val="75000"/>
                  </a:prstClr>
                </a:solidFill>
              </a:rPr>
              <a:pPr/>
              <a:t>12/11/2014</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22565091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12/11/2014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956741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pPr>
              <a:defRPr/>
            </a:pPr>
            <a:fld id="{44790A90-D1B9-45A2-A3B3-A9282399050E}" type="slidenum">
              <a:rPr lang="en-US"/>
              <a:pPr>
                <a:defRPr/>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12/11/2014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90888826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12/11/2014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90891122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12/11/2014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0909383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12/11/2014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69908258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12/11/2014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52232923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12/11/2014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64725165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12/11/2014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21510977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54D4315-BEFC-4411-B35C-1AC2F64F34BC}" type="datetimeFigureOut">
              <a:rPr lang="en-US" smtClean="0">
                <a:solidFill>
                  <a:prstClr val="black">
                    <a:tint val="75000"/>
                  </a:prstClr>
                </a:solidFill>
              </a:rPr>
              <a:pPr/>
              <a:t>12/11/2014</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28657444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54D4315-BEFC-4411-B35C-1AC2F64F34BC}" type="datetimeFigureOut">
              <a:rPr lang="en-US" smtClean="0">
                <a:solidFill>
                  <a:prstClr val="black">
                    <a:tint val="75000"/>
                  </a:prstClr>
                </a:solidFill>
              </a:rPr>
              <a:pPr/>
              <a:t>12/11/2014</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63558742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4D4315-BEFC-4411-B35C-1AC2F64F34BC}" type="datetimeFigureOut">
              <a:rPr lang="en-US" smtClean="0">
                <a:solidFill>
                  <a:prstClr val="black">
                    <a:tint val="75000"/>
                  </a:prstClr>
                </a:solidFill>
              </a:rPr>
              <a:pPr/>
              <a:t>12/11/2014</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6124720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6"/>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dirty="0"/>
          </a:p>
        </p:txBody>
      </p:sp>
      <p:sp>
        <p:nvSpPr>
          <p:cNvPr id="5" name="Chevron 7"/>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dirty="0"/>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endParaRPr lang="en-US" dirty="0"/>
          </a:p>
        </p:txBody>
      </p:sp>
      <p:sp>
        <p:nvSpPr>
          <p:cNvPr id="7" name="Footer Placeholder 4"/>
          <p:cNvSpPr>
            <a:spLocks noGrp="1"/>
          </p:cNvSpPr>
          <p:nvPr>
            <p:ph type="ftr" sz="quarter" idx="11"/>
          </p:nvPr>
        </p:nvSpPr>
        <p:spPr/>
        <p:txBody>
          <a:bodyPr/>
          <a:lstStyle>
            <a:lvl1pPr>
              <a:defRPr/>
            </a:lvl1pPr>
            <a:extLst/>
          </a:lstStyle>
          <a:p>
            <a:pPr>
              <a:defRPr/>
            </a:pPr>
            <a:endParaRPr lang="en-US" dirty="0"/>
          </a:p>
        </p:txBody>
      </p:sp>
      <p:sp>
        <p:nvSpPr>
          <p:cNvPr id="8" name="Slide Number Placeholder 5"/>
          <p:cNvSpPr>
            <a:spLocks noGrp="1"/>
          </p:cNvSpPr>
          <p:nvPr>
            <p:ph type="sldNum" sz="quarter" idx="12"/>
          </p:nvPr>
        </p:nvSpPr>
        <p:spPr/>
        <p:txBody>
          <a:bodyPr/>
          <a:lstStyle>
            <a:lvl1pPr>
              <a:defRPr/>
            </a:lvl1pPr>
            <a:extLst/>
          </a:lstStyle>
          <a:p>
            <a:pPr>
              <a:defRPr/>
            </a:pPr>
            <a:fld id="{FDE55FCD-FDEC-4AE7-A98B-869704D288CA}"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12/11/2014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16550577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12/11/2014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21552664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12/11/2014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73038358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12/11/2014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78257002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12/11/2014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94252670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12/11/2014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55776337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12/11/2014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15481702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12/11/2014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58727159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54D4315-BEFC-4411-B35C-1AC2F64F34BC}" type="datetimeFigureOut">
              <a:rPr lang="en-US" smtClean="0">
                <a:solidFill>
                  <a:prstClr val="black">
                    <a:tint val="75000"/>
                  </a:prstClr>
                </a:solidFill>
              </a:rPr>
              <a:pPr/>
              <a:t>12/11/2014</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9944832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54D4315-BEFC-4411-B35C-1AC2F64F34BC}" type="datetimeFigureOut">
              <a:rPr lang="en-US" smtClean="0">
                <a:solidFill>
                  <a:prstClr val="black">
                    <a:tint val="75000"/>
                  </a:prstClr>
                </a:solidFill>
              </a:rPr>
              <a:pPr/>
              <a:t>12/11/2014</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724523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extLst/>
          </a:lstStyle>
          <a:p>
            <a:pPr>
              <a:defRPr/>
            </a:pPr>
            <a:fld id="{245E8350-6508-475B-A031-454DC206D9C2}"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4D4315-BEFC-4411-B35C-1AC2F64F34BC}" type="datetimeFigureOut">
              <a:rPr lang="en-US" smtClean="0">
                <a:solidFill>
                  <a:prstClr val="black">
                    <a:tint val="75000"/>
                  </a:prstClr>
                </a:solidFill>
              </a:rPr>
              <a:pPr/>
              <a:t>12/11/2014</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2234590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12/11/2014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4161263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12/11/2014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0305370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12/11/2014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91380547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12/11/2014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62763761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12/11/2014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9088567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12/11/2014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01264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12/11/2014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850536136"/>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12/11/2014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982717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54D4315-BEFC-4411-B35C-1AC2F64F34BC}" type="datetimeFigureOut">
              <a:rPr lang="en-US" smtClean="0">
                <a:solidFill>
                  <a:prstClr val="black">
                    <a:tint val="75000"/>
                  </a:prstClr>
                </a:solidFill>
              </a:rPr>
              <a:pPr/>
              <a:t>12/11/2014</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6300916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endParaRPr lang="en-US" dirty="0"/>
          </a:p>
        </p:txBody>
      </p:sp>
      <p:sp>
        <p:nvSpPr>
          <p:cNvPr id="8" name="Footer Placeholder 7"/>
          <p:cNvSpPr>
            <a:spLocks noGrp="1"/>
          </p:cNvSpPr>
          <p:nvPr>
            <p:ph type="ftr" sz="quarter" idx="11"/>
          </p:nvPr>
        </p:nvSpPr>
        <p:spPr/>
        <p:txBody>
          <a:bodyPr/>
          <a:lstStyle>
            <a:lvl1pPr>
              <a:defRPr/>
            </a:lvl1pPr>
            <a:extLst/>
          </a:lstStyle>
          <a:p>
            <a:pPr>
              <a:defRPr/>
            </a:pPr>
            <a:endParaRPr lang="en-US" dirty="0"/>
          </a:p>
        </p:txBody>
      </p:sp>
      <p:sp>
        <p:nvSpPr>
          <p:cNvPr id="9" name="Slide Number Placeholder 8"/>
          <p:cNvSpPr>
            <a:spLocks noGrp="1"/>
          </p:cNvSpPr>
          <p:nvPr>
            <p:ph type="sldNum" sz="quarter" idx="12"/>
          </p:nvPr>
        </p:nvSpPr>
        <p:spPr/>
        <p:txBody>
          <a:bodyPr/>
          <a:lstStyle>
            <a:lvl1pPr>
              <a:defRPr/>
            </a:lvl1pPr>
            <a:extLst/>
          </a:lstStyle>
          <a:p>
            <a:pPr>
              <a:defRPr/>
            </a:pPr>
            <a:fld id="{0179FFE2-177B-4135-8B59-2CEB28B3E36E}" type="slidenum">
              <a:rPr lang="en-US"/>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54D4315-BEFC-4411-B35C-1AC2F64F34BC}" type="datetimeFigureOut">
              <a:rPr lang="en-US" smtClean="0">
                <a:solidFill>
                  <a:prstClr val="black">
                    <a:tint val="75000"/>
                  </a:prstClr>
                </a:solidFill>
              </a:rPr>
              <a:pPr/>
              <a:t>12/11/2014</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14284619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4D4315-BEFC-4411-B35C-1AC2F64F34BC}" type="datetimeFigureOut">
              <a:rPr lang="en-US" smtClean="0">
                <a:solidFill>
                  <a:prstClr val="black">
                    <a:tint val="75000"/>
                  </a:prstClr>
                </a:solidFill>
              </a:rPr>
              <a:pPr/>
              <a:t>12/11/2014</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143178492"/>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12/11/2014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66489402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solidFill>
                  <a:prstClr val="black">
                    <a:tint val="75000"/>
                  </a:prstClr>
                </a:solidFill>
              </a:rPr>
              <a:pPr/>
              <a:t>12/11/2014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894617712"/>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12/11/2014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80930755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solidFill>
                  <a:prstClr val="black">
                    <a:tint val="75000"/>
                  </a:prstClr>
                </a:solidFill>
              </a:rPr>
              <a:pPr/>
              <a:t>12/11/2014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4DB3629C-AD06-45C5-A40D-AA42C9CB5A42}"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9825493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endParaRPr lang="en-US" dirty="0"/>
          </a:p>
        </p:txBody>
      </p:sp>
      <p:sp>
        <p:nvSpPr>
          <p:cNvPr id="4" name="Footer Placeholder 3"/>
          <p:cNvSpPr>
            <a:spLocks noGrp="1"/>
          </p:cNvSpPr>
          <p:nvPr>
            <p:ph type="ftr" sz="quarter" idx="11"/>
          </p:nvPr>
        </p:nvSpPr>
        <p:spPr/>
        <p:txBody>
          <a:bodyPr/>
          <a:lstStyle>
            <a:lvl1pPr>
              <a:defRPr/>
            </a:lvl1pPr>
            <a:extLst/>
          </a:lstStyle>
          <a:p>
            <a:pPr>
              <a:defRPr/>
            </a:pPr>
            <a:endParaRPr lang="en-US" dirty="0"/>
          </a:p>
        </p:txBody>
      </p:sp>
      <p:sp>
        <p:nvSpPr>
          <p:cNvPr id="5" name="Slide Number Placeholder 4"/>
          <p:cNvSpPr>
            <a:spLocks noGrp="1"/>
          </p:cNvSpPr>
          <p:nvPr>
            <p:ph type="sldNum" sz="quarter" idx="12"/>
          </p:nvPr>
        </p:nvSpPr>
        <p:spPr/>
        <p:txBody>
          <a:bodyPr/>
          <a:lstStyle>
            <a:lvl1pPr>
              <a:defRPr/>
            </a:lvl1pPr>
            <a:extLst/>
          </a:lstStyle>
          <a:p>
            <a:pPr>
              <a:defRPr/>
            </a:pPr>
            <a:fld id="{147E8FBA-9D56-48DA-A384-EEA6576C6D13}"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US" dirty="0"/>
          </a:p>
        </p:txBody>
      </p:sp>
      <p:sp>
        <p:nvSpPr>
          <p:cNvPr id="3" name="Footer Placeholder 21"/>
          <p:cNvSpPr>
            <a:spLocks noGrp="1"/>
          </p:cNvSpPr>
          <p:nvPr>
            <p:ph type="ftr" sz="quarter" idx="11"/>
          </p:nvPr>
        </p:nvSpPr>
        <p:spPr/>
        <p:txBody>
          <a:bodyPr/>
          <a:lstStyle>
            <a:lvl1pPr>
              <a:defRPr/>
            </a:lvl1pPr>
          </a:lstStyle>
          <a:p>
            <a:pPr>
              <a:defRPr/>
            </a:pPr>
            <a:endParaRPr lang="en-US" dirty="0"/>
          </a:p>
        </p:txBody>
      </p:sp>
      <p:sp>
        <p:nvSpPr>
          <p:cNvPr id="4" name="Slide Number Placeholder 17"/>
          <p:cNvSpPr>
            <a:spLocks noGrp="1"/>
          </p:cNvSpPr>
          <p:nvPr>
            <p:ph type="sldNum" sz="quarter" idx="12"/>
          </p:nvPr>
        </p:nvSpPr>
        <p:spPr/>
        <p:txBody>
          <a:bodyPr/>
          <a:lstStyle>
            <a:lvl1pPr>
              <a:defRPr/>
            </a:lvl1pPr>
          </a:lstStyle>
          <a:p>
            <a:pPr>
              <a:defRPr/>
            </a:pPr>
            <a:fld id="{35084266-0D3C-40C3-8E6E-39DDF9521FFD}"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extLst/>
          </a:lstStyle>
          <a:p>
            <a:pPr>
              <a:defRPr/>
            </a:pPr>
            <a:fld id="{D65D6EDE-E6C9-491F-8204-2F4DFF009D72}" type="slidenum">
              <a:rPr lang="en-US"/>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7"/>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eaLnBrk="0" hangingPunct="0">
              <a:defRPr/>
            </a:pPr>
            <a:endParaRPr lang="en-US" dirty="0"/>
          </a:p>
        </p:txBody>
      </p:sp>
      <p:sp>
        <p:nvSpPr>
          <p:cNvPr id="6" name="Freeform 8"/>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eaLnBrk="0" hangingPunct="0">
              <a:defRPr/>
            </a:pPr>
            <a:endParaRPr lang="en-US" dirty="0"/>
          </a:p>
        </p:txBody>
      </p:sp>
      <p:sp>
        <p:nvSpPr>
          <p:cNvPr id="7" name="Right Triangle 9"/>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cxnSp>
        <p:nvCxnSpPr>
          <p:cNvPr id="8"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11"/>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dirty="0"/>
          </a:p>
        </p:txBody>
      </p:sp>
      <p:sp>
        <p:nvSpPr>
          <p:cNvPr id="10" name="Chevron 12"/>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dirty="0"/>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dirty="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endParaRPr lang="en-US" dirty="0"/>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dirty="0"/>
          </a:p>
        </p:txBody>
      </p:sp>
      <p:sp>
        <p:nvSpPr>
          <p:cNvPr id="13" name="Slide Number Placeholder 6"/>
          <p:cNvSpPr>
            <a:spLocks noGrp="1"/>
          </p:cNvSpPr>
          <p:nvPr>
            <p:ph type="sldNum" sz="quarter" idx="12"/>
          </p:nvPr>
        </p:nvSpPr>
        <p:spPr/>
        <p:txBody>
          <a:bodyPr/>
          <a:lstStyle>
            <a:lvl1pPr>
              <a:defRPr smtClean="0">
                <a:solidFill>
                  <a:schemeClr val="tx1"/>
                </a:solidFill>
              </a:defRPr>
            </a:lvl1pPr>
            <a:extLst/>
          </a:lstStyle>
          <a:p>
            <a:pPr>
              <a:defRPr/>
            </a:pPr>
            <a:fld id="{966FC11C-B37D-4167-B97C-C08800D29027}"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2.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2.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2.pn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eaLnBrk="0" hangingPunct="0">
              <a:defRPr/>
            </a:pPr>
            <a:endParaRPr lang="en-US" dirty="0"/>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eaLnBrk="0" hangingPunct="0">
              <a:defRPr/>
            </a:pPr>
            <a:endParaRPr lang="en-US" dirty="0"/>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latinLnBrk="0" hangingPunct="1">
              <a:defRPr kumimoji="0" sz="1000">
                <a:solidFill>
                  <a:schemeClr val="tx1"/>
                </a:solidFill>
              </a:defRPr>
            </a:lvl1pPr>
            <a:extLst/>
          </a:lstStyle>
          <a:p>
            <a:pPr>
              <a:defRPr/>
            </a:pPr>
            <a:endParaRPr lang="en-US" dirty="0"/>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latinLnBrk="0" hangingPunct="1">
              <a:defRPr kumimoji="0" sz="1000">
                <a:solidFill>
                  <a:schemeClr val="tx1"/>
                </a:solidFill>
              </a:defRPr>
            </a:lvl1pPr>
            <a:extLst/>
          </a:lstStyle>
          <a:p>
            <a:pPr>
              <a:defRPr/>
            </a:pPr>
            <a:endParaRPr lang="en-US" dirty="0"/>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latinLnBrk="0" hangingPunct="1">
              <a:defRPr kumimoji="0" sz="1000" b="0" smtClean="0">
                <a:solidFill>
                  <a:schemeClr val="tx1"/>
                </a:solidFill>
              </a:defRPr>
            </a:lvl1pPr>
            <a:extLst/>
          </a:lstStyle>
          <a:p>
            <a:pPr>
              <a:defRPr/>
            </a:pPr>
            <a:fld id="{A3187276-3843-4B82-B0DB-DA422B82A90B}"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59" r:id="rId1"/>
    <p:sldLayoutId id="2147483758" r:id="rId2"/>
    <p:sldLayoutId id="2147483760" r:id="rId3"/>
    <p:sldLayoutId id="2147483761" r:id="rId4"/>
    <p:sldLayoutId id="2147483762" r:id="rId5"/>
    <p:sldLayoutId id="2147483763" r:id="rId6"/>
    <p:sldLayoutId id="2147483757" r:id="rId7"/>
    <p:sldLayoutId id="2147483764" r:id="rId8"/>
    <p:sldLayoutId id="2147483765" r:id="rId9"/>
    <p:sldLayoutId id="2147483756" r:id="rId10"/>
    <p:sldLayoutId id="2147483755" r:id="rId11"/>
  </p:sldLayoutIdLst>
  <p:txStyles>
    <p:titleStyle>
      <a:lvl1pPr algn="l" rtl="0" fontAlgn="base">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100" b="1">
          <a:solidFill>
            <a:schemeClr val="tx2"/>
          </a:solidFill>
          <a:latin typeface="Lucida Sans Unicode" pitchFamily="34" charset="0"/>
        </a:defRPr>
      </a:lvl2pPr>
      <a:lvl3pPr algn="l" rtl="0" fontAlgn="base">
        <a:spcBef>
          <a:spcPct val="0"/>
        </a:spcBef>
        <a:spcAft>
          <a:spcPct val="0"/>
        </a:spcAft>
        <a:defRPr sz="4100" b="1">
          <a:solidFill>
            <a:schemeClr val="tx2"/>
          </a:solidFill>
          <a:latin typeface="Lucida Sans Unicode" pitchFamily="34" charset="0"/>
        </a:defRPr>
      </a:lvl3pPr>
      <a:lvl4pPr algn="l" rtl="0" fontAlgn="base">
        <a:spcBef>
          <a:spcPct val="0"/>
        </a:spcBef>
        <a:spcAft>
          <a:spcPct val="0"/>
        </a:spcAft>
        <a:defRPr sz="4100" b="1">
          <a:solidFill>
            <a:schemeClr val="tx2"/>
          </a:solidFill>
          <a:latin typeface="Lucida Sans Unicode" pitchFamily="34" charset="0"/>
        </a:defRPr>
      </a:lvl4pPr>
      <a:lvl5pPr algn="l" rtl="0" fontAlgn="base">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fontAlgn="base">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90000"/>
            <a:lum/>
          </a:blip>
          <a:srcRect/>
          <a:stretch>
            <a:fillRect l="-23000" r="-2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054D4315-BEFC-4411-B35C-1AC2F64F34BC}" type="datetimeFigureOut">
              <a:rPr lang="en-US" smtClean="0">
                <a:solidFill>
                  <a:prstClr val="black">
                    <a:tint val="75000"/>
                  </a:prstClr>
                </a:solidFill>
                <a:latin typeface="Calibri"/>
              </a:rPr>
              <a:pPr fontAlgn="auto">
                <a:spcBef>
                  <a:spcPts val="0"/>
                </a:spcBef>
                <a:spcAft>
                  <a:spcPts val="0"/>
                </a:spcAft>
              </a:pPr>
              <a:t>12/11/2014</a:t>
            </a:fld>
            <a:endParaRPr lang="en-US" dirty="0">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dirty="0">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4DB3629C-AD06-45C5-A40D-AA42C9CB5A42}" type="slidenum">
              <a:rPr lang="en-US" smtClean="0">
                <a:solidFill>
                  <a:prstClr val="black">
                    <a:tint val="75000"/>
                  </a:prstClr>
                </a:solidFill>
                <a:latin typeface="Calibri"/>
              </a:rPr>
              <a:pPr fontAlgn="auto">
                <a:spcBef>
                  <a:spcPts val="0"/>
                </a:spcBef>
                <a:spcAft>
                  <a:spcPts val="0"/>
                </a:spcAft>
              </a:pPr>
              <a:t>‹#›</a:t>
            </a:fld>
            <a:endParaRPr lang="en-US" dirty="0">
              <a:solidFill>
                <a:prstClr val="black">
                  <a:tint val="75000"/>
                </a:prstClr>
              </a:solidFill>
              <a:latin typeface="Calibri"/>
            </a:endParaRPr>
          </a:p>
        </p:txBody>
      </p:sp>
    </p:spTree>
    <p:extLst>
      <p:ext uri="{BB962C8B-B14F-4D97-AF65-F5344CB8AC3E}">
        <p14:creationId xmlns:p14="http://schemas.microsoft.com/office/powerpoint/2010/main" val="3191133524"/>
      </p:ext>
    </p:extLst>
  </p:cSld>
  <p:clrMap bg1="lt1" tx1="dk1" bg2="lt2" tx2="dk2" accent1="accent1" accent2="accent2" accent3="accent3" accent4="accent4" accent5="accent5" accent6="accent6" hlink="hlink" folHlink="folHlink"/>
  <p:sldLayoutIdLst>
    <p:sldLayoutId id="2147483767" r:id="rId1"/>
    <p:sldLayoutId id="2147483768" r:id="rId2"/>
    <p:sldLayoutId id="2147483769" r:id="rId3"/>
    <p:sldLayoutId id="2147483770" r:id="rId4"/>
    <p:sldLayoutId id="2147483771" r:id="rId5"/>
    <p:sldLayoutId id="2147483772" r:id="rId6"/>
    <p:sldLayoutId id="2147483773" r:id="rId7"/>
    <p:sldLayoutId id="2147483774" r:id="rId8"/>
    <p:sldLayoutId id="2147483775" r:id="rId9"/>
    <p:sldLayoutId id="2147483776" r:id="rId10"/>
    <p:sldLayoutId id="214748377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90000"/>
            <a:lum/>
          </a:blip>
          <a:srcRect/>
          <a:stretch>
            <a:fillRect l="-23000" r="-2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054D4315-BEFC-4411-B35C-1AC2F64F34BC}" type="datetimeFigureOut">
              <a:rPr lang="en-US" smtClean="0">
                <a:solidFill>
                  <a:prstClr val="black">
                    <a:tint val="75000"/>
                  </a:prstClr>
                </a:solidFill>
                <a:latin typeface="Calibri"/>
              </a:rPr>
              <a:pPr fontAlgn="auto">
                <a:spcBef>
                  <a:spcPts val="0"/>
                </a:spcBef>
                <a:spcAft>
                  <a:spcPts val="0"/>
                </a:spcAft>
              </a:pPr>
              <a:t>12/11/2014</a:t>
            </a:fld>
            <a:endParaRPr lang="en-US" dirty="0">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dirty="0">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4DB3629C-AD06-45C5-A40D-AA42C9CB5A42}" type="slidenum">
              <a:rPr lang="en-US" smtClean="0">
                <a:solidFill>
                  <a:prstClr val="black">
                    <a:tint val="75000"/>
                  </a:prstClr>
                </a:solidFill>
                <a:latin typeface="Calibri"/>
              </a:rPr>
              <a:pPr fontAlgn="auto">
                <a:spcBef>
                  <a:spcPts val="0"/>
                </a:spcBef>
                <a:spcAft>
                  <a:spcPts val="0"/>
                </a:spcAft>
              </a:pPr>
              <a:t>‹#›</a:t>
            </a:fld>
            <a:endParaRPr lang="en-US" dirty="0">
              <a:solidFill>
                <a:prstClr val="black">
                  <a:tint val="75000"/>
                </a:prstClr>
              </a:solidFill>
              <a:latin typeface="Calibri"/>
            </a:endParaRPr>
          </a:p>
        </p:txBody>
      </p:sp>
    </p:spTree>
    <p:extLst>
      <p:ext uri="{BB962C8B-B14F-4D97-AF65-F5344CB8AC3E}">
        <p14:creationId xmlns:p14="http://schemas.microsoft.com/office/powerpoint/2010/main" val="2355219072"/>
      </p:ext>
    </p:extLst>
  </p:cSld>
  <p:clrMap bg1="lt1" tx1="dk1" bg2="lt2" tx2="dk2" accent1="accent1" accent2="accent2" accent3="accent3" accent4="accent4" accent5="accent5" accent6="accent6" hlink="hlink" folHlink="folHlink"/>
  <p:sldLayoutIdLst>
    <p:sldLayoutId id="2147483779" r:id="rId1"/>
    <p:sldLayoutId id="2147483780" r:id="rId2"/>
    <p:sldLayoutId id="2147483781" r:id="rId3"/>
    <p:sldLayoutId id="2147483782" r:id="rId4"/>
    <p:sldLayoutId id="2147483783" r:id="rId5"/>
    <p:sldLayoutId id="2147483784" r:id="rId6"/>
    <p:sldLayoutId id="2147483785" r:id="rId7"/>
    <p:sldLayoutId id="2147483786" r:id="rId8"/>
    <p:sldLayoutId id="2147483787" r:id="rId9"/>
    <p:sldLayoutId id="2147483788" r:id="rId10"/>
    <p:sldLayoutId id="214748378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90000"/>
            <a:lum/>
          </a:blip>
          <a:srcRect/>
          <a:stretch>
            <a:fillRect l="-23000" r="-2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054D4315-BEFC-4411-B35C-1AC2F64F34BC}" type="datetimeFigureOut">
              <a:rPr lang="en-US" smtClean="0">
                <a:solidFill>
                  <a:prstClr val="black">
                    <a:tint val="75000"/>
                  </a:prstClr>
                </a:solidFill>
                <a:latin typeface="Calibri"/>
              </a:rPr>
              <a:pPr fontAlgn="auto">
                <a:spcBef>
                  <a:spcPts val="0"/>
                </a:spcBef>
                <a:spcAft>
                  <a:spcPts val="0"/>
                </a:spcAft>
              </a:pPr>
              <a:t>12/11/2014</a:t>
            </a:fld>
            <a:endParaRPr lang="en-US" dirty="0">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dirty="0">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4DB3629C-AD06-45C5-A40D-AA42C9CB5A42}" type="slidenum">
              <a:rPr lang="en-US" smtClean="0">
                <a:solidFill>
                  <a:prstClr val="black">
                    <a:tint val="75000"/>
                  </a:prstClr>
                </a:solidFill>
                <a:latin typeface="Calibri"/>
              </a:rPr>
              <a:pPr fontAlgn="auto">
                <a:spcBef>
                  <a:spcPts val="0"/>
                </a:spcBef>
                <a:spcAft>
                  <a:spcPts val="0"/>
                </a:spcAft>
              </a:pPr>
              <a:t>‹#›</a:t>
            </a:fld>
            <a:endParaRPr lang="en-US" dirty="0">
              <a:solidFill>
                <a:prstClr val="black">
                  <a:tint val="75000"/>
                </a:prstClr>
              </a:solidFill>
              <a:latin typeface="Calibri"/>
            </a:endParaRPr>
          </a:p>
        </p:txBody>
      </p:sp>
    </p:spTree>
    <p:extLst>
      <p:ext uri="{BB962C8B-B14F-4D97-AF65-F5344CB8AC3E}">
        <p14:creationId xmlns:p14="http://schemas.microsoft.com/office/powerpoint/2010/main" val="1094358408"/>
      </p:ext>
    </p:extLst>
  </p:cSld>
  <p:clrMap bg1="lt1" tx1="dk1" bg2="lt2" tx2="dk2" accent1="accent1" accent2="accent2" accent3="accent3" accent4="accent4" accent5="accent5" accent6="accent6" hlink="hlink" folHlink="folHlink"/>
  <p:sldLayoutIdLst>
    <p:sldLayoutId id="2147483791" r:id="rId1"/>
    <p:sldLayoutId id="2147483792" r:id="rId2"/>
    <p:sldLayoutId id="2147483793" r:id="rId3"/>
    <p:sldLayoutId id="2147483794" r:id="rId4"/>
    <p:sldLayoutId id="2147483795" r:id="rId5"/>
    <p:sldLayoutId id="2147483796" r:id="rId6"/>
    <p:sldLayoutId id="2147483797" r:id="rId7"/>
    <p:sldLayoutId id="2147483798" r:id="rId8"/>
    <p:sldLayoutId id="2147483799" r:id="rId9"/>
    <p:sldLayoutId id="2147483800" r:id="rId10"/>
    <p:sldLayoutId id="214748380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90000"/>
            <a:lum/>
          </a:blip>
          <a:srcRect/>
          <a:stretch>
            <a:fillRect l="-23000" r="-2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054D4315-BEFC-4411-B35C-1AC2F64F34BC}" type="datetimeFigureOut">
              <a:rPr lang="en-US" smtClean="0">
                <a:solidFill>
                  <a:prstClr val="black">
                    <a:tint val="75000"/>
                  </a:prstClr>
                </a:solidFill>
                <a:latin typeface="Calibri"/>
              </a:rPr>
              <a:pPr fontAlgn="auto">
                <a:spcBef>
                  <a:spcPts val="0"/>
                </a:spcBef>
                <a:spcAft>
                  <a:spcPts val="0"/>
                </a:spcAft>
              </a:pPr>
              <a:t>12/11/2014</a:t>
            </a:fld>
            <a:endParaRPr lang="en-US" dirty="0">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dirty="0">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4DB3629C-AD06-45C5-A40D-AA42C9CB5A42}" type="slidenum">
              <a:rPr lang="en-US" smtClean="0">
                <a:solidFill>
                  <a:prstClr val="black">
                    <a:tint val="75000"/>
                  </a:prstClr>
                </a:solidFill>
                <a:latin typeface="Calibri"/>
              </a:rPr>
              <a:pPr fontAlgn="auto">
                <a:spcBef>
                  <a:spcPts val="0"/>
                </a:spcBef>
                <a:spcAft>
                  <a:spcPts val="0"/>
                </a:spcAft>
              </a:pPr>
              <a:t>‹#›</a:t>
            </a:fld>
            <a:endParaRPr lang="en-US" dirty="0">
              <a:solidFill>
                <a:prstClr val="black">
                  <a:tint val="75000"/>
                </a:prstClr>
              </a:solidFill>
              <a:latin typeface="Calibri"/>
            </a:endParaRPr>
          </a:p>
        </p:txBody>
      </p:sp>
    </p:spTree>
    <p:extLst>
      <p:ext uri="{BB962C8B-B14F-4D97-AF65-F5344CB8AC3E}">
        <p14:creationId xmlns:p14="http://schemas.microsoft.com/office/powerpoint/2010/main" val="1072650795"/>
      </p:ext>
    </p:extLst>
  </p:cSld>
  <p:clrMap bg1="lt1" tx1="dk1" bg2="lt2" tx2="dk2" accent1="accent1" accent2="accent2" accent3="accent3" accent4="accent4" accent5="accent5" accent6="accent6" hlink="hlink" folHlink="folHlink"/>
  <p:sldLayoutIdLst>
    <p:sldLayoutId id="2147483803" r:id="rId1"/>
    <p:sldLayoutId id="2147483804" r:id="rId2"/>
    <p:sldLayoutId id="2147483805" r:id="rId3"/>
    <p:sldLayoutId id="2147483806" r:id="rId4"/>
    <p:sldLayoutId id="2147483807" r:id="rId5"/>
    <p:sldLayoutId id="2147483808" r:id="rId6"/>
    <p:sldLayoutId id="2147483809" r:id="rId7"/>
    <p:sldLayoutId id="2147483810" r:id="rId8"/>
    <p:sldLayoutId id="2147483811" r:id="rId9"/>
    <p:sldLayoutId id="2147483812" r:id="rId10"/>
    <p:sldLayoutId id="214748381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cstate="print"/>
          <a:srcRect/>
          <a:stretch>
            <a:fillRect/>
          </a:stretch>
        </p:blipFill>
        <p:spPr bwMode="auto">
          <a:xfrm>
            <a:off x="862012" y="1524000"/>
            <a:ext cx="7443788" cy="2200275"/>
          </a:xfrm>
          <a:prstGeom prst="rect">
            <a:avLst/>
          </a:prstGeom>
          <a:noFill/>
          <a:ln w="9525">
            <a:noFill/>
            <a:miter lim="800000"/>
            <a:headEnd/>
            <a:tailEnd/>
          </a:ln>
        </p:spPr>
      </p:pic>
    </p:spTree>
    <p:extLst>
      <p:ext uri="{BB962C8B-B14F-4D97-AF65-F5344CB8AC3E}">
        <p14:creationId xmlns:p14="http://schemas.microsoft.com/office/powerpoint/2010/main" val="37029266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914400"/>
            <a:ext cx="8001000" cy="609600"/>
          </a:xfrm>
        </p:spPr>
        <p:txBody>
          <a:bodyPr>
            <a:noAutofit/>
          </a:bodyPr>
          <a:lstStyle/>
          <a:p>
            <a:pPr algn="l" eaLnBrk="1" hangingPunct="1">
              <a:lnSpc>
                <a:spcPct val="90000"/>
              </a:lnSpc>
            </a:pPr>
            <a:r>
              <a:rPr lang="en-US" sz="4000" dirty="0">
                <a:solidFill>
                  <a:schemeClr val="folHlink"/>
                </a:solidFill>
                <a:latin typeface="Franklin Gothic Heavy" pitchFamily="34" charset="0"/>
              </a:rPr>
              <a:t>OFCCP Definition</a:t>
            </a:r>
            <a:endParaRPr lang="en-US" sz="4000" dirty="0" smtClean="0">
              <a:solidFill>
                <a:schemeClr val="folHlink"/>
              </a:solidFill>
              <a:latin typeface="Franklin Gothic Heavy" pitchFamily="34" charset="0"/>
            </a:endParaRPr>
          </a:p>
        </p:txBody>
      </p:sp>
      <p:sp>
        <p:nvSpPr>
          <p:cNvPr id="3075" name="Rectangle 3"/>
          <p:cNvSpPr>
            <a:spLocks noGrp="1" noChangeArrowheads="1"/>
          </p:cNvSpPr>
          <p:nvPr>
            <p:ph type="subTitle" idx="1"/>
          </p:nvPr>
        </p:nvSpPr>
        <p:spPr>
          <a:xfrm>
            <a:off x="533400" y="1752600"/>
            <a:ext cx="8305800" cy="3505200"/>
          </a:xfrm>
        </p:spPr>
        <p:txBody>
          <a:bodyPr/>
          <a:lstStyle/>
          <a:p>
            <a:pPr marL="514350" lvl="0" indent="-514350" algn="l">
              <a:spcAft>
                <a:spcPts val="600"/>
              </a:spcAft>
              <a:buClr>
                <a:schemeClr val="tx2"/>
              </a:buClr>
              <a:buSzPct val="95000"/>
              <a:buFont typeface="+mj-lt"/>
              <a:buAutoNum type="arabicPeriod" startAt="2"/>
            </a:pPr>
            <a:r>
              <a:rPr lang="en-US" sz="2800" dirty="0">
                <a:latin typeface="Franklin Gothic Medium" panose="020B0603020102020204" pitchFamily="34" charset="0"/>
              </a:rPr>
              <a:t>The </a:t>
            </a:r>
            <a:r>
              <a:rPr lang="en-US" sz="2800" dirty="0" smtClean="0">
                <a:latin typeface="Franklin Gothic Medium" panose="020B0603020102020204" pitchFamily="34" charset="0"/>
              </a:rPr>
              <a:t>company </a:t>
            </a:r>
            <a:r>
              <a:rPr lang="en-US" sz="2800" dirty="0">
                <a:latin typeface="Franklin Gothic Medium" panose="020B0603020102020204" pitchFamily="34" charset="0"/>
              </a:rPr>
              <a:t>considers the individual for employment in a particular position;</a:t>
            </a:r>
          </a:p>
          <a:p>
            <a:pPr marL="514350" lvl="0" indent="-514350" algn="l">
              <a:buClr>
                <a:schemeClr val="tx2"/>
              </a:buClr>
              <a:buSzPct val="95000"/>
              <a:buFont typeface="+mj-lt"/>
              <a:buAutoNum type="arabicPeriod" startAt="2"/>
            </a:pPr>
            <a:r>
              <a:rPr lang="en-US" sz="2800" dirty="0">
                <a:latin typeface="Franklin Gothic Medium" panose="020B0603020102020204" pitchFamily="34" charset="0"/>
              </a:rPr>
              <a:t>The individual’s expression of interest indicates the individual possesses the basic qualifications for the position; and</a:t>
            </a:r>
          </a:p>
          <a:p>
            <a:pPr marL="514350" indent="-514350" algn="l">
              <a:buClr>
                <a:schemeClr val="tx2"/>
              </a:buClr>
              <a:buSzPct val="95000"/>
              <a:buFont typeface="+mj-lt"/>
              <a:buAutoNum type="arabicPeriod" startAt="2"/>
            </a:pPr>
            <a:endParaRPr lang="en-US" sz="2800" dirty="0">
              <a:latin typeface="Franklin Gothic Medium" panose="020B0603020102020204" pitchFamily="34" charset="0"/>
            </a:endParaRPr>
          </a:p>
        </p:txBody>
      </p:sp>
    </p:spTree>
    <p:extLst>
      <p:ext uri="{BB962C8B-B14F-4D97-AF65-F5344CB8AC3E}">
        <p14:creationId xmlns:p14="http://schemas.microsoft.com/office/powerpoint/2010/main" val="20767216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914400"/>
            <a:ext cx="8001000" cy="609600"/>
          </a:xfrm>
        </p:spPr>
        <p:txBody>
          <a:bodyPr>
            <a:noAutofit/>
          </a:bodyPr>
          <a:lstStyle/>
          <a:p>
            <a:pPr algn="l" eaLnBrk="1" hangingPunct="1">
              <a:lnSpc>
                <a:spcPct val="90000"/>
              </a:lnSpc>
            </a:pPr>
            <a:r>
              <a:rPr lang="en-US" sz="4000" dirty="0">
                <a:solidFill>
                  <a:schemeClr val="folHlink"/>
                </a:solidFill>
                <a:latin typeface="Franklin Gothic Heavy" pitchFamily="34" charset="0"/>
              </a:rPr>
              <a:t>OFCCP Definition</a:t>
            </a:r>
            <a:endParaRPr lang="en-US" sz="4000" dirty="0" smtClean="0">
              <a:solidFill>
                <a:schemeClr val="folHlink"/>
              </a:solidFill>
              <a:latin typeface="Franklin Gothic Heavy" pitchFamily="34" charset="0"/>
            </a:endParaRPr>
          </a:p>
        </p:txBody>
      </p:sp>
      <p:sp>
        <p:nvSpPr>
          <p:cNvPr id="3075" name="Rectangle 3"/>
          <p:cNvSpPr>
            <a:spLocks noGrp="1" noChangeArrowheads="1"/>
          </p:cNvSpPr>
          <p:nvPr>
            <p:ph type="subTitle" idx="1"/>
          </p:nvPr>
        </p:nvSpPr>
        <p:spPr>
          <a:xfrm>
            <a:off x="533400" y="1676400"/>
            <a:ext cx="8305800" cy="3505200"/>
          </a:xfrm>
        </p:spPr>
        <p:txBody>
          <a:bodyPr/>
          <a:lstStyle/>
          <a:p>
            <a:pPr marL="514350" lvl="0" indent="-514350" algn="l">
              <a:buClr>
                <a:schemeClr val="tx2"/>
              </a:buClr>
              <a:buSzPct val="95000"/>
              <a:buFont typeface="+mj-lt"/>
              <a:buAutoNum type="arabicPeriod" startAt="4"/>
            </a:pPr>
            <a:r>
              <a:rPr lang="en-US" sz="2800" dirty="0">
                <a:latin typeface="Franklin Gothic Medium" panose="020B0603020102020204" pitchFamily="34" charset="0"/>
              </a:rPr>
              <a:t>The individual, at no point in the </a:t>
            </a:r>
            <a:r>
              <a:rPr lang="en-US" sz="2800" dirty="0" smtClean="0">
                <a:latin typeface="Franklin Gothic Medium" panose="020B0603020102020204" pitchFamily="34" charset="0"/>
              </a:rPr>
              <a:t>company’s </a:t>
            </a:r>
            <a:r>
              <a:rPr lang="en-US" sz="2800" dirty="0">
                <a:latin typeface="Franklin Gothic Medium" panose="020B0603020102020204" pitchFamily="34" charset="0"/>
              </a:rPr>
              <a:t>selection process prior to receiving an offer of employment from the </a:t>
            </a:r>
            <a:r>
              <a:rPr lang="en-US" sz="2800" dirty="0" smtClean="0">
                <a:latin typeface="Franklin Gothic Medium" panose="020B0603020102020204" pitchFamily="34" charset="0"/>
              </a:rPr>
              <a:t>company, </a:t>
            </a:r>
            <a:r>
              <a:rPr lang="en-US" sz="2800" dirty="0">
                <a:latin typeface="Franklin Gothic Medium" panose="020B0603020102020204" pitchFamily="34" charset="0"/>
              </a:rPr>
              <a:t>removes himself or herself from further consideration or otherwise indicates that he or she is no longer interested in the position.</a:t>
            </a:r>
          </a:p>
          <a:p>
            <a:pPr marL="514350" indent="-514350" algn="l">
              <a:buClr>
                <a:schemeClr val="tx2"/>
              </a:buClr>
              <a:buSzPct val="95000"/>
              <a:buFont typeface="+mj-lt"/>
              <a:buAutoNum type="arabicPeriod" startAt="4"/>
            </a:pPr>
            <a:endParaRPr lang="en-US" sz="2800" dirty="0">
              <a:latin typeface="Franklin Gothic Medium" panose="020B0603020102020204" pitchFamily="34" charset="0"/>
            </a:endParaRPr>
          </a:p>
        </p:txBody>
      </p:sp>
    </p:spTree>
    <p:extLst>
      <p:ext uri="{BB962C8B-B14F-4D97-AF65-F5344CB8AC3E}">
        <p14:creationId xmlns:p14="http://schemas.microsoft.com/office/powerpoint/2010/main" val="41103706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9144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Solution</a:t>
            </a:r>
          </a:p>
        </p:txBody>
      </p:sp>
      <p:sp>
        <p:nvSpPr>
          <p:cNvPr id="3075" name="Rectangle 3"/>
          <p:cNvSpPr>
            <a:spLocks noGrp="1" noChangeArrowheads="1"/>
          </p:cNvSpPr>
          <p:nvPr>
            <p:ph type="subTitle" idx="1"/>
          </p:nvPr>
        </p:nvSpPr>
        <p:spPr>
          <a:xfrm>
            <a:off x="533400" y="1676400"/>
            <a:ext cx="8305800" cy="3505200"/>
          </a:xfrm>
        </p:spPr>
        <p:txBody>
          <a:bodyPr/>
          <a:lstStyle/>
          <a:p>
            <a:pPr algn="l">
              <a:spcAft>
                <a:spcPts val="600"/>
              </a:spcAft>
            </a:pPr>
            <a:r>
              <a:rPr lang="en-US" sz="2800" dirty="0">
                <a:latin typeface="Franklin Gothic Medium" panose="020B0603020102020204" pitchFamily="34" charset="0"/>
              </a:rPr>
              <a:t>The solution to this dilemma is to adopt a procedure similar to the OFCCP’s definition.  Adapt to what works for you and then be consistent in all cases with it.</a:t>
            </a:r>
          </a:p>
          <a:p>
            <a:pPr algn="l">
              <a:buClr>
                <a:schemeClr val="tx2"/>
              </a:buClr>
              <a:buSzPct val="95000"/>
            </a:pPr>
            <a:r>
              <a:rPr lang="en-US" sz="2800" dirty="0">
                <a:latin typeface="Franklin Gothic Medium" panose="020B0603020102020204" pitchFamily="34" charset="0"/>
              </a:rPr>
              <a:t>First, only accept resumes or applications when you have an opening.</a:t>
            </a:r>
          </a:p>
          <a:p>
            <a:pPr marL="514350" indent="-514350" algn="l">
              <a:buClr>
                <a:schemeClr val="tx2"/>
              </a:buClr>
              <a:buSzPct val="95000"/>
              <a:buFont typeface="+mj-lt"/>
              <a:buAutoNum type="arabicPeriod" startAt="4"/>
            </a:pPr>
            <a:endParaRPr lang="en-US" sz="2800" dirty="0">
              <a:latin typeface="Franklin Gothic Medium" panose="020B0603020102020204" pitchFamily="34" charset="0"/>
            </a:endParaRPr>
          </a:p>
        </p:txBody>
      </p:sp>
    </p:spTree>
    <p:extLst>
      <p:ext uri="{BB962C8B-B14F-4D97-AF65-F5344CB8AC3E}">
        <p14:creationId xmlns:p14="http://schemas.microsoft.com/office/powerpoint/2010/main" val="325744533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9144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Solution</a:t>
            </a:r>
          </a:p>
        </p:txBody>
      </p:sp>
      <p:sp>
        <p:nvSpPr>
          <p:cNvPr id="3075" name="Rectangle 3"/>
          <p:cNvSpPr>
            <a:spLocks noGrp="1" noChangeArrowheads="1"/>
          </p:cNvSpPr>
          <p:nvPr>
            <p:ph type="subTitle" idx="1"/>
          </p:nvPr>
        </p:nvSpPr>
        <p:spPr>
          <a:xfrm>
            <a:off x="533400" y="1676400"/>
            <a:ext cx="8305800" cy="3505200"/>
          </a:xfrm>
        </p:spPr>
        <p:txBody>
          <a:bodyPr/>
          <a:lstStyle/>
          <a:p>
            <a:pPr algn="l"/>
            <a:r>
              <a:rPr lang="en-US" sz="2800" dirty="0">
                <a:latin typeface="Franklin Gothic Medium" panose="020B0603020102020204" pitchFamily="34" charset="0"/>
              </a:rPr>
              <a:t>Second, have minimum qualifications that must be met before someone can proceed.</a:t>
            </a:r>
          </a:p>
          <a:p>
            <a:pPr algn="l">
              <a:buClr>
                <a:schemeClr val="tx2"/>
              </a:buClr>
              <a:buSzPct val="95000"/>
            </a:pPr>
            <a:endParaRPr lang="en-US" sz="2800" dirty="0" smtClean="0">
              <a:latin typeface="Franklin Gothic Medium" panose="020B0603020102020204" pitchFamily="34" charset="0"/>
            </a:endParaRPr>
          </a:p>
          <a:p>
            <a:pPr algn="l">
              <a:buClr>
                <a:schemeClr val="tx2"/>
              </a:buClr>
              <a:buSzPct val="95000"/>
            </a:pPr>
            <a:r>
              <a:rPr lang="en-US" sz="2800" dirty="0">
                <a:latin typeface="Franklin Gothic Medium" panose="020B0603020102020204" pitchFamily="34" charset="0"/>
              </a:rPr>
              <a:t>Third, make any preliminarily-qualified applicant express further interest by filling out an application.  This will eliminate the resume broadcaster.</a:t>
            </a:r>
          </a:p>
          <a:p>
            <a:pPr marL="514350" indent="-514350" algn="l">
              <a:buClr>
                <a:schemeClr val="tx2"/>
              </a:buClr>
              <a:buSzPct val="95000"/>
              <a:buFont typeface="+mj-lt"/>
              <a:buAutoNum type="arabicPeriod" startAt="4"/>
            </a:pPr>
            <a:endParaRPr lang="en-US" sz="2800" dirty="0">
              <a:latin typeface="Franklin Gothic Medium" panose="020B0603020102020204" pitchFamily="34" charset="0"/>
            </a:endParaRPr>
          </a:p>
        </p:txBody>
      </p:sp>
    </p:spTree>
    <p:extLst>
      <p:ext uri="{BB962C8B-B14F-4D97-AF65-F5344CB8AC3E}">
        <p14:creationId xmlns:p14="http://schemas.microsoft.com/office/powerpoint/2010/main" val="33471858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9144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Solution</a:t>
            </a:r>
          </a:p>
        </p:txBody>
      </p:sp>
      <p:sp>
        <p:nvSpPr>
          <p:cNvPr id="3075" name="Rectangle 3"/>
          <p:cNvSpPr>
            <a:spLocks noGrp="1" noChangeArrowheads="1"/>
          </p:cNvSpPr>
          <p:nvPr>
            <p:ph type="subTitle" idx="1"/>
          </p:nvPr>
        </p:nvSpPr>
        <p:spPr>
          <a:xfrm>
            <a:off x="533400" y="1752600"/>
            <a:ext cx="8305800" cy="3505200"/>
          </a:xfrm>
        </p:spPr>
        <p:txBody>
          <a:bodyPr/>
          <a:lstStyle/>
          <a:p>
            <a:pPr algn="l"/>
            <a:r>
              <a:rPr lang="en-US" sz="2800" dirty="0">
                <a:latin typeface="Franklin Gothic Medium" panose="020B0603020102020204" pitchFamily="34" charset="0"/>
              </a:rPr>
              <a:t>If someone wants to be seriously considered for a position, they will follow these steps. </a:t>
            </a:r>
            <a:endParaRPr lang="en-US" sz="2800" dirty="0" smtClean="0">
              <a:latin typeface="Franklin Gothic Medium" panose="020B0603020102020204" pitchFamily="34" charset="0"/>
            </a:endParaRPr>
          </a:p>
          <a:p>
            <a:pPr algn="l"/>
            <a:endParaRPr lang="en-US" sz="2800" dirty="0">
              <a:latin typeface="Franklin Gothic Medium" panose="020B0603020102020204" pitchFamily="34" charset="0"/>
            </a:endParaRPr>
          </a:p>
          <a:p>
            <a:pPr algn="l"/>
            <a:r>
              <a:rPr lang="en-US" sz="2800" dirty="0" smtClean="0">
                <a:latin typeface="Franklin Gothic Medium" panose="020B0603020102020204" pitchFamily="34" charset="0"/>
              </a:rPr>
              <a:t>Hopefully </a:t>
            </a:r>
            <a:r>
              <a:rPr lang="en-US" sz="2800" dirty="0">
                <a:latin typeface="Franklin Gothic Medium" panose="020B0603020102020204" pitchFamily="34" charset="0"/>
              </a:rPr>
              <a:t>this will cut down on the number of applicants you have to track and will make life a bit easier on the </a:t>
            </a:r>
            <a:r>
              <a:rPr lang="en-US" sz="2800" dirty="0" smtClean="0">
                <a:latin typeface="Franklin Gothic Medium" panose="020B0603020102020204" pitchFamily="34" charset="0"/>
              </a:rPr>
              <a:t>HR Department.</a:t>
            </a:r>
            <a:endParaRPr lang="en-US" sz="2800" dirty="0">
              <a:latin typeface="Franklin Gothic Medium" panose="020B0603020102020204" pitchFamily="34" charset="0"/>
            </a:endParaRPr>
          </a:p>
          <a:p>
            <a:pPr marL="514350" indent="-514350" algn="l">
              <a:buClr>
                <a:schemeClr val="tx2"/>
              </a:buClr>
              <a:buSzPct val="95000"/>
              <a:buFont typeface="+mj-lt"/>
              <a:buAutoNum type="arabicPeriod" startAt="4"/>
            </a:pPr>
            <a:endParaRPr lang="en-US" sz="2800" dirty="0">
              <a:latin typeface="Franklin Gothic Medium" panose="020B0603020102020204" pitchFamily="34" charset="0"/>
            </a:endParaRPr>
          </a:p>
        </p:txBody>
      </p:sp>
    </p:spTree>
    <p:extLst>
      <p:ext uri="{BB962C8B-B14F-4D97-AF65-F5344CB8AC3E}">
        <p14:creationId xmlns:p14="http://schemas.microsoft.com/office/powerpoint/2010/main" val="347038377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subTitle" idx="1"/>
          </p:nvPr>
        </p:nvSpPr>
        <p:spPr>
          <a:xfrm>
            <a:off x="533400" y="1828800"/>
            <a:ext cx="8077200" cy="3505200"/>
          </a:xfrm>
        </p:spPr>
        <p:txBody>
          <a:bodyPr/>
          <a:lstStyle/>
          <a:p>
            <a:pPr algn="ctr">
              <a:spcBef>
                <a:spcPts val="0"/>
              </a:spcBef>
              <a:spcAft>
                <a:spcPts val="1200"/>
              </a:spcAft>
              <a:buClr>
                <a:srgbClr val="000000"/>
              </a:buClr>
              <a:buSzPct val="92000"/>
            </a:pPr>
            <a:r>
              <a:rPr lang="en-US" sz="4800" dirty="0" smtClean="0">
                <a:latin typeface="Franklin Gothic Medium" pitchFamily="34" charset="0"/>
                <a:ea typeface="ＭＳ Ｐゴシック" pitchFamily="-84" charset="-128"/>
              </a:rPr>
              <a:t>Hiring-Rules of Engagement</a:t>
            </a:r>
          </a:p>
          <a:p>
            <a:pPr marL="457200" indent="-457200" algn="l">
              <a:spcBef>
                <a:spcPts val="0"/>
              </a:spcBef>
              <a:spcAft>
                <a:spcPts val="1200"/>
              </a:spcAft>
              <a:buClr>
                <a:srgbClr val="000000"/>
              </a:buClr>
              <a:buSzPct val="92000"/>
              <a:buFont typeface="Arial" panose="020B0604020202020204" pitchFamily="34" charset="0"/>
              <a:buChar char="•"/>
            </a:pPr>
            <a:endParaRPr lang="en-US" sz="2800" dirty="0" smtClean="0">
              <a:latin typeface="Franklin Gothic Medium" pitchFamily="34" charset="0"/>
              <a:ea typeface="ＭＳ Ｐゴシック" pitchFamily="-84" charset="-128"/>
            </a:endParaRPr>
          </a:p>
        </p:txBody>
      </p:sp>
    </p:spTree>
    <p:extLst>
      <p:ext uri="{BB962C8B-B14F-4D97-AF65-F5344CB8AC3E}">
        <p14:creationId xmlns:p14="http://schemas.microsoft.com/office/powerpoint/2010/main" val="56261564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Hiring-Rules of Engagement</a:t>
            </a:r>
          </a:p>
        </p:txBody>
      </p:sp>
      <p:sp>
        <p:nvSpPr>
          <p:cNvPr id="3075" name="Rectangle 3"/>
          <p:cNvSpPr>
            <a:spLocks noGrp="1" noChangeArrowheads="1"/>
          </p:cNvSpPr>
          <p:nvPr>
            <p:ph type="subTitle" idx="1"/>
          </p:nvPr>
        </p:nvSpPr>
        <p:spPr>
          <a:xfrm>
            <a:off x="533400" y="1600200"/>
            <a:ext cx="8305800" cy="3657600"/>
          </a:xfrm>
        </p:spPr>
        <p:txBody>
          <a:bodyPr/>
          <a:lstStyle/>
          <a:p>
            <a:pPr marL="514350" indent="-514350" algn="l">
              <a:spcBef>
                <a:spcPct val="0"/>
              </a:spcBef>
              <a:buClr>
                <a:schemeClr val="tx2"/>
              </a:buClr>
              <a:buSzPct val="95000"/>
              <a:buFontTx/>
              <a:buAutoNum type="arabicPeriod"/>
            </a:pPr>
            <a:r>
              <a:rPr lang="en-US" altLang="en-US" sz="2800" dirty="0">
                <a:latin typeface="Franklin Gothic Medium" pitchFamily="34" charset="0"/>
              </a:rPr>
              <a:t>A person’s status is generally not a legal basis for action – do not act based upon applicants’ or employees’ status or who they are, but rather based upon what they can do, what they cannot do, or what they should do, but fail to do.</a:t>
            </a:r>
          </a:p>
        </p:txBody>
      </p:sp>
    </p:spTree>
    <p:extLst>
      <p:ext uri="{BB962C8B-B14F-4D97-AF65-F5344CB8AC3E}">
        <p14:creationId xmlns:p14="http://schemas.microsoft.com/office/powerpoint/2010/main" val="94731295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Hiring-Rules of Engagement</a:t>
            </a:r>
          </a:p>
        </p:txBody>
      </p:sp>
      <p:sp>
        <p:nvSpPr>
          <p:cNvPr id="3075" name="Rectangle 3"/>
          <p:cNvSpPr>
            <a:spLocks noGrp="1" noChangeArrowheads="1"/>
          </p:cNvSpPr>
          <p:nvPr>
            <p:ph type="subTitle" idx="1"/>
          </p:nvPr>
        </p:nvSpPr>
        <p:spPr>
          <a:xfrm>
            <a:off x="533400" y="1600200"/>
            <a:ext cx="8305800" cy="3657600"/>
          </a:xfrm>
        </p:spPr>
        <p:txBody>
          <a:bodyPr/>
          <a:lstStyle/>
          <a:p>
            <a:pPr marL="514350" indent="-514350" algn="l">
              <a:spcBef>
                <a:spcPct val="0"/>
              </a:spcBef>
              <a:buClr>
                <a:schemeClr val="tx2"/>
              </a:buClr>
              <a:buSzPct val="95000"/>
              <a:buFontTx/>
              <a:buAutoNum type="arabicPeriod" startAt="2"/>
            </a:pPr>
            <a:r>
              <a:rPr lang="en-US" altLang="en-US" sz="2800" dirty="0">
                <a:latin typeface="Franklin Gothic Medium" pitchFamily="34" charset="0"/>
              </a:rPr>
              <a:t>The hiring process should be free of any indication that the hiring decision will be based in any way upon race, color, religion, gender, </a:t>
            </a:r>
            <a:r>
              <a:rPr lang="en-US" altLang="en-US" sz="2800" dirty="0" smtClean="0">
                <a:latin typeface="Franklin Gothic Medium" pitchFamily="34" charset="0"/>
              </a:rPr>
              <a:t>familial status, marital status, national </a:t>
            </a:r>
            <a:r>
              <a:rPr lang="en-US" altLang="en-US" sz="2800" dirty="0">
                <a:latin typeface="Franklin Gothic Medium" pitchFamily="34" charset="0"/>
              </a:rPr>
              <a:t>origin, age</a:t>
            </a:r>
            <a:r>
              <a:rPr lang="en-US" altLang="en-US" sz="2800" dirty="0" smtClean="0">
                <a:latin typeface="Franklin Gothic Medium" pitchFamily="34" charset="0"/>
              </a:rPr>
              <a:t>, disability or any other protected characteristic.</a:t>
            </a:r>
            <a:endParaRPr lang="en-US" altLang="en-US" sz="2800" dirty="0">
              <a:latin typeface="Franklin Gothic Medium" pitchFamily="34" charset="0"/>
            </a:endParaRPr>
          </a:p>
        </p:txBody>
      </p:sp>
    </p:spTree>
    <p:extLst>
      <p:ext uri="{BB962C8B-B14F-4D97-AF65-F5344CB8AC3E}">
        <p14:creationId xmlns:p14="http://schemas.microsoft.com/office/powerpoint/2010/main" val="176693964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Hiring-Rules of Engagement</a:t>
            </a:r>
          </a:p>
        </p:txBody>
      </p:sp>
      <p:sp>
        <p:nvSpPr>
          <p:cNvPr id="3075" name="Rectangle 3"/>
          <p:cNvSpPr>
            <a:spLocks noGrp="1" noChangeArrowheads="1"/>
          </p:cNvSpPr>
          <p:nvPr>
            <p:ph type="subTitle" idx="1"/>
          </p:nvPr>
        </p:nvSpPr>
        <p:spPr>
          <a:xfrm>
            <a:off x="533400" y="1752600"/>
            <a:ext cx="8534400" cy="3657600"/>
          </a:xfrm>
        </p:spPr>
        <p:txBody>
          <a:bodyPr/>
          <a:lstStyle/>
          <a:p>
            <a:pPr marL="514350" indent="-514350" algn="l">
              <a:spcBef>
                <a:spcPct val="0"/>
              </a:spcBef>
              <a:buClr>
                <a:schemeClr val="tx2"/>
              </a:buClr>
              <a:buSzPct val="95000"/>
              <a:buFontTx/>
              <a:buAutoNum type="arabicPeriod" startAt="3"/>
            </a:pPr>
            <a:r>
              <a:rPr lang="en-US" altLang="en-US" sz="2800" dirty="0" smtClean="0">
                <a:latin typeface="Franklin Gothic Medium" pitchFamily="34" charset="0"/>
              </a:rPr>
              <a:t>Hiring decisions should be based on </a:t>
            </a:r>
            <a:r>
              <a:rPr lang="en-US" altLang="en-US" sz="2800" dirty="0">
                <a:latin typeface="Franklin Gothic Medium" pitchFamily="34" charset="0"/>
              </a:rPr>
              <a:t>job-related criteria.</a:t>
            </a:r>
          </a:p>
        </p:txBody>
      </p:sp>
    </p:spTree>
    <p:extLst>
      <p:ext uri="{BB962C8B-B14F-4D97-AF65-F5344CB8AC3E}">
        <p14:creationId xmlns:p14="http://schemas.microsoft.com/office/powerpoint/2010/main" val="137893212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Hiring-Rules of Engagement</a:t>
            </a:r>
          </a:p>
        </p:txBody>
      </p:sp>
      <p:sp>
        <p:nvSpPr>
          <p:cNvPr id="3075" name="Rectangle 3"/>
          <p:cNvSpPr>
            <a:spLocks noGrp="1" noChangeArrowheads="1"/>
          </p:cNvSpPr>
          <p:nvPr>
            <p:ph type="subTitle" idx="1"/>
          </p:nvPr>
        </p:nvSpPr>
        <p:spPr>
          <a:xfrm>
            <a:off x="533400" y="1752600"/>
            <a:ext cx="8534400" cy="3276600"/>
          </a:xfrm>
        </p:spPr>
        <p:txBody>
          <a:bodyPr/>
          <a:lstStyle/>
          <a:p>
            <a:pPr marL="514350" indent="-514350" algn="l">
              <a:spcBef>
                <a:spcPct val="0"/>
              </a:spcBef>
              <a:buClr>
                <a:schemeClr val="tx2"/>
              </a:buClr>
              <a:buSzPct val="95000"/>
              <a:buFontTx/>
              <a:buAutoNum type="arabicPeriod" startAt="4"/>
            </a:pPr>
            <a:r>
              <a:rPr lang="en-US" altLang="en-US" sz="2800" dirty="0">
                <a:latin typeface="Franklin Gothic Medium" pitchFamily="34" charset="0"/>
              </a:rPr>
              <a:t>Be consistent and judge applicants on qualifications, not assumptions or stereotypes.</a:t>
            </a:r>
          </a:p>
        </p:txBody>
      </p:sp>
    </p:spTree>
    <p:extLst>
      <p:ext uri="{BB962C8B-B14F-4D97-AF65-F5344CB8AC3E}">
        <p14:creationId xmlns:p14="http://schemas.microsoft.com/office/powerpoint/2010/main" val="13340779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62000" y="457200"/>
            <a:ext cx="7620000" cy="1754326"/>
          </a:xfrm>
          <a:prstGeom prst="rect">
            <a:avLst/>
          </a:prstGeom>
          <a:noFill/>
        </p:spPr>
        <p:txBody>
          <a:bodyPr wrap="square" rtlCol="0">
            <a:spAutoFit/>
          </a:bodyPr>
          <a:lstStyle/>
          <a:p>
            <a:pPr algn="ctr" fontAlgn="auto">
              <a:spcBef>
                <a:spcPts val="0"/>
              </a:spcBef>
              <a:spcAft>
                <a:spcPts val="0"/>
              </a:spcAft>
            </a:pPr>
            <a:r>
              <a:rPr lang="en-US" sz="5400" dirty="0" smtClean="0">
                <a:solidFill>
                  <a:prstClr val="black"/>
                </a:solidFill>
                <a:latin typeface="Tahoma" pitchFamily="34" charset="0"/>
                <a:ea typeface="Tahoma" pitchFamily="34" charset="0"/>
                <a:cs typeface="Tahoma" pitchFamily="34" charset="0"/>
              </a:rPr>
              <a:t>North Risk Partners December Webinar</a:t>
            </a:r>
            <a:endParaRPr lang="en-US" sz="5400" dirty="0">
              <a:solidFill>
                <a:prstClr val="black"/>
              </a:solidFill>
              <a:latin typeface="Tahoma" pitchFamily="34" charset="0"/>
              <a:ea typeface="Tahoma" pitchFamily="34" charset="0"/>
              <a:cs typeface="Tahoma" pitchFamily="34" charset="0"/>
            </a:endParaRPr>
          </a:p>
        </p:txBody>
      </p:sp>
      <p:sp>
        <p:nvSpPr>
          <p:cNvPr id="4" name="TextBox 3"/>
          <p:cNvSpPr txBox="1"/>
          <p:nvPr/>
        </p:nvSpPr>
        <p:spPr>
          <a:xfrm>
            <a:off x="3429000" y="2895600"/>
            <a:ext cx="2373535" cy="523220"/>
          </a:xfrm>
          <a:prstGeom prst="rect">
            <a:avLst/>
          </a:prstGeom>
          <a:noFill/>
        </p:spPr>
        <p:txBody>
          <a:bodyPr wrap="square" rtlCol="0">
            <a:spAutoFit/>
          </a:bodyPr>
          <a:lstStyle/>
          <a:p>
            <a:pPr algn="ctr" fontAlgn="auto">
              <a:spcBef>
                <a:spcPts val="0"/>
              </a:spcBef>
              <a:spcAft>
                <a:spcPts val="0"/>
              </a:spcAft>
            </a:pPr>
            <a:r>
              <a:rPr lang="en-US" sz="2800" dirty="0" smtClean="0">
                <a:solidFill>
                  <a:prstClr val="black"/>
                </a:solidFill>
                <a:latin typeface="Tahoma" pitchFamily="34" charset="0"/>
                <a:ea typeface="Tahoma" pitchFamily="34" charset="0"/>
                <a:cs typeface="Tahoma" pitchFamily="34" charset="0"/>
              </a:rPr>
              <a:t>Presented by:</a:t>
            </a:r>
            <a:endParaRPr lang="en-US" sz="2800" dirty="0">
              <a:solidFill>
                <a:prstClr val="black"/>
              </a:solidFill>
              <a:latin typeface="Tahoma" pitchFamily="34" charset="0"/>
              <a:ea typeface="Tahoma" pitchFamily="34" charset="0"/>
              <a:cs typeface="Tahoma" pitchFamily="34" charset="0"/>
            </a:endParaRPr>
          </a:p>
        </p:txBody>
      </p:sp>
      <p:sp>
        <p:nvSpPr>
          <p:cNvPr id="5" name="TextBox 4"/>
          <p:cNvSpPr txBox="1"/>
          <p:nvPr/>
        </p:nvSpPr>
        <p:spPr>
          <a:xfrm>
            <a:off x="2667000" y="3429000"/>
            <a:ext cx="3789884" cy="1877437"/>
          </a:xfrm>
          <a:prstGeom prst="rect">
            <a:avLst/>
          </a:prstGeom>
          <a:noFill/>
        </p:spPr>
        <p:txBody>
          <a:bodyPr wrap="square" rtlCol="0">
            <a:spAutoFit/>
          </a:bodyPr>
          <a:lstStyle/>
          <a:p>
            <a:pPr algn="ctr" fontAlgn="auto">
              <a:spcBef>
                <a:spcPts val="0"/>
              </a:spcBef>
              <a:spcAft>
                <a:spcPts val="0"/>
              </a:spcAft>
            </a:pPr>
            <a:r>
              <a:rPr lang="en-US" sz="4400" dirty="0" smtClean="0">
                <a:solidFill>
                  <a:prstClr val="black"/>
                </a:solidFill>
                <a:latin typeface="Tahoma" pitchFamily="34" charset="0"/>
                <a:ea typeface="Tahoma" pitchFamily="34" charset="0"/>
                <a:cs typeface="Tahoma" pitchFamily="34" charset="0"/>
              </a:rPr>
              <a:t>Mike Bourgon</a:t>
            </a:r>
          </a:p>
          <a:p>
            <a:pPr algn="ctr" fontAlgn="auto">
              <a:spcBef>
                <a:spcPts val="0"/>
              </a:spcBef>
              <a:spcAft>
                <a:spcPts val="0"/>
              </a:spcAft>
            </a:pPr>
            <a:r>
              <a:rPr lang="en-US" sz="2800" dirty="0" smtClean="0">
                <a:solidFill>
                  <a:prstClr val="black"/>
                </a:solidFill>
                <a:latin typeface="Tahoma" pitchFamily="34" charset="0"/>
                <a:ea typeface="Tahoma" pitchFamily="34" charset="0"/>
                <a:cs typeface="Tahoma" pitchFamily="34" charset="0"/>
              </a:rPr>
              <a:t>and</a:t>
            </a:r>
          </a:p>
          <a:p>
            <a:pPr algn="ctr" fontAlgn="auto">
              <a:spcBef>
                <a:spcPts val="0"/>
              </a:spcBef>
              <a:spcAft>
                <a:spcPts val="0"/>
              </a:spcAft>
            </a:pPr>
            <a:r>
              <a:rPr lang="en-US" sz="4400" dirty="0" smtClean="0">
                <a:solidFill>
                  <a:prstClr val="black"/>
                </a:solidFill>
                <a:latin typeface="Tahoma" pitchFamily="34" charset="0"/>
                <a:ea typeface="Tahoma" pitchFamily="34" charset="0"/>
                <a:cs typeface="Tahoma" pitchFamily="34" charset="0"/>
              </a:rPr>
              <a:t>Michelle Super</a:t>
            </a:r>
            <a:endParaRPr lang="en-US" sz="4400" dirty="0">
              <a:solidFill>
                <a:prstClr val="black"/>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304491415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Hiring-Rules of Engagement</a:t>
            </a:r>
          </a:p>
        </p:txBody>
      </p:sp>
      <p:sp>
        <p:nvSpPr>
          <p:cNvPr id="3075" name="Rectangle 3"/>
          <p:cNvSpPr>
            <a:spLocks noGrp="1" noChangeArrowheads="1"/>
          </p:cNvSpPr>
          <p:nvPr>
            <p:ph type="subTitle" idx="1"/>
          </p:nvPr>
        </p:nvSpPr>
        <p:spPr>
          <a:xfrm>
            <a:off x="533400" y="1752600"/>
            <a:ext cx="8229600" cy="3276600"/>
          </a:xfrm>
        </p:spPr>
        <p:txBody>
          <a:bodyPr/>
          <a:lstStyle/>
          <a:p>
            <a:pPr marL="514350" indent="-514350" algn="l">
              <a:spcBef>
                <a:spcPct val="0"/>
              </a:spcBef>
              <a:buClr>
                <a:schemeClr val="tx2"/>
              </a:buClr>
              <a:buSzPct val="95000"/>
              <a:buFontTx/>
              <a:buAutoNum type="arabicPeriod" startAt="5"/>
            </a:pPr>
            <a:r>
              <a:rPr lang="en-US" altLang="en-US" sz="2800" dirty="0">
                <a:latin typeface="Franklin Gothic Medium" pitchFamily="34" charset="0"/>
              </a:rPr>
              <a:t>The main thrust of all employment discrimination laws is to make it illegal for employers to treat employees or applicants adversely on the basis of something about themselves that they cannot change, or should not be expected to change.  Such factors are called “immutable characteristics”.  </a:t>
            </a:r>
          </a:p>
        </p:txBody>
      </p:sp>
    </p:spTree>
    <p:extLst>
      <p:ext uri="{BB962C8B-B14F-4D97-AF65-F5344CB8AC3E}">
        <p14:creationId xmlns:p14="http://schemas.microsoft.com/office/powerpoint/2010/main" val="88992696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Hiring-Rules of Engagement</a:t>
            </a:r>
          </a:p>
        </p:txBody>
      </p:sp>
      <p:sp>
        <p:nvSpPr>
          <p:cNvPr id="3075" name="Rectangle 3"/>
          <p:cNvSpPr>
            <a:spLocks noGrp="1" noChangeArrowheads="1"/>
          </p:cNvSpPr>
          <p:nvPr>
            <p:ph type="subTitle" idx="1"/>
          </p:nvPr>
        </p:nvSpPr>
        <p:spPr>
          <a:xfrm>
            <a:off x="533400" y="1752600"/>
            <a:ext cx="8534400" cy="3276600"/>
          </a:xfrm>
        </p:spPr>
        <p:txBody>
          <a:bodyPr/>
          <a:lstStyle/>
          <a:p>
            <a:pPr algn="l">
              <a:spcBef>
                <a:spcPct val="0"/>
              </a:spcBef>
            </a:pPr>
            <a:r>
              <a:rPr lang="en-US" altLang="en-US" sz="2800" dirty="0">
                <a:latin typeface="Franklin Gothic Medium" pitchFamily="34" charset="0"/>
              </a:rPr>
              <a:t>For example, one cannot change one’s race or color, gender, age, or national origin, cannot readily change one’s disability status, and should not be expected to change one’s religion, as a condition of getting or keeping a job.</a:t>
            </a:r>
          </a:p>
        </p:txBody>
      </p:sp>
    </p:spTree>
    <p:extLst>
      <p:ext uri="{BB962C8B-B14F-4D97-AF65-F5344CB8AC3E}">
        <p14:creationId xmlns:p14="http://schemas.microsoft.com/office/powerpoint/2010/main" val="176376159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Hiring-Rules of Engagement</a:t>
            </a:r>
          </a:p>
        </p:txBody>
      </p:sp>
      <p:sp>
        <p:nvSpPr>
          <p:cNvPr id="3075" name="Rectangle 3"/>
          <p:cNvSpPr>
            <a:spLocks noGrp="1" noChangeArrowheads="1"/>
          </p:cNvSpPr>
          <p:nvPr>
            <p:ph type="subTitle" idx="1"/>
          </p:nvPr>
        </p:nvSpPr>
        <p:spPr>
          <a:xfrm>
            <a:off x="533400" y="1752600"/>
            <a:ext cx="8229600" cy="3276600"/>
          </a:xfrm>
        </p:spPr>
        <p:txBody>
          <a:bodyPr/>
          <a:lstStyle/>
          <a:p>
            <a:pPr marL="514350" indent="-514350" algn="l">
              <a:spcBef>
                <a:spcPct val="0"/>
              </a:spcBef>
              <a:buClr>
                <a:schemeClr val="tx2"/>
              </a:buClr>
              <a:buSzPct val="95000"/>
              <a:buFontTx/>
              <a:buAutoNum type="arabicPeriod" startAt="6"/>
            </a:pPr>
            <a:r>
              <a:rPr lang="en-US" altLang="en-US" sz="2800" dirty="0">
                <a:latin typeface="Franklin Gothic Medium" pitchFamily="34" charset="0"/>
              </a:rPr>
              <a:t>Notwithstanding discrimination laws, employers may always hire the best-qualified candidate for the job.</a:t>
            </a:r>
          </a:p>
        </p:txBody>
      </p:sp>
    </p:spTree>
    <p:extLst>
      <p:ext uri="{BB962C8B-B14F-4D97-AF65-F5344CB8AC3E}">
        <p14:creationId xmlns:p14="http://schemas.microsoft.com/office/powerpoint/2010/main" val="194859287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Hiring-Rules of Engagement</a:t>
            </a:r>
          </a:p>
        </p:txBody>
      </p:sp>
      <p:sp>
        <p:nvSpPr>
          <p:cNvPr id="3075" name="Rectangle 3"/>
          <p:cNvSpPr>
            <a:spLocks noGrp="1" noChangeArrowheads="1"/>
          </p:cNvSpPr>
          <p:nvPr>
            <p:ph type="subTitle" idx="1"/>
          </p:nvPr>
        </p:nvSpPr>
        <p:spPr>
          <a:xfrm>
            <a:off x="533400" y="1752600"/>
            <a:ext cx="8229600" cy="3276600"/>
          </a:xfrm>
        </p:spPr>
        <p:txBody>
          <a:bodyPr/>
          <a:lstStyle/>
          <a:p>
            <a:pPr marL="514350" indent="-514350" algn="l">
              <a:spcBef>
                <a:spcPct val="0"/>
              </a:spcBef>
              <a:buClr>
                <a:schemeClr val="tx2"/>
              </a:buClr>
              <a:buSzPct val="95000"/>
              <a:buFontTx/>
              <a:buAutoNum type="arabicPeriod" startAt="7"/>
            </a:pPr>
            <a:r>
              <a:rPr lang="en-US" altLang="en-US" sz="2800" dirty="0">
                <a:latin typeface="Franklin Gothic Medium" pitchFamily="34" charset="0"/>
              </a:rPr>
              <a:t>The important thing is to be able to explain how the one who was hired really had the best qualifications and was the best “fit” for the position in terms of legitimate, job-related factors.</a:t>
            </a:r>
          </a:p>
        </p:txBody>
      </p:sp>
    </p:spTree>
    <p:extLst>
      <p:ext uri="{BB962C8B-B14F-4D97-AF65-F5344CB8AC3E}">
        <p14:creationId xmlns:p14="http://schemas.microsoft.com/office/powerpoint/2010/main" val="170047198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Hiring-Rules of Engagement</a:t>
            </a:r>
          </a:p>
        </p:txBody>
      </p:sp>
      <p:sp>
        <p:nvSpPr>
          <p:cNvPr id="3075" name="Rectangle 3"/>
          <p:cNvSpPr>
            <a:spLocks noGrp="1" noChangeArrowheads="1"/>
          </p:cNvSpPr>
          <p:nvPr>
            <p:ph type="subTitle" idx="1"/>
          </p:nvPr>
        </p:nvSpPr>
        <p:spPr>
          <a:xfrm>
            <a:off x="533400" y="1752600"/>
            <a:ext cx="8229600" cy="3276600"/>
          </a:xfrm>
        </p:spPr>
        <p:txBody>
          <a:bodyPr/>
          <a:lstStyle/>
          <a:p>
            <a:pPr marL="514350" indent="-514350" algn="l">
              <a:spcBef>
                <a:spcPct val="0"/>
              </a:spcBef>
              <a:buClr>
                <a:schemeClr val="tx2"/>
              </a:buClr>
              <a:buSzPct val="95000"/>
              <a:buFontTx/>
              <a:buAutoNum type="arabicPeriod" startAt="8"/>
            </a:pPr>
            <a:r>
              <a:rPr lang="en-US" altLang="en-US" sz="2800" dirty="0">
                <a:latin typeface="Franklin Gothic Medium" pitchFamily="34" charset="0"/>
              </a:rPr>
              <a:t>That, of course, requires a very close and careful look at the job applications and other information about applicants and a meticulous consideration of all factors that are relevant to the job, such as minimum qualifications, prior experience, availability, and work ethic.</a:t>
            </a:r>
          </a:p>
        </p:txBody>
      </p:sp>
    </p:spTree>
    <p:extLst>
      <p:ext uri="{BB962C8B-B14F-4D97-AF65-F5344CB8AC3E}">
        <p14:creationId xmlns:p14="http://schemas.microsoft.com/office/powerpoint/2010/main" val="77754748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Hiring-Rules of Engagement</a:t>
            </a:r>
          </a:p>
        </p:txBody>
      </p:sp>
      <p:sp>
        <p:nvSpPr>
          <p:cNvPr id="3075" name="Rectangle 3"/>
          <p:cNvSpPr>
            <a:spLocks noGrp="1" noChangeArrowheads="1"/>
          </p:cNvSpPr>
          <p:nvPr>
            <p:ph type="subTitle" idx="1"/>
          </p:nvPr>
        </p:nvSpPr>
        <p:spPr>
          <a:xfrm>
            <a:off x="533400" y="1752600"/>
            <a:ext cx="8229600" cy="3276600"/>
          </a:xfrm>
        </p:spPr>
        <p:txBody>
          <a:bodyPr/>
          <a:lstStyle/>
          <a:p>
            <a:pPr marL="514350" indent="-514350" algn="l">
              <a:spcBef>
                <a:spcPct val="0"/>
              </a:spcBef>
              <a:buClr>
                <a:schemeClr val="tx2"/>
              </a:buClr>
              <a:buSzPct val="95000"/>
              <a:buFontTx/>
              <a:buAutoNum type="arabicPeriod" startAt="9"/>
            </a:pPr>
            <a:r>
              <a:rPr lang="en-US" altLang="en-US" sz="2800" dirty="0">
                <a:latin typeface="Franklin Gothic Medium" pitchFamily="34" charset="0"/>
              </a:rPr>
              <a:t>A hiring standard that results in exclusion of an applicant on the basis of race, color, religion, age, gender, national origin, disability, or genetic information is suspect and presents a risk of an EEO claim or lawsuit.</a:t>
            </a:r>
          </a:p>
        </p:txBody>
      </p:sp>
    </p:spTree>
    <p:extLst>
      <p:ext uri="{BB962C8B-B14F-4D97-AF65-F5344CB8AC3E}">
        <p14:creationId xmlns:p14="http://schemas.microsoft.com/office/powerpoint/2010/main" val="145710513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Hiring-Rules of Engagement</a:t>
            </a:r>
          </a:p>
        </p:txBody>
      </p:sp>
      <p:sp>
        <p:nvSpPr>
          <p:cNvPr id="3075" name="Rectangle 3"/>
          <p:cNvSpPr>
            <a:spLocks noGrp="1" noChangeArrowheads="1"/>
          </p:cNvSpPr>
          <p:nvPr>
            <p:ph type="subTitle" idx="1"/>
          </p:nvPr>
        </p:nvSpPr>
        <p:spPr>
          <a:xfrm>
            <a:off x="533400" y="1752600"/>
            <a:ext cx="8229600" cy="3276600"/>
          </a:xfrm>
        </p:spPr>
        <p:txBody>
          <a:bodyPr/>
          <a:lstStyle/>
          <a:p>
            <a:pPr marL="682625" indent="-682625" algn="l">
              <a:spcBef>
                <a:spcPct val="0"/>
              </a:spcBef>
              <a:buClr>
                <a:schemeClr val="tx2"/>
              </a:buClr>
              <a:buSzPct val="95000"/>
              <a:buFontTx/>
              <a:buAutoNum type="arabicPeriod" startAt="10"/>
            </a:pPr>
            <a:r>
              <a:rPr lang="en-US" altLang="en-US" sz="2800" dirty="0">
                <a:latin typeface="Franklin Gothic Medium" pitchFamily="34" charset="0"/>
              </a:rPr>
              <a:t>In general, employers do not have to explain why they are not hiring a particular applicant.</a:t>
            </a:r>
          </a:p>
        </p:txBody>
      </p:sp>
    </p:spTree>
    <p:extLst>
      <p:ext uri="{BB962C8B-B14F-4D97-AF65-F5344CB8AC3E}">
        <p14:creationId xmlns:p14="http://schemas.microsoft.com/office/powerpoint/2010/main" val="315659914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Hiring-Rules of Engagement</a:t>
            </a:r>
          </a:p>
        </p:txBody>
      </p:sp>
      <p:sp>
        <p:nvSpPr>
          <p:cNvPr id="3075" name="Rectangle 3"/>
          <p:cNvSpPr>
            <a:spLocks noGrp="1" noChangeArrowheads="1"/>
          </p:cNvSpPr>
          <p:nvPr>
            <p:ph type="subTitle" idx="1"/>
          </p:nvPr>
        </p:nvSpPr>
        <p:spPr>
          <a:xfrm>
            <a:off x="533400" y="1752600"/>
            <a:ext cx="8229600" cy="3276600"/>
          </a:xfrm>
        </p:spPr>
        <p:txBody>
          <a:bodyPr/>
          <a:lstStyle/>
          <a:p>
            <a:pPr marL="682625" indent="-682625" algn="l">
              <a:spcBef>
                <a:spcPct val="0"/>
              </a:spcBef>
              <a:buClr>
                <a:schemeClr val="tx2"/>
              </a:buClr>
              <a:buSzPct val="95000"/>
              <a:buFontTx/>
              <a:buAutoNum type="arabicPeriod" startAt="11"/>
            </a:pPr>
            <a:r>
              <a:rPr lang="en-US" altLang="en-US" sz="2800" dirty="0">
                <a:latin typeface="Franklin Gothic Medium" pitchFamily="34" charset="0"/>
              </a:rPr>
              <a:t>It is usually best to restrict any explanations to short and factual, non-inflammatory statements such as, “You seem to have some good qualifications.  However, the one we hired better fit the requirements we had at this time.  Please check back with us about any openings we might have in the future.  Thank you.”</a:t>
            </a:r>
          </a:p>
        </p:txBody>
      </p:sp>
    </p:spTree>
    <p:extLst>
      <p:ext uri="{BB962C8B-B14F-4D97-AF65-F5344CB8AC3E}">
        <p14:creationId xmlns:p14="http://schemas.microsoft.com/office/powerpoint/2010/main" val="292782327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Hiring-Rules of Engagement</a:t>
            </a:r>
          </a:p>
        </p:txBody>
      </p:sp>
      <p:sp>
        <p:nvSpPr>
          <p:cNvPr id="3075" name="Rectangle 3"/>
          <p:cNvSpPr>
            <a:spLocks noGrp="1" noChangeArrowheads="1"/>
          </p:cNvSpPr>
          <p:nvPr>
            <p:ph type="subTitle" idx="1"/>
          </p:nvPr>
        </p:nvSpPr>
        <p:spPr>
          <a:xfrm>
            <a:off x="533400" y="1752600"/>
            <a:ext cx="8229600" cy="3276600"/>
          </a:xfrm>
        </p:spPr>
        <p:txBody>
          <a:bodyPr/>
          <a:lstStyle/>
          <a:p>
            <a:pPr marL="682625" indent="-682625" algn="l">
              <a:spcBef>
                <a:spcPct val="0"/>
              </a:spcBef>
              <a:buClr>
                <a:schemeClr val="tx2"/>
              </a:buClr>
              <a:buSzPct val="95000"/>
              <a:buFontTx/>
              <a:buAutoNum type="arabicPeriod" startAt="12"/>
            </a:pPr>
            <a:r>
              <a:rPr lang="en-US" altLang="en-US" sz="2800" dirty="0">
                <a:latin typeface="Franklin Gothic Medium" pitchFamily="34" charset="0"/>
              </a:rPr>
              <a:t>Try to avoid ever using the term “overqualified” to explain why a person is not suitable for hire.</a:t>
            </a:r>
          </a:p>
        </p:txBody>
      </p:sp>
    </p:spTree>
    <p:extLst>
      <p:ext uri="{BB962C8B-B14F-4D97-AF65-F5344CB8AC3E}">
        <p14:creationId xmlns:p14="http://schemas.microsoft.com/office/powerpoint/2010/main" val="21081430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23900" y="990599"/>
            <a:ext cx="7620000" cy="2985433"/>
          </a:xfrm>
          <a:prstGeom prst="rect">
            <a:avLst/>
          </a:prstGeom>
          <a:noFill/>
        </p:spPr>
        <p:txBody>
          <a:bodyPr wrap="square" rtlCol="0">
            <a:spAutoFit/>
          </a:bodyPr>
          <a:lstStyle/>
          <a:p>
            <a:pPr algn="ctr" fontAlgn="auto">
              <a:spcBef>
                <a:spcPts val="0"/>
              </a:spcBef>
              <a:spcAft>
                <a:spcPts val="0"/>
              </a:spcAft>
            </a:pPr>
            <a:r>
              <a:rPr lang="en-US" sz="4400" dirty="0" smtClean="0">
                <a:solidFill>
                  <a:schemeClr val="tx1">
                    <a:lumMod val="75000"/>
                    <a:lumOff val="25000"/>
                  </a:schemeClr>
                </a:solidFill>
                <a:latin typeface="Franklin Gothic Medium" panose="020B0603020102020204" pitchFamily="34" charset="0"/>
                <a:ea typeface="Tahoma" pitchFamily="34" charset="0"/>
                <a:cs typeface="Tahoma" pitchFamily="34" charset="0"/>
              </a:rPr>
              <a:t>Best Practices in Interviewing</a:t>
            </a:r>
          </a:p>
          <a:p>
            <a:pPr algn="ctr" fontAlgn="auto">
              <a:spcBef>
                <a:spcPts val="0"/>
              </a:spcBef>
              <a:spcAft>
                <a:spcPts val="0"/>
              </a:spcAft>
            </a:pPr>
            <a:endParaRPr lang="en-US" sz="3600" dirty="0" smtClean="0">
              <a:solidFill>
                <a:schemeClr val="tx1">
                  <a:lumMod val="75000"/>
                  <a:lumOff val="25000"/>
                </a:schemeClr>
              </a:solidFill>
              <a:latin typeface="Franklin Gothic Medium" panose="020B0603020102020204" pitchFamily="34" charset="0"/>
              <a:ea typeface="Tahoma" pitchFamily="34" charset="0"/>
              <a:cs typeface="Tahoma" pitchFamily="34" charset="0"/>
            </a:endParaRPr>
          </a:p>
          <a:p>
            <a:pPr algn="ctr" fontAlgn="auto">
              <a:spcBef>
                <a:spcPts val="0"/>
              </a:spcBef>
              <a:spcAft>
                <a:spcPts val="0"/>
              </a:spcAft>
            </a:pPr>
            <a:r>
              <a:rPr lang="en-US" sz="3600" dirty="0" smtClean="0">
                <a:solidFill>
                  <a:schemeClr val="tx1">
                    <a:lumMod val="75000"/>
                    <a:lumOff val="25000"/>
                  </a:schemeClr>
                </a:solidFill>
                <a:latin typeface="Franklin Gothic Medium" panose="020B0603020102020204" pitchFamily="34" charset="0"/>
                <a:ea typeface="Tahoma" pitchFamily="34" charset="0"/>
                <a:cs typeface="Tahoma" pitchFamily="34" charset="0"/>
              </a:rPr>
              <a:t>How to Interview Legally and Effectively: Avoid Illegal Interview Questions</a:t>
            </a:r>
            <a:endParaRPr lang="en-US" sz="3600" dirty="0">
              <a:solidFill>
                <a:schemeClr val="tx1">
                  <a:lumMod val="75000"/>
                  <a:lumOff val="25000"/>
                </a:schemeClr>
              </a:solidFill>
              <a:latin typeface="Franklin Gothic Medium" panose="020B0603020102020204" pitchFamily="34" charset="0"/>
              <a:ea typeface="Tahoma" pitchFamily="34" charset="0"/>
              <a:cs typeface="Tahoma" pitchFamily="34" charset="0"/>
            </a:endParaRPr>
          </a:p>
        </p:txBody>
      </p:sp>
    </p:spTree>
    <p:extLst>
      <p:ext uri="{BB962C8B-B14F-4D97-AF65-F5344CB8AC3E}">
        <p14:creationId xmlns:p14="http://schemas.microsoft.com/office/powerpoint/2010/main" val="31766796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381000"/>
            <a:ext cx="8001000" cy="609600"/>
          </a:xfrm>
        </p:spPr>
        <p:txBody>
          <a:bodyPr>
            <a:normAutofit fontScale="90000"/>
          </a:bodyPr>
          <a:lstStyle/>
          <a:p>
            <a:pPr algn="l" eaLnBrk="1" hangingPunct="1">
              <a:lnSpc>
                <a:spcPct val="90000"/>
              </a:lnSpc>
            </a:pPr>
            <a:r>
              <a:rPr lang="en-US" sz="4000" dirty="0" smtClean="0">
                <a:solidFill>
                  <a:schemeClr val="folHlink"/>
                </a:solidFill>
                <a:latin typeface="Franklin Gothic Heavy" pitchFamily="34" charset="0"/>
              </a:rPr>
              <a:t>Topics Covered</a:t>
            </a:r>
          </a:p>
        </p:txBody>
      </p:sp>
      <p:sp>
        <p:nvSpPr>
          <p:cNvPr id="3075" name="Rectangle 3"/>
          <p:cNvSpPr>
            <a:spLocks noGrp="1" noChangeArrowheads="1"/>
          </p:cNvSpPr>
          <p:nvPr>
            <p:ph type="subTitle" idx="1"/>
          </p:nvPr>
        </p:nvSpPr>
        <p:spPr>
          <a:xfrm>
            <a:off x="533400" y="1143000"/>
            <a:ext cx="8077200" cy="3505200"/>
          </a:xfrm>
        </p:spPr>
        <p:txBody>
          <a:bodyPr/>
          <a:lstStyle/>
          <a:p>
            <a:pPr marL="457200" indent="-457200" algn="l">
              <a:spcBef>
                <a:spcPts val="0"/>
              </a:spcBef>
              <a:spcAft>
                <a:spcPts val="1800"/>
              </a:spcAft>
              <a:buClr>
                <a:srgbClr val="000000"/>
              </a:buClr>
              <a:buSzPct val="92000"/>
              <a:buFont typeface="Arial" panose="020B0604020202020204" pitchFamily="34" charset="0"/>
              <a:buChar char="•"/>
            </a:pPr>
            <a:r>
              <a:rPr lang="en-US" sz="3200" dirty="0" smtClean="0">
                <a:latin typeface="Franklin Gothic Medium" pitchFamily="34" charset="0"/>
                <a:ea typeface="ＭＳ Ｐゴシック" pitchFamily="-84" charset="-128"/>
              </a:rPr>
              <a:t>Who is an Applicant?</a:t>
            </a:r>
          </a:p>
          <a:p>
            <a:pPr marL="457200" indent="-457200" algn="l">
              <a:spcBef>
                <a:spcPts val="0"/>
              </a:spcBef>
              <a:spcAft>
                <a:spcPts val="1200"/>
              </a:spcAft>
              <a:buClr>
                <a:srgbClr val="000000"/>
              </a:buClr>
              <a:buSzPct val="92000"/>
              <a:buFont typeface="Arial" panose="020B0604020202020204" pitchFamily="34" charset="0"/>
              <a:buChar char="•"/>
            </a:pPr>
            <a:r>
              <a:rPr lang="en-US" sz="3200" dirty="0" smtClean="0">
                <a:latin typeface="Franklin Gothic Medium" pitchFamily="34" charset="0"/>
                <a:ea typeface="ＭＳ Ｐゴシック" pitchFamily="-84" charset="-128"/>
              </a:rPr>
              <a:t>Hiring-Rules of Engagement</a:t>
            </a:r>
          </a:p>
          <a:p>
            <a:pPr marL="457200" indent="-457200" algn="l">
              <a:spcBef>
                <a:spcPts val="0"/>
              </a:spcBef>
              <a:spcAft>
                <a:spcPts val="1200"/>
              </a:spcAft>
              <a:buClr>
                <a:srgbClr val="000000"/>
              </a:buClr>
              <a:buSzPct val="92000"/>
              <a:buFont typeface="Arial" panose="020B0604020202020204" pitchFamily="34" charset="0"/>
              <a:buChar char="•"/>
            </a:pPr>
            <a:r>
              <a:rPr lang="en-US" sz="3200" dirty="0" smtClean="0">
                <a:latin typeface="Franklin Gothic Medium" pitchFamily="34" charset="0"/>
                <a:ea typeface="ＭＳ Ｐゴシック" pitchFamily="-84" charset="-128"/>
              </a:rPr>
              <a:t>Best Practices in Interviewing</a:t>
            </a:r>
          </a:p>
          <a:p>
            <a:pPr marL="457200" indent="-457200" algn="l">
              <a:spcBef>
                <a:spcPts val="0"/>
              </a:spcBef>
              <a:spcAft>
                <a:spcPts val="1200"/>
              </a:spcAft>
              <a:buClr>
                <a:srgbClr val="000000"/>
              </a:buClr>
              <a:buSzPct val="92000"/>
              <a:buFont typeface="Arial" panose="020B0604020202020204" pitchFamily="34" charset="0"/>
              <a:buChar char="•"/>
            </a:pPr>
            <a:r>
              <a:rPr lang="en-US" sz="3200" dirty="0" smtClean="0">
                <a:latin typeface="Franklin Gothic Medium" pitchFamily="34" charset="0"/>
                <a:ea typeface="ＭＳ Ｐゴシック" pitchFamily="-84" charset="-128"/>
              </a:rPr>
              <a:t>Good Interview Questions </a:t>
            </a:r>
          </a:p>
          <a:p>
            <a:pPr marL="457200" indent="-457200" algn="l">
              <a:spcBef>
                <a:spcPts val="0"/>
              </a:spcBef>
              <a:spcAft>
                <a:spcPts val="1200"/>
              </a:spcAft>
              <a:buClr>
                <a:srgbClr val="000000"/>
              </a:buClr>
              <a:buSzPct val="92000"/>
              <a:buFont typeface="Arial" panose="020B0604020202020204" pitchFamily="34" charset="0"/>
              <a:buChar char="•"/>
            </a:pPr>
            <a:r>
              <a:rPr lang="en-US" sz="3200" dirty="0" smtClean="0">
                <a:latin typeface="Franklin Gothic Medium" pitchFamily="34" charset="0"/>
                <a:ea typeface="ＭＳ Ｐゴシック" pitchFamily="-84" charset="-128"/>
              </a:rPr>
              <a:t>Illegal or Inappropriate Interview Questions</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Best Practices In Interviewing</a:t>
            </a:r>
          </a:p>
        </p:txBody>
      </p:sp>
      <p:sp>
        <p:nvSpPr>
          <p:cNvPr id="3075" name="Rectangle 3"/>
          <p:cNvSpPr>
            <a:spLocks noGrp="1" noChangeArrowheads="1"/>
          </p:cNvSpPr>
          <p:nvPr>
            <p:ph type="subTitle" idx="1"/>
          </p:nvPr>
        </p:nvSpPr>
        <p:spPr>
          <a:xfrm>
            <a:off x="533400" y="1600200"/>
            <a:ext cx="8229600" cy="3276600"/>
          </a:xfrm>
        </p:spPr>
        <p:txBody>
          <a:bodyPr/>
          <a:lstStyle/>
          <a:p>
            <a:pPr algn="l">
              <a:spcBef>
                <a:spcPct val="0"/>
              </a:spcBef>
            </a:pPr>
            <a:r>
              <a:rPr lang="en-US" altLang="en-US" sz="2600" dirty="0">
                <a:latin typeface="Franklin Gothic Medium" pitchFamily="34" charset="0"/>
              </a:rPr>
              <a:t>We all know how litigious our society has become in the area of employment-related issues.  Every recruiter, hiring manager, executive, and department manager must realize that asking illegal interview questions or making improper inquiries can lead to discrimination or wrongful-discharge lawsuits, and these suits can be won or lost based on statements made during the interview process.</a:t>
            </a:r>
          </a:p>
        </p:txBody>
      </p:sp>
    </p:spTree>
    <p:extLst>
      <p:ext uri="{BB962C8B-B14F-4D97-AF65-F5344CB8AC3E}">
        <p14:creationId xmlns:p14="http://schemas.microsoft.com/office/powerpoint/2010/main" val="422981846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Best Practices In Interviewing</a:t>
            </a:r>
          </a:p>
        </p:txBody>
      </p:sp>
      <p:sp>
        <p:nvSpPr>
          <p:cNvPr id="3075" name="Rectangle 3"/>
          <p:cNvSpPr>
            <a:spLocks noGrp="1" noChangeArrowheads="1"/>
          </p:cNvSpPr>
          <p:nvPr>
            <p:ph type="subTitle" idx="1"/>
          </p:nvPr>
        </p:nvSpPr>
        <p:spPr>
          <a:xfrm>
            <a:off x="533400" y="1600200"/>
            <a:ext cx="8229600" cy="3276600"/>
          </a:xfrm>
        </p:spPr>
        <p:txBody>
          <a:bodyPr/>
          <a:lstStyle/>
          <a:p>
            <a:pPr algn="l"/>
            <a:r>
              <a:rPr lang="en-US" altLang="en-US" sz="2800" dirty="0">
                <a:latin typeface="Franklin Gothic Medium" pitchFamily="34" charset="0"/>
              </a:rPr>
              <a:t>Thus, it is important to incorporate risk management into your interviewing process to help minimize your firm's exposure to employment practices liability.</a:t>
            </a:r>
          </a:p>
        </p:txBody>
      </p:sp>
    </p:spTree>
    <p:extLst>
      <p:ext uri="{BB962C8B-B14F-4D97-AF65-F5344CB8AC3E}">
        <p14:creationId xmlns:p14="http://schemas.microsoft.com/office/powerpoint/2010/main" val="143042571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Best Practices In Interviewing</a:t>
            </a:r>
          </a:p>
        </p:txBody>
      </p:sp>
      <p:sp>
        <p:nvSpPr>
          <p:cNvPr id="3075" name="Rectangle 3"/>
          <p:cNvSpPr>
            <a:spLocks noGrp="1" noChangeArrowheads="1"/>
          </p:cNvSpPr>
          <p:nvPr>
            <p:ph type="subTitle" idx="1"/>
          </p:nvPr>
        </p:nvSpPr>
        <p:spPr>
          <a:xfrm>
            <a:off x="533400" y="1524000"/>
            <a:ext cx="8229600" cy="3276600"/>
          </a:xfrm>
        </p:spPr>
        <p:txBody>
          <a:bodyPr/>
          <a:lstStyle/>
          <a:p>
            <a:pPr algn="l"/>
            <a:r>
              <a:rPr lang="en-US" altLang="en-US" sz="2800" dirty="0">
                <a:latin typeface="Franklin Gothic Medium" pitchFamily="34" charset="0"/>
              </a:rPr>
              <a:t>You, or your company, could be accused of asking illegal interview questions or making discriminatory statements or comments that reflect bias.  It is also possible to make assurances or promises during an interview that can be interpreted as binding contracts. Recognizing these potential danger areas is the best way to avoid saying the wrong thing during an interview.</a:t>
            </a:r>
          </a:p>
        </p:txBody>
      </p:sp>
    </p:spTree>
    <p:extLst>
      <p:ext uri="{BB962C8B-B14F-4D97-AF65-F5344CB8AC3E}">
        <p14:creationId xmlns:p14="http://schemas.microsoft.com/office/powerpoint/2010/main" val="42156121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Best Practices In Interviewing</a:t>
            </a:r>
          </a:p>
        </p:txBody>
      </p:sp>
      <p:sp>
        <p:nvSpPr>
          <p:cNvPr id="3075" name="Rectangle 3"/>
          <p:cNvSpPr>
            <a:spLocks noGrp="1" noChangeArrowheads="1"/>
          </p:cNvSpPr>
          <p:nvPr>
            <p:ph type="subTitle" idx="1"/>
          </p:nvPr>
        </p:nvSpPr>
        <p:spPr>
          <a:xfrm>
            <a:off x="533400" y="1524000"/>
            <a:ext cx="8229600" cy="3276600"/>
          </a:xfrm>
        </p:spPr>
        <p:txBody>
          <a:bodyPr/>
          <a:lstStyle/>
          <a:p>
            <a:pPr algn="l">
              <a:spcBef>
                <a:spcPct val="0"/>
              </a:spcBef>
              <a:spcAft>
                <a:spcPts val="1000"/>
              </a:spcAft>
            </a:pPr>
            <a:r>
              <a:rPr lang="en-US" altLang="en-US" sz="2800" dirty="0">
                <a:latin typeface="Franklin Gothic Medium" pitchFamily="34" charset="0"/>
              </a:rPr>
              <a:t>Most companies have at least two people responsible for interviewing and hiring applicants.  It's critical to have procedures to ensure consistency.  </a:t>
            </a:r>
          </a:p>
          <a:p>
            <a:pPr algn="l">
              <a:spcBef>
                <a:spcPct val="0"/>
              </a:spcBef>
              <a:spcAft>
                <a:spcPts val="1000"/>
              </a:spcAft>
            </a:pPr>
            <a:r>
              <a:rPr lang="en-US" altLang="en-US" sz="2800" dirty="0">
                <a:latin typeface="Franklin Gothic Medium" pitchFamily="34" charset="0"/>
              </a:rPr>
              <a:t>Develop interviewing forms containing objective criteria to serve as checklists.  Develop lists of interview questions you will ask each candidate.</a:t>
            </a:r>
          </a:p>
        </p:txBody>
      </p:sp>
    </p:spTree>
    <p:extLst>
      <p:ext uri="{BB962C8B-B14F-4D97-AF65-F5344CB8AC3E}">
        <p14:creationId xmlns:p14="http://schemas.microsoft.com/office/powerpoint/2010/main" val="315879914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Best Practices In Interviewing</a:t>
            </a:r>
          </a:p>
        </p:txBody>
      </p:sp>
      <p:sp>
        <p:nvSpPr>
          <p:cNvPr id="3075" name="Rectangle 3"/>
          <p:cNvSpPr>
            <a:spLocks noGrp="1" noChangeArrowheads="1"/>
          </p:cNvSpPr>
          <p:nvPr>
            <p:ph type="subTitle" idx="1"/>
          </p:nvPr>
        </p:nvSpPr>
        <p:spPr>
          <a:xfrm>
            <a:off x="533400" y="1524000"/>
            <a:ext cx="8229600" cy="3276600"/>
          </a:xfrm>
        </p:spPr>
        <p:txBody>
          <a:bodyPr/>
          <a:lstStyle/>
          <a:p>
            <a:pPr algn="l">
              <a:spcBef>
                <a:spcPct val="0"/>
              </a:spcBef>
            </a:pPr>
            <a:r>
              <a:rPr lang="en-US" altLang="en-US" sz="2800" dirty="0">
                <a:latin typeface="Franklin Gothic Medium" pitchFamily="34" charset="0"/>
              </a:rPr>
              <a:t>These practices ensure consistency between interviewers, as well as create documentation to support the hiring decision if a discrimination charge is later filed by an unsuccessful applicant.</a:t>
            </a:r>
          </a:p>
        </p:txBody>
      </p:sp>
    </p:spTree>
    <p:extLst>
      <p:ext uri="{BB962C8B-B14F-4D97-AF65-F5344CB8AC3E}">
        <p14:creationId xmlns:p14="http://schemas.microsoft.com/office/powerpoint/2010/main" val="71767897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Interview Problems to Avoid</a:t>
            </a:r>
          </a:p>
        </p:txBody>
      </p:sp>
      <p:sp>
        <p:nvSpPr>
          <p:cNvPr id="3075" name="Rectangle 3"/>
          <p:cNvSpPr>
            <a:spLocks noGrp="1" noChangeArrowheads="1"/>
          </p:cNvSpPr>
          <p:nvPr>
            <p:ph type="subTitle" idx="1"/>
          </p:nvPr>
        </p:nvSpPr>
        <p:spPr>
          <a:xfrm>
            <a:off x="533400" y="1524000"/>
            <a:ext cx="8229600" cy="3276600"/>
          </a:xfrm>
        </p:spPr>
        <p:txBody>
          <a:bodyPr/>
          <a:lstStyle/>
          <a:p>
            <a:pPr algn="l">
              <a:spcBef>
                <a:spcPct val="0"/>
              </a:spcBef>
              <a:spcAft>
                <a:spcPts val="1200"/>
              </a:spcAft>
            </a:pPr>
            <a:r>
              <a:rPr lang="en-US" altLang="en-US" sz="2800" dirty="0">
                <a:latin typeface="Franklin Gothic Medium" pitchFamily="34" charset="0"/>
              </a:rPr>
              <a:t>To minimize the risk of discrimination lawsuits, it’s important for interviewers to be familiar with topics that aren’t permissible as interview questions.  </a:t>
            </a:r>
          </a:p>
          <a:p>
            <a:pPr algn="l">
              <a:spcBef>
                <a:spcPct val="0"/>
              </a:spcBef>
              <a:spcAft>
                <a:spcPts val="1200"/>
              </a:spcAft>
            </a:pPr>
            <a:r>
              <a:rPr lang="en-US" altLang="en-US" sz="2800" dirty="0">
                <a:latin typeface="Franklin Gothic Medium" pitchFamily="34" charset="0"/>
              </a:rPr>
              <a:t>Avoid illegal interview questions.  For example, you shouldn’t ask a female applicant detailed questions about her husband, children and family plans.</a:t>
            </a:r>
          </a:p>
        </p:txBody>
      </p:sp>
    </p:spTree>
    <p:extLst>
      <p:ext uri="{BB962C8B-B14F-4D97-AF65-F5344CB8AC3E}">
        <p14:creationId xmlns:p14="http://schemas.microsoft.com/office/powerpoint/2010/main" val="178836540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a:solidFill>
                  <a:schemeClr val="folHlink"/>
                </a:solidFill>
                <a:latin typeface="Franklin Gothic Heavy" pitchFamily="34" charset="0"/>
              </a:rPr>
              <a:t>Interview Problems to Avoid</a:t>
            </a:r>
            <a:endParaRPr lang="en-US" sz="4000" dirty="0" smtClean="0">
              <a:solidFill>
                <a:schemeClr val="folHlink"/>
              </a:solidFill>
              <a:latin typeface="Franklin Gothic Heavy" pitchFamily="34" charset="0"/>
            </a:endParaRPr>
          </a:p>
        </p:txBody>
      </p:sp>
      <p:sp>
        <p:nvSpPr>
          <p:cNvPr id="3075" name="Rectangle 3"/>
          <p:cNvSpPr>
            <a:spLocks noGrp="1" noChangeArrowheads="1"/>
          </p:cNvSpPr>
          <p:nvPr>
            <p:ph type="subTitle" idx="1"/>
          </p:nvPr>
        </p:nvSpPr>
        <p:spPr>
          <a:xfrm>
            <a:off x="533400" y="1524000"/>
            <a:ext cx="8229600" cy="3276600"/>
          </a:xfrm>
        </p:spPr>
        <p:txBody>
          <a:bodyPr/>
          <a:lstStyle/>
          <a:p>
            <a:pPr algn="l">
              <a:spcBef>
                <a:spcPct val="0"/>
              </a:spcBef>
            </a:pPr>
            <a:r>
              <a:rPr lang="en-US" altLang="en-US" sz="2800" dirty="0">
                <a:latin typeface="Franklin Gothic Medium" pitchFamily="34" charset="0"/>
              </a:rPr>
              <a:t>Such questions can be used as proof of sex discrimination if a male applicant is selected for the position, or if the female is hired and later terminated. </a:t>
            </a:r>
          </a:p>
          <a:p>
            <a:pPr algn="l">
              <a:spcBef>
                <a:spcPct val="0"/>
              </a:spcBef>
            </a:pPr>
            <a:endParaRPr lang="en-US" altLang="en-US" sz="2800" dirty="0">
              <a:latin typeface="Franklin Gothic Medium" pitchFamily="34" charset="0"/>
            </a:endParaRPr>
          </a:p>
          <a:p>
            <a:pPr algn="l">
              <a:spcBef>
                <a:spcPct val="0"/>
              </a:spcBef>
            </a:pPr>
            <a:r>
              <a:rPr lang="en-US" altLang="en-US" sz="2800" dirty="0">
                <a:latin typeface="Franklin Gothic Medium" pitchFamily="34" charset="0"/>
              </a:rPr>
              <a:t>Older applicants shouldn’t be asked about their ability to take instructions from younger supervisors.</a:t>
            </a:r>
          </a:p>
        </p:txBody>
      </p:sp>
    </p:spTree>
    <p:extLst>
      <p:ext uri="{BB962C8B-B14F-4D97-AF65-F5344CB8AC3E}">
        <p14:creationId xmlns:p14="http://schemas.microsoft.com/office/powerpoint/2010/main" val="98492384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a:solidFill>
                  <a:schemeClr val="folHlink"/>
                </a:solidFill>
                <a:latin typeface="Franklin Gothic Heavy" pitchFamily="34" charset="0"/>
              </a:rPr>
              <a:t>Interview Problems to Avoid</a:t>
            </a:r>
            <a:endParaRPr lang="en-US" sz="4000" dirty="0" smtClean="0">
              <a:solidFill>
                <a:schemeClr val="folHlink"/>
              </a:solidFill>
              <a:latin typeface="Franklin Gothic Heavy" pitchFamily="34" charset="0"/>
            </a:endParaRPr>
          </a:p>
        </p:txBody>
      </p:sp>
      <p:sp>
        <p:nvSpPr>
          <p:cNvPr id="3075" name="Rectangle 3"/>
          <p:cNvSpPr>
            <a:spLocks noGrp="1" noChangeArrowheads="1"/>
          </p:cNvSpPr>
          <p:nvPr>
            <p:ph type="subTitle" idx="1"/>
          </p:nvPr>
        </p:nvSpPr>
        <p:spPr>
          <a:xfrm>
            <a:off x="533400" y="1524000"/>
            <a:ext cx="8229600" cy="3276600"/>
          </a:xfrm>
        </p:spPr>
        <p:txBody>
          <a:bodyPr/>
          <a:lstStyle/>
          <a:p>
            <a:pPr algn="l"/>
            <a:r>
              <a:rPr lang="en-US" altLang="en-US" sz="2800" dirty="0">
                <a:latin typeface="Franklin Gothic Medium" pitchFamily="34" charset="0"/>
              </a:rPr>
              <a:t>It is also important to avoid making statements during the interview process that could be alleged to create a contract of employment.  When describing the job avoid using terms like "permanent," "career job opportunity," or "long term."</a:t>
            </a:r>
          </a:p>
        </p:txBody>
      </p:sp>
    </p:spTree>
    <p:extLst>
      <p:ext uri="{BB962C8B-B14F-4D97-AF65-F5344CB8AC3E}">
        <p14:creationId xmlns:p14="http://schemas.microsoft.com/office/powerpoint/2010/main" val="400678666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a:solidFill>
                  <a:schemeClr val="folHlink"/>
                </a:solidFill>
                <a:latin typeface="Franklin Gothic Heavy" pitchFamily="34" charset="0"/>
              </a:rPr>
              <a:t>Interview Problems to Avoid</a:t>
            </a:r>
            <a:endParaRPr lang="en-US" sz="4000" dirty="0" smtClean="0">
              <a:solidFill>
                <a:schemeClr val="folHlink"/>
              </a:solidFill>
              <a:latin typeface="Franklin Gothic Heavy" pitchFamily="34" charset="0"/>
            </a:endParaRPr>
          </a:p>
        </p:txBody>
      </p:sp>
      <p:sp>
        <p:nvSpPr>
          <p:cNvPr id="3075" name="Rectangle 3"/>
          <p:cNvSpPr>
            <a:spLocks noGrp="1" noChangeArrowheads="1"/>
          </p:cNvSpPr>
          <p:nvPr>
            <p:ph type="subTitle" idx="1"/>
          </p:nvPr>
        </p:nvSpPr>
        <p:spPr>
          <a:xfrm>
            <a:off x="533400" y="1371600"/>
            <a:ext cx="8229600" cy="3276600"/>
          </a:xfrm>
        </p:spPr>
        <p:txBody>
          <a:bodyPr/>
          <a:lstStyle/>
          <a:p>
            <a:pPr algn="l"/>
            <a:r>
              <a:rPr lang="en-US" altLang="en-US" sz="2600" dirty="0">
                <a:latin typeface="Franklin Gothic Medium" pitchFamily="34" charset="0"/>
              </a:rPr>
              <a:t>Interviewers should also avoid making excessive assurances about job security.  Avoid statements that employment will continue as long as the employee does a good job.  </a:t>
            </a:r>
          </a:p>
          <a:p>
            <a:pPr algn="l"/>
            <a:r>
              <a:rPr lang="en-US" altLang="en-US" sz="2600" dirty="0">
                <a:latin typeface="Franklin Gothic Medium" pitchFamily="34" charset="0"/>
              </a:rPr>
              <a:t>For example, suppose that an applicant is told that, "if you do a good job, there's no reason why you can’t work here for the rest of your career."  The applicant accepts the job and six months later is laid off due to personnel cutbacks.</a:t>
            </a:r>
          </a:p>
        </p:txBody>
      </p:sp>
    </p:spTree>
    <p:extLst>
      <p:ext uri="{BB962C8B-B14F-4D97-AF65-F5344CB8AC3E}">
        <p14:creationId xmlns:p14="http://schemas.microsoft.com/office/powerpoint/2010/main" val="280025586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a:solidFill>
                  <a:schemeClr val="folHlink"/>
                </a:solidFill>
                <a:latin typeface="Franklin Gothic Heavy" pitchFamily="34" charset="0"/>
              </a:rPr>
              <a:t>Interview Problems to Avoid</a:t>
            </a:r>
            <a:endParaRPr lang="en-US" sz="4000" dirty="0" smtClean="0">
              <a:solidFill>
                <a:schemeClr val="folHlink"/>
              </a:solidFill>
              <a:latin typeface="Franklin Gothic Heavy" pitchFamily="34" charset="0"/>
            </a:endParaRPr>
          </a:p>
        </p:txBody>
      </p:sp>
      <p:sp>
        <p:nvSpPr>
          <p:cNvPr id="3075" name="Rectangle 3"/>
          <p:cNvSpPr>
            <a:spLocks noGrp="1" noChangeArrowheads="1"/>
          </p:cNvSpPr>
          <p:nvPr>
            <p:ph type="subTitle" idx="1"/>
          </p:nvPr>
        </p:nvSpPr>
        <p:spPr>
          <a:xfrm>
            <a:off x="533400" y="1371600"/>
            <a:ext cx="8229600" cy="3276600"/>
          </a:xfrm>
        </p:spPr>
        <p:txBody>
          <a:bodyPr/>
          <a:lstStyle/>
          <a:p>
            <a:pPr algn="l"/>
            <a:r>
              <a:rPr lang="en-US" altLang="en-US" sz="2800" dirty="0">
                <a:latin typeface="Franklin Gothic Medium" pitchFamily="34" charset="0"/>
              </a:rPr>
              <a:t>This could lead to a breach of contract claim where the employee asserts that he or she can't be terminated unless it's proven that he or she didn’t do a "good job."  Courts have, on occasion, held that such promises made during interviews created contracts of employment.</a:t>
            </a:r>
          </a:p>
        </p:txBody>
      </p:sp>
    </p:spTree>
    <p:extLst>
      <p:ext uri="{BB962C8B-B14F-4D97-AF65-F5344CB8AC3E}">
        <p14:creationId xmlns:p14="http://schemas.microsoft.com/office/powerpoint/2010/main" val="22462870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subTitle" idx="1"/>
          </p:nvPr>
        </p:nvSpPr>
        <p:spPr>
          <a:xfrm>
            <a:off x="533400" y="1752600"/>
            <a:ext cx="8077200" cy="3505200"/>
          </a:xfrm>
        </p:spPr>
        <p:txBody>
          <a:bodyPr/>
          <a:lstStyle/>
          <a:p>
            <a:pPr algn="ctr" eaLnBrk="1" hangingPunct="1">
              <a:lnSpc>
                <a:spcPct val="120000"/>
              </a:lnSpc>
              <a:spcBef>
                <a:spcPts val="0"/>
              </a:spcBef>
            </a:pPr>
            <a:r>
              <a:rPr lang="en-US" sz="4400" b="1" dirty="0" smtClean="0">
                <a:solidFill>
                  <a:schemeClr val="tx1">
                    <a:lumMod val="65000"/>
                    <a:lumOff val="35000"/>
                  </a:schemeClr>
                </a:solidFill>
                <a:latin typeface="Franklin Gothic Medium" panose="020B0603020102020204" pitchFamily="34" charset="0"/>
              </a:rPr>
              <a:t>Who is an Applicant?</a:t>
            </a:r>
            <a:endParaRPr lang="en-US" sz="4400" b="1" dirty="0">
              <a:solidFill>
                <a:schemeClr val="tx1">
                  <a:lumMod val="65000"/>
                  <a:lumOff val="35000"/>
                </a:schemeClr>
              </a:solidFill>
              <a:latin typeface="Franklin Gothic Medium" panose="020B0603020102020204" pitchFamily="34" charset="0"/>
              <a:cs typeface="Arial" charset="0"/>
            </a:endParaRPr>
          </a:p>
        </p:txBody>
      </p:sp>
    </p:spTree>
    <p:extLst>
      <p:ext uri="{BB962C8B-B14F-4D97-AF65-F5344CB8AC3E}">
        <p14:creationId xmlns:p14="http://schemas.microsoft.com/office/powerpoint/2010/main" val="417006570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a:solidFill>
                  <a:schemeClr val="folHlink"/>
                </a:solidFill>
                <a:latin typeface="Franklin Gothic Heavy" pitchFamily="34" charset="0"/>
              </a:rPr>
              <a:t>Interview Problems to Avoid</a:t>
            </a:r>
            <a:endParaRPr lang="en-US" sz="4000" dirty="0" smtClean="0">
              <a:solidFill>
                <a:schemeClr val="folHlink"/>
              </a:solidFill>
              <a:latin typeface="Franklin Gothic Heavy" pitchFamily="34" charset="0"/>
            </a:endParaRPr>
          </a:p>
        </p:txBody>
      </p:sp>
      <p:sp>
        <p:nvSpPr>
          <p:cNvPr id="3075" name="Rectangle 3"/>
          <p:cNvSpPr>
            <a:spLocks noGrp="1" noChangeArrowheads="1"/>
          </p:cNvSpPr>
          <p:nvPr>
            <p:ph type="subTitle" idx="1"/>
          </p:nvPr>
        </p:nvSpPr>
        <p:spPr>
          <a:xfrm>
            <a:off x="533400" y="1371600"/>
            <a:ext cx="8229600" cy="3276600"/>
          </a:xfrm>
        </p:spPr>
        <p:txBody>
          <a:bodyPr/>
          <a:lstStyle/>
          <a:p>
            <a:pPr algn="l">
              <a:spcBef>
                <a:spcPct val="0"/>
              </a:spcBef>
              <a:spcAft>
                <a:spcPts val="1200"/>
              </a:spcAft>
            </a:pPr>
            <a:r>
              <a:rPr lang="en-US" altLang="en-US" sz="2800" dirty="0">
                <a:latin typeface="Franklin Gothic Medium" pitchFamily="34" charset="0"/>
              </a:rPr>
              <a:t>These practices will help you hire the most qualified candidate using legal, documented interview methods, including avoiding illegal interview questions.</a:t>
            </a:r>
          </a:p>
          <a:p>
            <a:pPr algn="l">
              <a:spcBef>
                <a:spcPct val="0"/>
              </a:spcBef>
            </a:pPr>
            <a:r>
              <a:rPr lang="en-US" altLang="en-US" sz="2800" dirty="0">
                <a:latin typeface="Franklin Gothic Medium" pitchFamily="34" charset="0"/>
              </a:rPr>
              <a:t>Learn to assess job candidates on their merits. When developing evaluation criteria, break down broad, subjective impressions into more objective factors.</a:t>
            </a:r>
          </a:p>
        </p:txBody>
      </p:sp>
    </p:spTree>
    <p:extLst>
      <p:ext uri="{BB962C8B-B14F-4D97-AF65-F5344CB8AC3E}">
        <p14:creationId xmlns:p14="http://schemas.microsoft.com/office/powerpoint/2010/main" val="230786274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a:solidFill>
                  <a:schemeClr val="folHlink"/>
                </a:solidFill>
                <a:latin typeface="Franklin Gothic Heavy" pitchFamily="34" charset="0"/>
              </a:rPr>
              <a:t>Interview Problems to Avoid</a:t>
            </a:r>
            <a:endParaRPr lang="en-US" sz="4000" dirty="0" smtClean="0">
              <a:solidFill>
                <a:schemeClr val="folHlink"/>
              </a:solidFill>
              <a:latin typeface="Franklin Gothic Heavy" pitchFamily="34" charset="0"/>
            </a:endParaRPr>
          </a:p>
        </p:txBody>
      </p:sp>
      <p:sp>
        <p:nvSpPr>
          <p:cNvPr id="3075" name="Rectangle 3"/>
          <p:cNvSpPr>
            <a:spLocks noGrp="1" noChangeArrowheads="1"/>
          </p:cNvSpPr>
          <p:nvPr>
            <p:ph type="subTitle" idx="1"/>
          </p:nvPr>
        </p:nvSpPr>
        <p:spPr>
          <a:xfrm>
            <a:off x="533400" y="1371600"/>
            <a:ext cx="8229600" cy="3276600"/>
          </a:xfrm>
        </p:spPr>
        <p:txBody>
          <a:bodyPr/>
          <a:lstStyle/>
          <a:p>
            <a:pPr algn="l">
              <a:spcBef>
                <a:spcPct val="0"/>
              </a:spcBef>
              <a:spcAft>
                <a:spcPts val="1200"/>
              </a:spcAft>
            </a:pPr>
            <a:r>
              <a:rPr lang="en-US" altLang="en-US" sz="2800" dirty="0">
                <a:latin typeface="Franklin Gothic Medium" pitchFamily="34" charset="0"/>
              </a:rPr>
              <a:t>Obviously, you must prepare for the interview by reviewing the application, resume, cover letter, and other materials submitted by the candidate. </a:t>
            </a:r>
          </a:p>
          <a:p>
            <a:pPr algn="l">
              <a:spcBef>
                <a:spcPct val="0"/>
              </a:spcBef>
              <a:spcAft>
                <a:spcPts val="1200"/>
              </a:spcAft>
            </a:pPr>
            <a:r>
              <a:rPr lang="en-US" altLang="en-US" sz="2800" dirty="0">
                <a:latin typeface="Franklin Gothic Medium" pitchFamily="34" charset="0"/>
              </a:rPr>
              <a:t>Try and put the candidate at ease and ask interview questions that can’t be answered with a "yes" or "no" response.</a:t>
            </a:r>
          </a:p>
        </p:txBody>
      </p:sp>
    </p:spTree>
    <p:extLst>
      <p:ext uri="{BB962C8B-B14F-4D97-AF65-F5344CB8AC3E}">
        <p14:creationId xmlns:p14="http://schemas.microsoft.com/office/powerpoint/2010/main" val="99670178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a:solidFill>
                  <a:schemeClr val="folHlink"/>
                </a:solidFill>
                <a:latin typeface="Franklin Gothic Heavy" pitchFamily="34" charset="0"/>
              </a:rPr>
              <a:t>Interview Problems to Avoid</a:t>
            </a:r>
            <a:endParaRPr lang="en-US" sz="4000" dirty="0" smtClean="0">
              <a:solidFill>
                <a:schemeClr val="folHlink"/>
              </a:solidFill>
              <a:latin typeface="Franklin Gothic Heavy" pitchFamily="34" charset="0"/>
            </a:endParaRPr>
          </a:p>
        </p:txBody>
      </p:sp>
      <p:sp>
        <p:nvSpPr>
          <p:cNvPr id="3075" name="Rectangle 3"/>
          <p:cNvSpPr>
            <a:spLocks noGrp="1" noChangeArrowheads="1"/>
          </p:cNvSpPr>
          <p:nvPr>
            <p:ph type="subTitle" idx="1"/>
          </p:nvPr>
        </p:nvSpPr>
        <p:spPr>
          <a:xfrm>
            <a:off x="533400" y="1371600"/>
            <a:ext cx="8229600" cy="3276600"/>
          </a:xfrm>
        </p:spPr>
        <p:txBody>
          <a:bodyPr/>
          <a:lstStyle/>
          <a:p>
            <a:pPr algn="l">
              <a:spcBef>
                <a:spcPct val="0"/>
              </a:spcBef>
            </a:pPr>
            <a:r>
              <a:rPr lang="en-US" altLang="en-US" sz="2800" dirty="0">
                <a:latin typeface="Franklin Gothic Medium" pitchFamily="34" charset="0"/>
              </a:rPr>
              <a:t>These open-ended questions allow applicants to tell all about their skills, knowledge and abilities</a:t>
            </a:r>
            <a:r>
              <a:rPr lang="en-US" altLang="en-US" sz="2800" dirty="0" smtClean="0">
                <a:latin typeface="Franklin Gothic Medium" pitchFamily="34" charset="0"/>
              </a:rPr>
              <a:t>.</a:t>
            </a:r>
          </a:p>
          <a:p>
            <a:pPr algn="l">
              <a:spcBef>
                <a:spcPct val="0"/>
              </a:spcBef>
            </a:pPr>
            <a:endParaRPr lang="en-US" altLang="en-US" sz="2800" dirty="0">
              <a:latin typeface="Franklin Gothic Medium" pitchFamily="34" charset="0"/>
            </a:endParaRPr>
          </a:p>
          <a:p>
            <a:pPr algn="l">
              <a:spcBef>
                <a:spcPct val="0"/>
              </a:spcBef>
            </a:pPr>
            <a:r>
              <a:rPr lang="en-US" altLang="en-US" sz="2800" dirty="0" smtClean="0">
                <a:latin typeface="Franklin Gothic Medium" pitchFamily="34" charset="0"/>
              </a:rPr>
              <a:t>Some </a:t>
            </a:r>
            <a:r>
              <a:rPr lang="en-US" altLang="en-US" sz="2800" dirty="0">
                <a:latin typeface="Franklin Gothic Medium" pitchFamily="34" charset="0"/>
              </a:rPr>
              <a:t>examples are: "Why are you leaving your current employer</a:t>
            </a:r>
            <a:r>
              <a:rPr lang="en-US" altLang="en-US" sz="2800" dirty="0" smtClean="0">
                <a:latin typeface="Franklin Gothic Medium" pitchFamily="34" charset="0"/>
              </a:rPr>
              <a:t>?“ and “What made you decide to apply for this position?”</a:t>
            </a:r>
            <a:endParaRPr lang="en-US" altLang="en-US" sz="2800" dirty="0">
              <a:latin typeface="Franklin Gothic Medium" pitchFamily="34" charset="0"/>
            </a:endParaRPr>
          </a:p>
        </p:txBody>
      </p:sp>
    </p:spTree>
    <p:extLst>
      <p:ext uri="{BB962C8B-B14F-4D97-AF65-F5344CB8AC3E}">
        <p14:creationId xmlns:p14="http://schemas.microsoft.com/office/powerpoint/2010/main" val="275178600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a:solidFill>
                  <a:schemeClr val="folHlink"/>
                </a:solidFill>
                <a:latin typeface="Franklin Gothic Heavy" pitchFamily="34" charset="0"/>
              </a:rPr>
              <a:t>Interview Problems to Avoid</a:t>
            </a:r>
            <a:endParaRPr lang="en-US" sz="4000" dirty="0" smtClean="0">
              <a:solidFill>
                <a:schemeClr val="folHlink"/>
              </a:solidFill>
              <a:latin typeface="Franklin Gothic Heavy" pitchFamily="34" charset="0"/>
            </a:endParaRPr>
          </a:p>
        </p:txBody>
      </p:sp>
      <p:sp>
        <p:nvSpPr>
          <p:cNvPr id="3075" name="Rectangle 3"/>
          <p:cNvSpPr>
            <a:spLocks noGrp="1" noChangeArrowheads="1"/>
          </p:cNvSpPr>
          <p:nvPr>
            <p:ph type="subTitle" idx="1"/>
          </p:nvPr>
        </p:nvSpPr>
        <p:spPr>
          <a:xfrm>
            <a:off x="533400" y="1371600"/>
            <a:ext cx="8229600" cy="3276600"/>
          </a:xfrm>
        </p:spPr>
        <p:txBody>
          <a:bodyPr/>
          <a:lstStyle/>
          <a:p>
            <a:pPr algn="l">
              <a:spcBef>
                <a:spcPts val="0"/>
              </a:spcBef>
              <a:spcAft>
                <a:spcPts val="1800"/>
              </a:spcAft>
              <a:defRPr/>
            </a:pPr>
            <a:r>
              <a:rPr lang="en-US" sz="2800" dirty="0">
                <a:latin typeface="Franklin Gothic Medium" pitchFamily="34" charset="0"/>
              </a:rPr>
              <a:t>Interview questions and issues you want to avoid include the following:</a:t>
            </a:r>
          </a:p>
          <a:p>
            <a:pPr marL="457200" indent="-457200" algn="l">
              <a:buFont typeface="Arial" panose="020B0604020202020204" pitchFamily="34" charset="0"/>
              <a:buChar char="•"/>
              <a:defRPr/>
            </a:pPr>
            <a:r>
              <a:rPr lang="en-US" sz="2800" dirty="0">
                <a:latin typeface="Franklin Gothic Medium" pitchFamily="34" charset="0"/>
              </a:rPr>
              <a:t>asking improper, even illegal interview questions,</a:t>
            </a:r>
          </a:p>
          <a:p>
            <a:pPr marL="457200" indent="-457200" algn="l">
              <a:buFont typeface="Arial" panose="020B0604020202020204" pitchFamily="34" charset="0"/>
              <a:buChar char="•"/>
              <a:defRPr/>
            </a:pPr>
            <a:r>
              <a:rPr lang="en-US" sz="2800" dirty="0">
                <a:latin typeface="Franklin Gothic Medium" pitchFamily="34" charset="0"/>
              </a:rPr>
              <a:t>making discriminatory statements, and</a:t>
            </a:r>
          </a:p>
          <a:p>
            <a:pPr marL="457200" indent="-457200" algn="l">
              <a:buFont typeface="Arial" panose="020B0604020202020204" pitchFamily="34" charset="0"/>
              <a:buChar char="•"/>
              <a:defRPr/>
            </a:pPr>
            <a:r>
              <a:rPr lang="en-US" sz="2800" dirty="0">
                <a:latin typeface="Franklin Gothic Medium" pitchFamily="34" charset="0"/>
              </a:rPr>
              <a:t>making binding contract statements.</a:t>
            </a:r>
          </a:p>
        </p:txBody>
      </p:sp>
    </p:spTree>
    <p:extLst>
      <p:ext uri="{BB962C8B-B14F-4D97-AF65-F5344CB8AC3E}">
        <p14:creationId xmlns:p14="http://schemas.microsoft.com/office/powerpoint/2010/main" val="14282230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a:solidFill>
                  <a:schemeClr val="folHlink"/>
                </a:solidFill>
                <a:latin typeface="Franklin Gothic Heavy" pitchFamily="34" charset="0"/>
              </a:rPr>
              <a:t>Interview Problems to Avoid</a:t>
            </a:r>
            <a:endParaRPr lang="en-US" sz="4000" dirty="0" smtClean="0">
              <a:solidFill>
                <a:schemeClr val="folHlink"/>
              </a:solidFill>
              <a:latin typeface="Franklin Gothic Heavy" pitchFamily="34" charset="0"/>
            </a:endParaRPr>
          </a:p>
        </p:txBody>
      </p:sp>
      <p:sp>
        <p:nvSpPr>
          <p:cNvPr id="3075" name="Rectangle 3"/>
          <p:cNvSpPr>
            <a:spLocks noGrp="1" noChangeArrowheads="1"/>
          </p:cNvSpPr>
          <p:nvPr>
            <p:ph type="subTitle" idx="1"/>
          </p:nvPr>
        </p:nvSpPr>
        <p:spPr>
          <a:xfrm>
            <a:off x="533400" y="1371600"/>
            <a:ext cx="8382000" cy="3276600"/>
          </a:xfrm>
        </p:spPr>
        <p:txBody>
          <a:bodyPr/>
          <a:lstStyle/>
          <a:p>
            <a:pPr algn="l">
              <a:spcBef>
                <a:spcPts val="0"/>
              </a:spcBef>
              <a:spcAft>
                <a:spcPts val="600"/>
              </a:spcAft>
              <a:defRPr/>
            </a:pPr>
            <a:r>
              <a:rPr lang="en-US" sz="2400" dirty="0">
                <a:latin typeface="Franklin Gothic Medium" pitchFamily="34" charset="0"/>
              </a:rPr>
              <a:t>The following are examples of interview questions that should be avoided in interviews because they may be alleged to show illegal bias. This is why they are illegal interview </a:t>
            </a:r>
            <a:r>
              <a:rPr lang="en-US" sz="2400" dirty="0" smtClean="0">
                <a:latin typeface="Franklin Gothic Medium" pitchFamily="34" charset="0"/>
              </a:rPr>
              <a:t>questions.</a:t>
            </a:r>
          </a:p>
          <a:p>
            <a:pPr marL="342900" indent="-342900" algn="l">
              <a:spcBef>
                <a:spcPts val="0"/>
              </a:spcBef>
              <a:spcAft>
                <a:spcPts val="400"/>
              </a:spcAft>
              <a:buFont typeface="Arial" panose="020B0604020202020204" pitchFamily="34" charset="0"/>
              <a:buChar char="•"/>
              <a:defRPr/>
            </a:pPr>
            <a:r>
              <a:rPr lang="en-US" sz="2400" dirty="0" smtClean="0">
                <a:latin typeface="Franklin Gothic Medium" pitchFamily="34" charset="0"/>
              </a:rPr>
              <a:t>Are you a U.S. citizen? (adversely impacts national origin)</a:t>
            </a:r>
          </a:p>
          <a:p>
            <a:pPr marL="342900" indent="-342900" algn="l">
              <a:spcBef>
                <a:spcPts val="0"/>
              </a:spcBef>
              <a:spcAft>
                <a:spcPts val="400"/>
              </a:spcAft>
              <a:buFont typeface="Arial" panose="020B0604020202020204" pitchFamily="34" charset="0"/>
              <a:buChar char="•"/>
              <a:defRPr/>
            </a:pPr>
            <a:r>
              <a:rPr lang="en-US" sz="2400" dirty="0" smtClean="0">
                <a:latin typeface="Franklin Gothic Medium" pitchFamily="34" charset="0"/>
              </a:rPr>
              <a:t>Do </a:t>
            </a:r>
            <a:r>
              <a:rPr lang="en-US" sz="2400" dirty="0">
                <a:latin typeface="Franklin Gothic Medium" pitchFamily="34" charset="0"/>
              </a:rPr>
              <a:t>you have a visual, speech, or hearing disability?</a:t>
            </a:r>
          </a:p>
          <a:p>
            <a:pPr marL="342900" indent="-342900" algn="l">
              <a:spcBef>
                <a:spcPts val="0"/>
              </a:spcBef>
              <a:spcAft>
                <a:spcPts val="400"/>
              </a:spcAft>
              <a:buFont typeface="Arial" panose="020B0604020202020204" pitchFamily="34" charset="0"/>
              <a:buChar char="•"/>
              <a:defRPr/>
            </a:pPr>
            <a:r>
              <a:rPr lang="en-US" sz="2400" dirty="0">
                <a:latin typeface="Franklin Gothic Medium" pitchFamily="34" charset="0"/>
              </a:rPr>
              <a:t>Are you planning to have a family? When?</a:t>
            </a:r>
          </a:p>
          <a:p>
            <a:pPr marL="342900" indent="-342900" algn="l">
              <a:spcBef>
                <a:spcPts val="0"/>
              </a:spcBef>
              <a:spcAft>
                <a:spcPts val="400"/>
              </a:spcAft>
              <a:buFont typeface="Arial" panose="020B0604020202020204" pitchFamily="34" charset="0"/>
              <a:buChar char="•"/>
              <a:defRPr/>
            </a:pPr>
            <a:r>
              <a:rPr lang="en-US" sz="2400" dirty="0">
                <a:latin typeface="Franklin Gothic Medium" pitchFamily="34" charset="0"/>
              </a:rPr>
              <a:t>Have you ever filed a workers’ compensation claim?</a:t>
            </a:r>
          </a:p>
          <a:p>
            <a:pPr marL="342900" indent="-342900" algn="l">
              <a:spcBef>
                <a:spcPts val="0"/>
              </a:spcBef>
              <a:spcAft>
                <a:spcPts val="400"/>
              </a:spcAft>
              <a:buFont typeface="Arial" panose="020B0604020202020204" pitchFamily="34" charset="0"/>
              <a:buChar char="•"/>
              <a:defRPr/>
            </a:pPr>
            <a:r>
              <a:rPr lang="en-US" sz="2400" dirty="0">
                <a:latin typeface="Franklin Gothic Medium" pitchFamily="34" charset="0"/>
              </a:rPr>
              <a:t>How many days of work did you miss last year due to illness?</a:t>
            </a:r>
          </a:p>
        </p:txBody>
      </p:sp>
    </p:spTree>
    <p:extLst>
      <p:ext uri="{BB962C8B-B14F-4D97-AF65-F5344CB8AC3E}">
        <p14:creationId xmlns:p14="http://schemas.microsoft.com/office/powerpoint/2010/main" val="116785496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a:solidFill>
                  <a:schemeClr val="folHlink"/>
                </a:solidFill>
                <a:latin typeface="Franklin Gothic Heavy" pitchFamily="34" charset="0"/>
              </a:rPr>
              <a:t>Interview Problems to Avoid</a:t>
            </a:r>
            <a:endParaRPr lang="en-US" sz="4000" dirty="0" smtClean="0">
              <a:solidFill>
                <a:schemeClr val="folHlink"/>
              </a:solidFill>
              <a:latin typeface="Franklin Gothic Heavy" pitchFamily="34" charset="0"/>
            </a:endParaRPr>
          </a:p>
        </p:txBody>
      </p:sp>
      <p:sp>
        <p:nvSpPr>
          <p:cNvPr id="3075" name="Rectangle 3"/>
          <p:cNvSpPr>
            <a:spLocks noGrp="1" noChangeArrowheads="1"/>
          </p:cNvSpPr>
          <p:nvPr>
            <p:ph type="subTitle" idx="1"/>
          </p:nvPr>
        </p:nvSpPr>
        <p:spPr>
          <a:xfrm>
            <a:off x="533400" y="1447800"/>
            <a:ext cx="8382000" cy="3276600"/>
          </a:xfrm>
        </p:spPr>
        <p:txBody>
          <a:bodyPr/>
          <a:lstStyle/>
          <a:p>
            <a:pPr marL="342900" indent="-342900" algn="l">
              <a:spcBef>
                <a:spcPts val="0"/>
              </a:spcBef>
              <a:spcAft>
                <a:spcPts val="400"/>
              </a:spcAft>
              <a:buFont typeface="Arial" panose="020B0604020202020204" pitchFamily="34" charset="0"/>
              <a:buChar char="•"/>
              <a:defRPr/>
            </a:pPr>
            <a:r>
              <a:rPr lang="en-US" sz="2400" dirty="0">
                <a:latin typeface="Franklin Gothic Medium" pitchFamily="34" charset="0"/>
              </a:rPr>
              <a:t>What off-the-job activities do you participate in?</a:t>
            </a:r>
          </a:p>
          <a:p>
            <a:pPr marL="342900" indent="-342900" algn="l">
              <a:spcBef>
                <a:spcPts val="0"/>
              </a:spcBef>
              <a:spcAft>
                <a:spcPts val="400"/>
              </a:spcAft>
              <a:buFont typeface="Arial" panose="020B0604020202020204" pitchFamily="34" charset="0"/>
              <a:buChar char="•"/>
              <a:defRPr/>
            </a:pPr>
            <a:r>
              <a:rPr lang="en-US" sz="2400" dirty="0">
                <a:latin typeface="Franklin Gothic Medium" pitchFamily="34" charset="0"/>
              </a:rPr>
              <a:t>Would you have a problem working with a female partner?</a:t>
            </a:r>
          </a:p>
          <a:p>
            <a:pPr marL="342900" indent="-342900" algn="l">
              <a:spcBef>
                <a:spcPts val="0"/>
              </a:spcBef>
              <a:spcAft>
                <a:spcPts val="400"/>
              </a:spcAft>
              <a:buFont typeface="Arial" panose="020B0604020202020204" pitchFamily="34" charset="0"/>
              <a:buChar char="•"/>
              <a:defRPr/>
            </a:pPr>
            <a:r>
              <a:rPr lang="en-US" sz="2400" dirty="0">
                <a:latin typeface="Franklin Gothic Medium" pitchFamily="34" charset="0"/>
              </a:rPr>
              <a:t>Where did you grow up?</a:t>
            </a:r>
          </a:p>
          <a:p>
            <a:pPr marL="342900" indent="-342900" algn="l">
              <a:spcBef>
                <a:spcPts val="0"/>
              </a:spcBef>
              <a:spcAft>
                <a:spcPts val="400"/>
              </a:spcAft>
              <a:buFont typeface="Arial" panose="020B0604020202020204" pitchFamily="34" charset="0"/>
              <a:buChar char="•"/>
              <a:defRPr/>
            </a:pPr>
            <a:r>
              <a:rPr lang="en-US" sz="2400" dirty="0">
                <a:latin typeface="Franklin Gothic Medium" pitchFamily="34" charset="0"/>
              </a:rPr>
              <a:t>Do you have children? How old are they?</a:t>
            </a:r>
          </a:p>
          <a:p>
            <a:pPr marL="342900" indent="-342900" algn="l">
              <a:spcBef>
                <a:spcPts val="0"/>
              </a:spcBef>
              <a:spcAft>
                <a:spcPts val="1800"/>
              </a:spcAft>
              <a:buFont typeface="Arial" panose="020B0604020202020204" pitchFamily="34" charset="0"/>
              <a:buChar char="•"/>
              <a:defRPr/>
            </a:pPr>
            <a:r>
              <a:rPr lang="en-US" sz="2400" dirty="0">
                <a:latin typeface="Franklin Gothic Medium" pitchFamily="34" charset="0"/>
              </a:rPr>
              <a:t>What year did you graduate from high school? (reveals age)</a:t>
            </a:r>
          </a:p>
          <a:p>
            <a:pPr algn="l">
              <a:spcBef>
                <a:spcPts val="0"/>
              </a:spcBef>
              <a:defRPr/>
            </a:pPr>
            <a:r>
              <a:rPr lang="en-US" sz="2400" dirty="0">
                <a:latin typeface="Franklin Gothic Medium" pitchFamily="34" charset="0"/>
              </a:rPr>
              <a:t>As you can see, these rather simple and seemingly non-threatening questions can easily violate one of the aforementioned dangers when conducting interviews.</a:t>
            </a:r>
          </a:p>
        </p:txBody>
      </p:sp>
    </p:spTree>
    <p:extLst>
      <p:ext uri="{BB962C8B-B14F-4D97-AF65-F5344CB8AC3E}">
        <p14:creationId xmlns:p14="http://schemas.microsoft.com/office/powerpoint/2010/main" val="1725924858"/>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49300" y="1753850"/>
            <a:ext cx="7620000" cy="1446550"/>
          </a:xfrm>
          <a:prstGeom prst="rect">
            <a:avLst/>
          </a:prstGeom>
          <a:noFill/>
        </p:spPr>
        <p:txBody>
          <a:bodyPr wrap="square" rtlCol="0">
            <a:spAutoFit/>
          </a:bodyPr>
          <a:lstStyle/>
          <a:p>
            <a:pPr algn="ctr" fontAlgn="auto">
              <a:spcBef>
                <a:spcPts val="0"/>
              </a:spcBef>
              <a:spcAft>
                <a:spcPts val="0"/>
              </a:spcAft>
            </a:pPr>
            <a:r>
              <a:rPr lang="en-US" sz="4400" dirty="0" smtClean="0">
                <a:solidFill>
                  <a:schemeClr val="tx1">
                    <a:lumMod val="75000"/>
                    <a:lumOff val="25000"/>
                  </a:schemeClr>
                </a:solidFill>
                <a:latin typeface="Franklin Gothic Medium" panose="020B0603020102020204" pitchFamily="34" charset="0"/>
                <a:ea typeface="Tahoma" pitchFamily="34" charset="0"/>
                <a:cs typeface="Tahoma" pitchFamily="34" charset="0"/>
              </a:rPr>
              <a:t>Good Interview </a:t>
            </a:r>
          </a:p>
          <a:p>
            <a:pPr algn="ctr" fontAlgn="auto">
              <a:spcBef>
                <a:spcPts val="0"/>
              </a:spcBef>
              <a:spcAft>
                <a:spcPts val="0"/>
              </a:spcAft>
            </a:pPr>
            <a:r>
              <a:rPr lang="en-US" sz="4400" dirty="0" smtClean="0">
                <a:solidFill>
                  <a:schemeClr val="tx1">
                    <a:lumMod val="75000"/>
                    <a:lumOff val="25000"/>
                  </a:schemeClr>
                </a:solidFill>
                <a:latin typeface="Franklin Gothic Medium" panose="020B0603020102020204" pitchFamily="34" charset="0"/>
                <a:ea typeface="Tahoma" pitchFamily="34" charset="0"/>
                <a:cs typeface="Tahoma" pitchFamily="34" charset="0"/>
              </a:rPr>
              <a:t>Questions</a:t>
            </a:r>
            <a:endParaRPr lang="en-US" sz="3600" dirty="0">
              <a:solidFill>
                <a:schemeClr val="tx1">
                  <a:lumMod val="75000"/>
                  <a:lumOff val="25000"/>
                </a:schemeClr>
              </a:solidFill>
              <a:latin typeface="Franklin Gothic Medium" panose="020B0603020102020204" pitchFamily="34" charset="0"/>
              <a:ea typeface="Tahoma" pitchFamily="34" charset="0"/>
              <a:cs typeface="Tahoma" pitchFamily="34" charset="0"/>
            </a:endParaRPr>
          </a:p>
        </p:txBody>
      </p:sp>
    </p:spTree>
    <p:extLst>
      <p:ext uri="{BB962C8B-B14F-4D97-AF65-F5344CB8AC3E}">
        <p14:creationId xmlns:p14="http://schemas.microsoft.com/office/powerpoint/2010/main" val="244827423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Good Interview Questions</a:t>
            </a:r>
          </a:p>
        </p:txBody>
      </p:sp>
      <p:sp>
        <p:nvSpPr>
          <p:cNvPr id="3075" name="Rectangle 3"/>
          <p:cNvSpPr>
            <a:spLocks noGrp="1" noChangeArrowheads="1"/>
          </p:cNvSpPr>
          <p:nvPr>
            <p:ph type="subTitle" idx="1"/>
          </p:nvPr>
        </p:nvSpPr>
        <p:spPr>
          <a:xfrm>
            <a:off x="533400" y="1447800"/>
            <a:ext cx="8382000" cy="3276600"/>
          </a:xfrm>
        </p:spPr>
        <p:txBody>
          <a:bodyPr/>
          <a:lstStyle/>
          <a:p>
            <a:pPr algn="l">
              <a:spcBef>
                <a:spcPct val="0"/>
              </a:spcBef>
              <a:spcAft>
                <a:spcPts val="1200"/>
              </a:spcAft>
            </a:pPr>
            <a:r>
              <a:rPr lang="en-US" altLang="en-US" sz="2800" dirty="0">
                <a:latin typeface="Franklin Gothic Medium" pitchFamily="34" charset="0"/>
              </a:rPr>
              <a:t>The following is an extensive list of questions that will help you to identify the behavior and character of the candidate you are interviewing.  These questions are divided into specific areas in order to help you target characteristics or behaviors that are most important to the job or company culture.</a:t>
            </a:r>
          </a:p>
        </p:txBody>
      </p:sp>
    </p:spTree>
    <p:extLst>
      <p:ext uri="{BB962C8B-B14F-4D97-AF65-F5344CB8AC3E}">
        <p14:creationId xmlns:p14="http://schemas.microsoft.com/office/powerpoint/2010/main" val="14815204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Good Interview Questions</a:t>
            </a:r>
          </a:p>
        </p:txBody>
      </p:sp>
      <p:sp>
        <p:nvSpPr>
          <p:cNvPr id="3075" name="Rectangle 3"/>
          <p:cNvSpPr>
            <a:spLocks noGrp="1" noChangeArrowheads="1"/>
          </p:cNvSpPr>
          <p:nvPr>
            <p:ph type="subTitle" idx="1"/>
          </p:nvPr>
        </p:nvSpPr>
        <p:spPr>
          <a:xfrm>
            <a:off x="533400" y="1447800"/>
            <a:ext cx="8382000" cy="3276600"/>
          </a:xfrm>
        </p:spPr>
        <p:txBody>
          <a:bodyPr/>
          <a:lstStyle/>
          <a:p>
            <a:pPr algn="l">
              <a:spcBef>
                <a:spcPct val="0"/>
              </a:spcBef>
              <a:spcAft>
                <a:spcPts val="1200"/>
              </a:spcAft>
            </a:pPr>
            <a:r>
              <a:rPr lang="en-US" altLang="en-US" sz="2800" dirty="0">
                <a:latin typeface="Franklin Gothic Medium" pitchFamily="34" charset="0"/>
              </a:rPr>
              <a:t>Using your job description, identify questions within the specific categories that are most important to the position you are hiring for.  </a:t>
            </a:r>
          </a:p>
          <a:p>
            <a:pPr algn="l">
              <a:spcBef>
                <a:spcPct val="0"/>
              </a:spcBef>
              <a:spcAft>
                <a:spcPts val="1200"/>
              </a:spcAft>
            </a:pPr>
            <a:r>
              <a:rPr lang="en-US" altLang="en-US" sz="2800" dirty="0">
                <a:latin typeface="Franklin Gothic Medium" pitchFamily="34" charset="0"/>
              </a:rPr>
              <a:t>Asking all of these questions would be too overwhelming and take too long.  Highlight those that are the most important and use them as a guideline as you interview your candidate.</a:t>
            </a:r>
          </a:p>
        </p:txBody>
      </p:sp>
    </p:spTree>
    <p:extLst>
      <p:ext uri="{BB962C8B-B14F-4D97-AF65-F5344CB8AC3E}">
        <p14:creationId xmlns:p14="http://schemas.microsoft.com/office/powerpoint/2010/main" val="296749162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Good Interview Questions</a:t>
            </a:r>
          </a:p>
        </p:txBody>
      </p:sp>
      <p:sp>
        <p:nvSpPr>
          <p:cNvPr id="3075" name="Rectangle 3"/>
          <p:cNvSpPr>
            <a:spLocks noGrp="1" noChangeArrowheads="1"/>
          </p:cNvSpPr>
          <p:nvPr>
            <p:ph type="subTitle" idx="1"/>
          </p:nvPr>
        </p:nvSpPr>
        <p:spPr>
          <a:xfrm>
            <a:off x="533400" y="1447800"/>
            <a:ext cx="8382000" cy="3276600"/>
          </a:xfrm>
        </p:spPr>
        <p:txBody>
          <a:bodyPr/>
          <a:lstStyle/>
          <a:p>
            <a:pPr algn="l">
              <a:spcBef>
                <a:spcPct val="0"/>
              </a:spcBef>
              <a:spcAft>
                <a:spcPts val="1200"/>
              </a:spcAft>
              <a:defRPr/>
            </a:pPr>
            <a:r>
              <a:rPr lang="en-US" sz="2800" b="1" dirty="0">
                <a:latin typeface="Franklin Gothic Medium" panose="020B0603020102020204" pitchFamily="34" charset="0"/>
              </a:rPr>
              <a:t>Skill Set</a:t>
            </a:r>
          </a:p>
          <a:p>
            <a:pPr marL="463550" indent="-463550" algn="l">
              <a:spcBef>
                <a:spcPct val="0"/>
              </a:spcBef>
              <a:spcAft>
                <a:spcPts val="1200"/>
              </a:spcAft>
              <a:buFont typeface="Arial" panose="020B0604020202020204" pitchFamily="34" charset="0"/>
              <a:buChar char="•"/>
              <a:defRPr/>
            </a:pPr>
            <a:r>
              <a:rPr lang="en-US" sz="2800" dirty="0">
                <a:latin typeface="Franklin Gothic Medium" panose="020B0603020102020204" pitchFamily="34" charset="0"/>
              </a:rPr>
              <a:t>What are the three most important skills that you believe you would bring to our company if you were hired?</a:t>
            </a:r>
          </a:p>
          <a:p>
            <a:pPr marL="463550" indent="-463550" algn="l">
              <a:spcBef>
                <a:spcPct val="0"/>
              </a:spcBef>
              <a:spcAft>
                <a:spcPts val="1200"/>
              </a:spcAft>
              <a:buFont typeface="Arial" panose="020B0604020202020204" pitchFamily="34" charset="0"/>
              <a:buChar char="•"/>
              <a:defRPr/>
            </a:pPr>
            <a:r>
              <a:rPr lang="en-US" sz="2800" dirty="0">
                <a:latin typeface="Franklin Gothic Medium" panose="020B0603020102020204" pitchFamily="34" charset="0"/>
              </a:rPr>
              <a:t>What skills or areas do you feel that you need to develop further?</a:t>
            </a:r>
          </a:p>
        </p:txBody>
      </p:sp>
    </p:spTree>
    <p:extLst>
      <p:ext uri="{BB962C8B-B14F-4D97-AF65-F5344CB8AC3E}">
        <p14:creationId xmlns:p14="http://schemas.microsoft.com/office/powerpoint/2010/main" val="35264991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Who is an Applicant?</a:t>
            </a:r>
          </a:p>
        </p:txBody>
      </p:sp>
      <p:sp>
        <p:nvSpPr>
          <p:cNvPr id="3075" name="Rectangle 3"/>
          <p:cNvSpPr>
            <a:spLocks noGrp="1" noChangeArrowheads="1"/>
          </p:cNvSpPr>
          <p:nvPr>
            <p:ph type="subTitle" idx="1"/>
          </p:nvPr>
        </p:nvSpPr>
        <p:spPr>
          <a:xfrm>
            <a:off x="533400" y="1371600"/>
            <a:ext cx="8077200" cy="3505200"/>
          </a:xfrm>
        </p:spPr>
        <p:txBody>
          <a:bodyPr/>
          <a:lstStyle/>
          <a:p>
            <a:pPr algn="l"/>
            <a:r>
              <a:rPr lang="en-US" sz="2600" dirty="0">
                <a:latin typeface="Franklin Gothic Medium" panose="020B0603020102020204" pitchFamily="34" charset="0"/>
              </a:rPr>
              <a:t>After four years of attempting to clarify the definition of “Internet Applicant” the EEOC said they have been unable to reach any agreement on a clear definition with three other agencies including the Office of Federal Contract Compliance Programs </a:t>
            </a:r>
            <a:r>
              <a:rPr lang="en-US" sz="2600" dirty="0" smtClean="0">
                <a:latin typeface="Franklin Gothic Medium" panose="020B0603020102020204" pitchFamily="34" charset="0"/>
              </a:rPr>
              <a:t>(OFCCP) </a:t>
            </a:r>
            <a:r>
              <a:rPr lang="en-US" sz="2600" dirty="0">
                <a:latin typeface="Franklin Gothic Medium" panose="020B0603020102020204" pitchFamily="34" charset="0"/>
              </a:rPr>
              <a:t>and Department of Labor, so they are now saying the definition </a:t>
            </a:r>
            <a:r>
              <a:rPr lang="en-US" sz="2600" dirty="0" smtClean="0">
                <a:latin typeface="Franklin Gothic Medium" panose="020B0603020102020204" pitchFamily="34" charset="0"/>
              </a:rPr>
              <a:t>in the </a:t>
            </a:r>
            <a:r>
              <a:rPr lang="en-US" sz="2600" dirty="0">
                <a:latin typeface="Franklin Gothic Medium" panose="020B0603020102020204" pitchFamily="34" charset="0"/>
              </a:rPr>
              <a:t>uniform guidelines on employee selection procedures (the one they were trying to clarify) is good enough.</a:t>
            </a:r>
          </a:p>
        </p:txBody>
      </p:sp>
    </p:spTree>
    <p:extLst>
      <p:ext uri="{BB962C8B-B14F-4D97-AF65-F5344CB8AC3E}">
        <p14:creationId xmlns:p14="http://schemas.microsoft.com/office/powerpoint/2010/main" val="1106654240"/>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Good Interview Questions</a:t>
            </a:r>
          </a:p>
        </p:txBody>
      </p:sp>
      <p:sp>
        <p:nvSpPr>
          <p:cNvPr id="3075" name="Rectangle 3"/>
          <p:cNvSpPr>
            <a:spLocks noGrp="1" noChangeArrowheads="1"/>
          </p:cNvSpPr>
          <p:nvPr>
            <p:ph type="subTitle" idx="1"/>
          </p:nvPr>
        </p:nvSpPr>
        <p:spPr>
          <a:xfrm>
            <a:off x="533400" y="1447800"/>
            <a:ext cx="8382000" cy="3276600"/>
          </a:xfrm>
        </p:spPr>
        <p:txBody>
          <a:bodyPr/>
          <a:lstStyle/>
          <a:p>
            <a:pPr algn="l">
              <a:spcBef>
                <a:spcPct val="0"/>
              </a:spcBef>
              <a:spcAft>
                <a:spcPts val="1200"/>
              </a:spcAft>
              <a:defRPr/>
            </a:pPr>
            <a:r>
              <a:rPr lang="en-US" sz="2800" b="1" dirty="0">
                <a:latin typeface="Franklin Gothic Medium" pitchFamily="34" charset="0"/>
              </a:rPr>
              <a:t>Professional</a:t>
            </a:r>
          </a:p>
          <a:p>
            <a:pPr marL="463550" indent="-463550" algn="l">
              <a:spcBef>
                <a:spcPct val="0"/>
              </a:spcBef>
              <a:spcAft>
                <a:spcPts val="1200"/>
              </a:spcAft>
              <a:buFont typeface="Arial" panose="020B0604020202020204" pitchFamily="34" charset="0"/>
              <a:buChar char="•"/>
              <a:defRPr/>
            </a:pPr>
            <a:r>
              <a:rPr lang="en-US" sz="2600" dirty="0">
                <a:latin typeface="Franklin Gothic Medium" pitchFamily="34" charset="0"/>
              </a:rPr>
              <a:t>How do you build relationships with your peers in the workplace?</a:t>
            </a:r>
          </a:p>
          <a:p>
            <a:pPr marL="463550" indent="-463550" algn="l">
              <a:spcBef>
                <a:spcPct val="0"/>
              </a:spcBef>
              <a:spcAft>
                <a:spcPts val="1200"/>
              </a:spcAft>
              <a:buFont typeface="Arial" panose="020B0604020202020204" pitchFamily="34" charset="0"/>
              <a:buChar char="•"/>
              <a:defRPr/>
            </a:pPr>
            <a:r>
              <a:rPr lang="en-US" sz="2600" dirty="0">
                <a:latin typeface="Franklin Gothic Medium" pitchFamily="34" charset="0"/>
              </a:rPr>
              <a:t>If you found yourself involved in a negative conversation about a peer, your work, or your boss, how would you handle it?</a:t>
            </a:r>
          </a:p>
          <a:p>
            <a:pPr marL="463550" indent="-463550" algn="l">
              <a:spcBef>
                <a:spcPct val="0"/>
              </a:spcBef>
              <a:spcAft>
                <a:spcPts val="1200"/>
              </a:spcAft>
              <a:buFont typeface="Arial" panose="020B0604020202020204" pitchFamily="34" charset="0"/>
              <a:buChar char="•"/>
              <a:defRPr/>
            </a:pPr>
            <a:r>
              <a:rPr lang="en-US" sz="2600" dirty="0">
                <a:latin typeface="Franklin Gothic Medium" pitchFamily="34" charset="0"/>
              </a:rPr>
              <a:t>When you have to deliver upsetting news to someone, how do you handle it?</a:t>
            </a:r>
          </a:p>
        </p:txBody>
      </p:sp>
    </p:spTree>
    <p:extLst>
      <p:ext uri="{BB962C8B-B14F-4D97-AF65-F5344CB8AC3E}">
        <p14:creationId xmlns:p14="http://schemas.microsoft.com/office/powerpoint/2010/main" val="1848710560"/>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Good Interview Questions</a:t>
            </a:r>
          </a:p>
        </p:txBody>
      </p:sp>
      <p:sp>
        <p:nvSpPr>
          <p:cNvPr id="3075" name="Rectangle 3"/>
          <p:cNvSpPr>
            <a:spLocks noGrp="1" noChangeArrowheads="1"/>
          </p:cNvSpPr>
          <p:nvPr>
            <p:ph type="subTitle" idx="1"/>
          </p:nvPr>
        </p:nvSpPr>
        <p:spPr>
          <a:xfrm>
            <a:off x="533400" y="1447800"/>
            <a:ext cx="8382000" cy="3276600"/>
          </a:xfrm>
        </p:spPr>
        <p:txBody>
          <a:bodyPr/>
          <a:lstStyle/>
          <a:p>
            <a:pPr algn="l">
              <a:spcBef>
                <a:spcPct val="0"/>
              </a:spcBef>
              <a:spcAft>
                <a:spcPts val="1200"/>
              </a:spcAft>
              <a:defRPr/>
            </a:pPr>
            <a:r>
              <a:rPr lang="en-US" sz="2800" b="1" dirty="0">
                <a:latin typeface="Franklin Gothic Medium" pitchFamily="34" charset="0"/>
              </a:rPr>
              <a:t>Hardworking</a:t>
            </a:r>
          </a:p>
          <a:p>
            <a:pPr marL="463550" indent="-463550" algn="l">
              <a:spcBef>
                <a:spcPct val="0"/>
              </a:spcBef>
              <a:spcAft>
                <a:spcPts val="1200"/>
              </a:spcAft>
              <a:buFont typeface="Arial" panose="020B0604020202020204" pitchFamily="34" charset="0"/>
              <a:buChar char="•"/>
              <a:defRPr/>
            </a:pPr>
            <a:r>
              <a:rPr lang="en-US" sz="2800" dirty="0">
                <a:latin typeface="Franklin Gothic Medium" pitchFamily="34" charset="0"/>
              </a:rPr>
              <a:t>Tell me about the last time you did something important because it needed to be done, even though it wasn’t necessarily your responsibility.</a:t>
            </a:r>
          </a:p>
          <a:p>
            <a:pPr marL="463550" indent="-463550" algn="l">
              <a:spcBef>
                <a:spcPct val="0"/>
              </a:spcBef>
              <a:spcAft>
                <a:spcPts val="1200"/>
              </a:spcAft>
              <a:buFont typeface="Arial" panose="020B0604020202020204" pitchFamily="34" charset="0"/>
              <a:buChar char="•"/>
              <a:defRPr/>
            </a:pPr>
            <a:r>
              <a:rPr lang="en-US" sz="2800" dirty="0">
                <a:latin typeface="Franklin Gothic Medium" pitchFamily="34" charset="0"/>
              </a:rPr>
              <a:t>What is your standard for success in a job?</a:t>
            </a:r>
          </a:p>
          <a:p>
            <a:pPr marL="463550" indent="-463550" algn="l">
              <a:spcBef>
                <a:spcPct val="0"/>
              </a:spcBef>
              <a:spcAft>
                <a:spcPts val="1200"/>
              </a:spcAft>
              <a:buFont typeface="Arial" panose="020B0604020202020204" pitchFamily="34" charset="0"/>
              <a:buChar char="•"/>
              <a:defRPr/>
            </a:pPr>
            <a:r>
              <a:rPr lang="en-US" sz="2800" dirty="0">
                <a:latin typeface="Franklin Gothic Medium" pitchFamily="34" charset="0"/>
              </a:rPr>
              <a:t>What has been your greatest accomplishment to date?</a:t>
            </a:r>
          </a:p>
        </p:txBody>
      </p:sp>
    </p:spTree>
    <p:extLst>
      <p:ext uri="{BB962C8B-B14F-4D97-AF65-F5344CB8AC3E}">
        <p14:creationId xmlns:p14="http://schemas.microsoft.com/office/powerpoint/2010/main" val="1073589365"/>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Good Interview Questions</a:t>
            </a:r>
          </a:p>
        </p:txBody>
      </p:sp>
      <p:sp>
        <p:nvSpPr>
          <p:cNvPr id="3075" name="Rectangle 3"/>
          <p:cNvSpPr>
            <a:spLocks noGrp="1" noChangeArrowheads="1"/>
          </p:cNvSpPr>
          <p:nvPr>
            <p:ph type="subTitle" idx="1"/>
          </p:nvPr>
        </p:nvSpPr>
        <p:spPr>
          <a:xfrm>
            <a:off x="533400" y="1447800"/>
            <a:ext cx="8382000" cy="3276600"/>
          </a:xfrm>
        </p:spPr>
        <p:txBody>
          <a:bodyPr/>
          <a:lstStyle/>
          <a:p>
            <a:pPr algn="l">
              <a:spcBef>
                <a:spcPct val="0"/>
              </a:spcBef>
              <a:spcAft>
                <a:spcPts val="1000"/>
              </a:spcAft>
              <a:defRPr/>
            </a:pPr>
            <a:r>
              <a:rPr lang="en-US" sz="2800" b="1" dirty="0">
                <a:latin typeface="Franklin Gothic Medium" pitchFamily="34" charset="0"/>
              </a:rPr>
              <a:t>Maturity</a:t>
            </a:r>
          </a:p>
          <a:p>
            <a:pPr marL="463550" indent="-463550" algn="l">
              <a:spcBef>
                <a:spcPct val="0"/>
              </a:spcBef>
              <a:spcAft>
                <a:spcPts val="600"/>
              </a:spcAft>
              <a:buFont typeface="Arial" panose="020B0604020202020204" pitchFamily="34" charset="0"/>
              <a:buChar char="•"/>
              <a:defRPr/>
            </a:pPr>
            <a:r>
              <a:rPr lang="en-US" sz="2400" dirty="0">
                <a:latin typeface="Franklin Gothic Medium" pitchFamily="34" charset="0"/>
              </a:rPr>
              <a:t>Tell me about the strongest criticism that you received from your most recent boss.  How did you react to the feedback?  What actions did you take after the discussion?</a:t>
            </a:r>
          </a:p>
          <a:p>
            <a:pPr marL="463550" indent="-463550" algn="l">
              <a:spcBef>
                <a:spcPct val="0"/>
              </a:spcBef>
              <a:spcAft>
                <a:spcPts val="600"/>
              </a:spcAft>
              <a:buFont typeface="Arial" panose="020B0604020202020204" pitchFamily="34" charset="0"/>
              <a:buChar char="•"/>
              <a:defRPr/>
            </a:pPr>
            <a:r>
              <a:rPr lang="en-US" sz="2400" dirty="0">
                <a:latin typeface="Franklin Gothic Medium" pitchFamily="34" charset="0"/>
              </a:rPr>
              <a:t>How do you build relationships with your peers in the workplace?</a:t>
            </a:r>
          </a:p>
          <a:p>
            <a:pPr marL="463550" indent="-463550" algn="l">
              <a:spcBef>
                <a:spcPct val="0"/>
              </a:spcBef>
              <a:spcAft>
                <a:spcPts val="1200"/>
              </a:spcAft>
              <a:buFont typeface="Arial" panose="020B0604020202020204" pitchFamily="34" charset="0"/>
              <a:buChar char="•"/>
              <a:defRPr/>
            </a:pPr>
            <a:r>
              <a:rPr lang="en-US" sz="2400" dirty="0">
                <a:latin typeface="Franklin Gothic Medium" pitchFamily="34" charset="0"/>
              </a:rPr>
              <a:t>Tell me about a work situation where you had to work with others to achieve a common goal.</a:t>
            </a:r>
          </a:p>
        </p:txBody>
      </p:sp>
    </p:spTree>
    <p:extLst>
      <p:ext uri="{BB962C8B-B14F-4D97-AF65-F5344CB8AC3E}">
        <p14:creationId xmlns:p14="http://schemas.microsoft.com/office/powerpoint/2010/main" val="1620750027"/>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Good Interview Questions</a:t>
            </a:r>
          </a:p>
        </p:txBody>
      </p:sp>
      <p:sp>
        <p:nvSpPr>
          <p:cNvPr id="3075" name="Rectangle 3"/>
          <p:cNvSpPr>
            <a:spLocks noGrp="1" noChangeArrowheads="1"/>
          </p:cNvSpPr>
          <p:nvPr>
            <p:ph type="subTitle" idx="1"/>
          </p:nvPr>
        </p:nvSpPr>
        <p:spPr>
          <a:xfrm>
            <a:off x="533400" y="1752600"/>
            <a:ext cx="8382000" cy="3276600"/>
          </a:xfrm>
        </p:spPr>
        <p:txBody>
          <a:bodyPr/>
          <a:lstStyle/>
          <a:p>
            <a:pPr algn="l">
              <a:spcBef>
                <a:spcPct val="0"/>
              </a:spcBef>
              <a:spcAft>
                <a:spcPts val="1200"/>
              </a:spcAft>
              <a:defRPr/>
            </a:pPr>
            <a:r>
              <a:rPr lang="en-US" sz="2800" b="1" dirty="0">
                <a:latin typeface="Franklin Gothic Medium" pitchFamily="34" charset="0"/>
              </a:rPr>
              <a:t>Flexible</a:t>
            </a:r>
          </a:p>
          <a:p>
            <a:pPr marL="463550" indent="-463550" algn="l">
              <a:spcBef>
                <a:spcPct val="0"/>
              </a:spcBef>
              <a:spcAft>
                <a:spcPts val="1200"/>
              </a:spcAft>
              <a:buFont typeface="Arial" panose="020B0604020202020204" pitchFamily="34" charset="0"/>
              <a:buChar char="•"/>
              <a:defRPr/>
            </a:pPr>
            <a:r>
              <a:rPr lang="en-US" sz="2400" dirty="0">
                <a:latin typeface="Franklin Gothic Medium" pitchFamily="34" charset="0"/>
              </a:rPr>
              <a:t>Tell me of a situation where you had to adapt to unexpected changes of events.  What was your reaction, and how did you adjust</a:t>
            </a:r>
            <a:r>
              <a:rPr lang="en-US" sz="2400" dirty="0" smtClean="0">
                <a:latin typeface="Franklin Gothic Medium" pitchFamily="34" charset="0"/>
              </a:rPr>
              <a:t>?</a:t>
            </a:r>
            <a:endParaRPr lang="en-US" sz="2400" dirty="0">
              <a:latin typeface="Franklin Gothic Medium" pitchFamily="34" charset="0"/>
            </a:endParaRPr>
          </a:p>
        </p:txBody>
      </p:sp>
    </p:spTree>
    <p:extLst>
      <p:ext uri="{BB962C8B-B14F-4D97-AF65-F5344CB8AC3E}">
        <p14:creationId xmlns:p14="http://schemas.microsoft.com/office/powerpoint/2010/main" val="3880205906"/>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Good Interview Questions</a:t>
            </a:r>
          </a:p>
        </p:txBody>
      </p:sp>
      <p:sp>
        <p:nvSpPr>
          <p:cNvPr id="3075" name="Rectangle 3"/>
          <p:cNvSpPr>
            <a:spLocks noGrp="1" noChangeArrowheads="1"/>
          </p:cNvSpPr>
          <p:nvPr>
            <p:ph type="subTitle" idx="1"/>
          </p:nvPr>
        </p:nvSpPr>
        <p:spPr>
          <a:xfrm>
            <a:off x="533400" y="1447800"/>
            <a:ext cx="8382000" cy="3276600"/>
          </a:xfrm>
        </p:spPr>
        <p:txBody>
          <a:bodyPr/>
          <a:lstStyle/>
          <a:p>
            <a:pPr algn="l">
              <a:spcBef>
                <a:spcPct val="0"/>
              </a:spcBef>
              <a:spcAft>
                <a:spcPts val="1200"/>
              </a:spcAft>
              <a:defRPr/>
            </a:pPr>
            <a:r>
              <a:rPr lang="en-US" sz="2800" b="1" dirty="0">
                <a:latin typeface="Franklin Gothic Medium" pitchFamily="34" charset="0"/>
              </a:rPr>
              <a:t>Goal – Oriented</a:t>
            </a:r>
          </a:p>
          <a:p>
            <a:pPr marL="463550" indent="-463550" algn="l">
              <a:spcBef>
                <a:spcPct val="0"/>
              </a:spcBef>
              <a:spcAft>
                <a:spcPts val="1200"/>
              </a:spcAft>
              <a:buFont typeface="Arial" panose="020B0604020202020204" pitchFamily="34" charset="0"/>
              <a:buChar char="•"/>
              <a:defRPr/>
            </a:pPr>
            <a:r>
              <a:rPr lang="en-US" sz="2800" dirty="0">
                <a:latin typeface="Franklin Gothic Medium" pitchFamily="34" charset="0"/>
              </a:rPr>
              <a:t>What are you looking for in this job?  What are your expectations?</a:t>
            </a:r>
          </a:p>
          <a:p>
            <a:pPr marL="463550" indent="-463550" algn="l">
              <a:spcBef>
                <a:spcPct val="0"/>
              </a:spcBef>
              <a:spcAft>
                <a:spcPts val="1200"/>
              </a:spcAft>
              <a:buFont typeface="Arial" panose="020B0604020202020204" pitchFamily="34" charset="0"/>
              <a:buChar char="•"/>
              <a:defRPr/>
            </a:pPr>
            <a:r>
              <a:rPr lang="en-US" sz="2800" dirty="0">
                <a:latin typeface="Franklin Gothic Medium" pitchFamily="34" charset="0"/>
              </a:rPr>
              <a:t>What recent goals have you set for yourself, and how are you progressing to achieve those goals?</a:t>
            </a:r>
          </a:p>
          <a:p>
            <a:pPr marL="463550" indent="-463550" algn="l">
              <a:spcBef>
                <a:spcPct val="0"/>
              </a:spcBef>
              <a:spcAft>
                <a:spcPts val="1200"/>
              </a:spcAft>
              <a:buFont typeface="Arial" panose="020B0604020202020204" pitchFamily="34" charset="0"/>
              <a:buChar char="•"/>
              <a:defRPr/>
            </a:pPr>
            <a:r>
              <a:rPr lang="en-US" sz="2800" dirty="0">
                <a:latin typeface="Franklin Gothic Medium" pitchFamily="34" charset="0"/>
              </a:rPr>
              <a:t>What are your long-range goals and objectives?</a:t>
            </a:r>
          </a:p>
        </p:txBody>
      </p:sp>
    </p:spTree>
    <p:extLst>
      <p:ext uri="{BB962C8B-B14F-4D97-AF65-F5344CB8AC3E}">
        <p14:creationId xmlns:p14="http://schemas.microsoft.com/office/powerpoint/2010/main" val="3023737387"/>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Good Interview Questions</a:t>
            </a:r>
          </a:p>
        </p:txBody>
      </p:sp>
      <p:sp>
        <p:nvSpPr>
          <p:cNvPr id="3075" name="Rectangle 3"/>
          <p:cNvSpPr>
            <a:spLocks noGrp="1" noChangeArrowheads="1"/>
          </p:cNvSpPr>
          <p:nvPr>
            <p:ph type="subTitle" idx="1"/>
          </p:nvPr>
        </p:nvSpPr>
        <p:spPr>
          <a:xfrm>
            <a:off x="533400" y="1600200"/>
            <a:ext cx="8382000" cy="3276600"/>
          </a:xfrm>
        </p:spPr>
        <p:txBody>
          <a:bodyPr/>
          <a:lstStyle/>
          <a:p>
            <a:pPr algn="l">
              <a:spcBef>
                <a:spcPct val="0"/>
              </a:spcBef>
              <a:spcAft>
                <a:spcPts val="1200"/>
              </a:spcAft>
              <a:defRPr/>
            </a:pPr>
            <a:r>
              <a:rPr lang="en-US" sz="2800" b="1" dirty="0">
                <a:latin typeface="Franklin Gothic Medium" pitchFamily="34" charset="0"/>
              </a:rPr>
              <a:t>Dependable</a:t>
            </a:r>
          </a:p>
          <a:p>
            <a:pPr marL="463550" indent="-463550" algn="l">
              <a:spcBef>
                <a:spcPct val="0"/>
              </a:spcBef>
              <a:spcAft>
                <a:spcPts val="1200"/>
              </a:spcAft>
              <a:buFont typeface="Arial" panose="020B0604020202020204" pitchFamily="34" charset="0"/>
              <a:buChar char="•"/>
              <a:defRPr/>
            </a:pPr>
            <a:r>
              <a:rPr lang="en-US" sz="2800" dirty="0" smtClean="0">
                <a:latin typeface="Franklin Gothic Medium" pitchFamily="34" charset="0"/>
              </a:rPr>
              <a:t>Describe </a:t>
            </a:r>
            <a:r>
              <a:rPr lang="en-US" sz="2800" dirty="0">
                <a:latin typeface="Franklin Gothic Medium" pitchFamily="34" charset="0"/>
              </a:rPr>
              <a:t>a situation at work where people needed to rely heavily upon you.</a:t>
            </a:r>
          </a:p>
        </p:txBody>
      </p:sp>
    </p:spTree>
    <p:extLst>
      <p:ext uri="{BB962C8B-B14F-4D97-AF65-F5344CB8AC3E}">
        <p14:creationId xmlns:p14="http://schemas.microsoft.com/office/powerpoint/2010/main" val="584404860"/>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Good Interview Questions</a:t>
            </a:r>
          </a:p>
        </p:txBody>
      </p:sp>
      <p:sp>
        <p:nvSpPr>
          <p:cNvPr id="3075" name="Rectangle 3"/>
          <p:cNvSpPr>
            <a:spLocks noGrp="1" noChangeArrowheads="1"/>
          </p:cNvSpPr>
          <p:nvPr>
            <p:ph type="subTitle" idx="1"/>
          </p:nvPr>
        </p:nvSpPr>
        <p:spPr>
          <a:xfrm>
            <a:off x="533400" y="1447800"/>
            <a:ext cx="8382000" cy="3276600"/>
          </a:xfrm>
        </p:spPr>
        <p:txBody>
          <a:bodyPr/>
          <a:lstStyle/>
          <a:p>
            <a:pPr algn="l">
              <a:spcBef>
                <a:spcPct val="0"/>
              </a:spcBef>
              <a:spcAft>
                <a:spcPts val="1200"/>
              </a:spcAft>
              <a:defRPr/>
            </a:pPr>
            <a:r>
              <a:rPr lang="en-US" sz="2800" b="1" dirty="0">
                <a:latin typeface="Franklin Gothic Medium" pitchFamily="34" charset="0"/>
              </a:rPr>
              <a:t>Organized</a:t>
            </a:r>
          </a:p>
          <a:p>
            <a:pPr marL="463550" indent="-463550" algn="l">
              <a:spcBef>
                <a:spcPct val="0"/>
              </a:spcBef>
              <a:spcAft>
                <a:spcPts val="1200"/>
              </a:spcAft>
              <a:buFont typeface="Arial" panose="020B0604020202020204" pitchFamily="34" charset="0"/>
              <a:buChar char="•"/>
              <a:defRPr/>
            </a:pPr>
            <a:r>
              <a:rPr lang="en-US" sz="2600" dirty="0">
                <a:latin typeface="Franklin Gothic Medium" pitchFamily="34" charset="0"/>
              </a:rPr>
              <a:t>How do you organize your work and schedule your own time?</a:t>
            </a:r>
          </a:p>
          <a:p>
            <a:pPr marL="463550" indent="-463550" algn="l">
              <a:spcBef>
                <a:spcPct val="0"/>
              </a:spcBef>
              <a:spcAft>
                <a:spcPts val="1200"/>
              </a:spcAft>
              <a:buFont typeface="Arial" panose="020B0604020202020204" pitchFamily="34" charset="0"/>
              <a:buChar char="•"/>
              <a:defRPr/>
            </a:pPr>
            <a:r>
              <a:rPr lang="en-US" sz="2600" dirty="0">
                <a:latin typeface="Franklin Gothic Medium" pitchFamily="34" charset="0"/>
              </a:rPr>
              <a:t>Tell me about a period of time that was hectic, and what you did to keep things under control.</a:t>
            </a:r>
          </a:p>
          <a:p>
            <a:pPr marL="463550" indent="-463550" algn="l">
              <a:spcBef>
                <a:spcPct val="0"/>
              </a:spcBef>
              <a:spcAft>
                <a:spcPts val="1200"/>
              </a:spcAft>
              <a:buFont typeface="Arial" panose="020B0604020202020204" pitchFamily="34" charset="0"/>
              <a:buChar char="•"/>
              <a:defRPr/>
            </a:pPr>
            <a:r>
              <a:rPr lang="en-US" sz="2600" dirty="0">
                <a:latin typeface="Franklin Gothic Medium" pitchFamily="34" charset="0"/>
              </a:rPr>
              <a:t>What specifically do you do to ensure that you give adequate attention to your various assigned responsibilities?</a:t>
            </a:r>
          </a:p>
        </p:txBody>
      </p:sp>
    </p:spTree>
    <p:extLst>
      <p:ext uri="{BB962C8B-B14F-4D97-AF65-F5344CB8AC3E}">
        <p14:creationId xmlns:p14="http://schemas.microsoft.com/office/powerpoint/2010/main" val="569977049"/>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Good Interview Questions</a:t>
            </a:r>
          </a:p>
        </p:txBody>
      </p:sp>
      <p:sp>
        <p:nvSpPr>
          <p:cNvPr id="3075" name="Rectangle 3"/>
          <p:cNvSpPr>
            <a:spLocks noGrp="1" noChangeArrowheads="1"/>
          </p:cNvSpPr>
          <p:nvPr>
            <p:ph type="subTitle" idx="1"/>
          </p:nvPr>
        </p:nvSpPr>
        <p:spPr>
          <a:xfrm>
            <a:off x="533400" y="1447800"/>
            <a:ext cx="8382000" cy="3276600"/>
          </a:xfrm>
        </p:spPr>
        <p:txBody>
          <a:bodyPr/>
          <a:lstStyle/>
          <a:p>
            <a:pPr algn="l">
              <a:spcBef>
                <a:spcPct val="0"/>
              </a:spcBef>
              <a:spcAft>
                <a:spcPts val="1200"/>
              </a:spcAft>
              <a:defRPr/>
            </a:pPr>
            <a:r>
              <a:rPr lang="en-US" sz="2800" b="1" dirty="0">
                <a:latin typeface="Franklin Gothic Medium" pitchFamily="34" charset="0"/>
              </a:rPr>
              <a:t>Loyal</a:t>
            </a:r>
          </a:p>
          <a:p>
            <a:pPr marL="463550" indent="-463550" algn="l">
              <a:spcBef>
                <a:spcPct val="0"/>
              </a:spcBef>
              <a:spcAft>
                <a:spcPts val="1200"/>
              </a:spcAft>
              <a:buFont typeface="Arial" panose="020B0604020202020204" pitchFamily="34" charset="0"/>
              <a:buChar char="•"/>
              <a:defRPr/>
            </a:pPr>
            <a:r>
              <a:rPr lang="en-US" sz="2800" dirty="0">
                <a:latin typeface="Franklin Gothic Medium" pitchFamily="34" charset="0"/>
              </a:rPr>
              <a:t>Tell me about the job you held for the longest timeframe.  Why?</a:t>
            </a:r>
          </a:p>
          <a:p>
            <a:pPr marL="463550" indent="-463550" algn="l">
              <a:spcBef>
                <a:spcPct val="0"/>
              </a:spcBef>
              <a:spcAft>
                <a:spcPts val="1200"/>
              </a:spcAft>
              <a:buFont typeface="Arial" panose="020B0604020202020204" pitchFamily="34" charset="0"/>
              <a:buChar char="•"/>
              <a:defRPr/>
            </a:pPr>
            <a:r>
              <a:rPr lang="en-US" sz="2800" dirty="0">
                <a:latin typeface="Franklin Gothic Medium" pitchFamily="34" charset="0"/>
              </a:rPr>
              <a:t>Describe a difficult work situation where you had to stick it out through thick and thin.</a:t>
            </a:r>
          </a:p>
        </p:txBody>
      </p:sp>
    </p:spTree>
    <p:extLst>
      <p:ext uri="{BB962C8B-B14F-4D97-AF65-F5344CB8AC3E}">
        <p14:creationId xmlns:p14="http://schemas.microsoft.com/office/powerpoint/2010/main" val="2351988126"/>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Good Interview Questions</a:t>
            </a:r>
          </a:p>
        </p:txBody>
      </p:sp>
      <p:sp>
        <p:nvSpPr>
          <p:cNvPr id="3075" name="Rectangle 3"/>
          <p:cNvSpPr>
            <a:spLocks noGrp="1" noChangeArrowheads="1"/>
          </p:cNvSpPr>
          <p:nvPr>
            <p:ph type="subTitle" idx="1"/>
          </p:nvPr>
        </p:nvSpPr>
        <p:spPr>
          <a:xfrm>
            <a:off x="533400" y="1447800"/>
            <a:ext cx="8382000" cy="3276600"/>
          </a:xfrm>
        </p:spPr>
        <p:txBody>
          <a:bodyPr/>
          <a:lstStyle/>
          <a:p>
            <a:pPr algn="l">
              <a:spcBef>
                <a:spcPct val="0"/>
              </a:spcBef>
              <a:spcAft>
                <a:spcPts val="1200"/>
              </a:spcAft>
              <a:defRPr/>
            </a:pPr>
            <a:r>
              <a:rPr lang="en-US" sz="2800" b="1" dirty="0">
                <a:latin typeface="Franklin Gothic Medium" pitchFamily="34" charset="0"/>
              </a:rPr>
              <a:t>Team Player</a:t>
            </a:r>
          </a:p>
          <a:p>
            <a:pPr marL="463550" indent="-463550" algn="l">
              <a:spcBef>
                <a:spcPct val="0"/>
              </a:spcBef>
              <a:spcAft>
                <a:spcPts val="1200"/>
              </a:spcAft>
              <a:buFont typeface="Arial" panose="020B0604020202020204" pitchFamily="34" charset="0"/>
              <a:buChar char="•"/>
              <a:defRPr/>
            </a:pPr>
            <a:r>
              <a:rPr lang="en-US" sz="2800" dirty="0">
                <a:latin typeface="Franklin Gothic Medium" pitchFamily="34" charset="0"/>
              </a:rPr>
              <a:t>Do you like to work alone or in a group?  Why?</a:t>
            </a:r>
          </a:p>
          <a:p>
            <a:pPr marL="463550" indent="-463550" algn="l">
              <a:spcBef>
                <a:spcPct val="0"/>
              </a:spcBef>
              <a:spcAft>
                <a:spcPts val="1200"/>
              </a:spcAft>
              <a:buFont typeface="Arial" panose="020B0604020202020204" pitchFamily="34" charset="0"/>
              <a:buChar char="•"/>
              <a:defRPr/>
            </a:pPr>
            <a:r>
              <a:rPr lang="en-US" sz="2800" dirty="0">
                <a:latin typeface="Franklin Gothic Medium" pitchFamily="34" charset="0"/>
              </a:rPr>
              <a:t>Tell me about a situation when you worked with others to achieve a common goal.</a:t>
            </a:r>
          </a:p>
          <a:p>
            <a:pPr marL="463550" indent="-463550" algn="l">
              <a:spcBef>
                <a:spcPct val="0"/>
              </a:spcBef>
              <a:spcAft>
                <a:spcPts val="1200"/>
              </a:spcAft>
              <a:buFont typeface="Arial" panose="020B0604020202020204" pitchFamily="34" charset="0"/>
              <a:buChar char="•"/>
              <a:defRPr/>
            </a:pPr>
            <a:r>
              <a:rPr lang="en-US" sz="2800" dirty="0">
                <a:latin typeface="Franklin Gothic Medium" pitchFamily="34" charset="0"/>
              </a:rPr>
              <a:t>How would you handle a situation where all team members are not contributing 100 percent?</a:t>
            </a:r>
          </a:p>
        </p:txBody>
      </p:sp>
    </p:spTree>
    <p:extLst>
      <p:ext uri="{BB962C8B-B14F-4D97-AF65-F5344CB8AC3E}">
        <p14:creationId xmlns:p14="http://schemas.microsoft.com/office/powerpoint/2010/main" val="3374102069"/>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Good Interview Questions</a:t>
            </a:r>
          </a:p>
        </p:txBody>
      </p:sp>
      <p:sp>
        <p:nvSpPr>
          <p:cNvPr id="3075" name="Rectangle 3"/>
          <p:cNvSpPr>
            <a:spLocks noGrp="1" noChangeArrowheads="1"/>
          </p:cNvSpPr>
          <p:nvPr>
            <p:ph type="subTitle" idx="1"/>
          </p:nvPr>
        </p:nvSpPr>
        <p:spPr>
          <a:xfrm>
            <a:off x="533400" y="1447800"/>
            <a:ext cx="8382000" cy="3276600"/>
          </a:xfrm>
        </p:spPr>
        <p:txBody>
          <a:bodyPr/>
          <a:lstStyle/>
          <a:p>
            <a:pPr algn="l">
              <a:spcBef>
                <a:spcPct val="0"/>
              </a:spcBef>
              <a:spcAft>
                <a:spcPts val="1200"/>
              </a:spcAft>
              <a:defRPr/>
            </a:pPr>
            <a:r>
              <a:rPr lang="en-US" sz="2800" b="1" dirty="0">
                <a:latin typeface="Franklin Gothic Medium" pitchFamily="34" charset="0"/>
              </a:rPr>
              <a:t>Motivated</a:t>
            </a:r>
          </a:p>
          <a:p>
            <a:pPr marL="463550" indent="-463550" algn="l">
              <a:spcBef>
                <a:spcPct val="0"/>
              </a:spcBef>
              <a:spcAft>
                <a:spcPts val="1200"/>
              </a:spcAft>
              <a:buFont typeface="Arial" panose="020B0604020202020204" pitchFamily="34" charset="0"/>
              <a:buChar char="•"/>
              <a:defRPr/>
            </a:pPr>
            <a:r>
              <a:rPr lang="en-US" sz="2800" dirty="0">
                <a:latin typeface="Franklin Gothic Medium" pitchFamily="34" charset="0"/>
              </a:rPr>
              <a:t>Describe a situation that best illustrates your drive to achieve outstanding results.</a:t>
            </a:r>
          </a:p>
          <a:p>
            <a:pPr marL="463550" indent="-463550" algn="l">
              <a:spcBef>
                <a:spcPct val="0"/>
              </a:spcBef>
              <a:spcAft>
                <a:spcPts val="1200"/>
              </a:spcAft>
              <a:buFont typeface="Arial" panose="020B0604020202020204" pitchFamily="34" charset="0"/>
              <a:buChar char="•"/>
              <a:defRPr/>
            </a:pPr>
            <a:r>
              <a:rPr lang="en-US" sz="2800" dirty="0">
                <a:latin typeface="Franklin Gothic Medium" pitchFamily="34" charset="0"/>
              </a:rPr>
              <a:t>What is the most challenging goal you have ever met?</a:t>
            </a:r>
          </a:p>
          <a:p>
            <a:pPr marL="463550" indent="-463550" algn="l">
              <a:spcBef>
                <a:spcPct val="0"/>
              </a:spcBef>
              <a:spcAft>
                <a:spcPts val="1200"/>
              </a:spcAft>
              <a:buFont typeface="Arial" panose="020B0604020202020204" pitchFamily="34" charset="0"/>
              <a:buChar char="•"/>
              <a:defRPr/>
            </a:pPr>
            <a:r>
              <a:rPr lang="en-US" sz="2800" dirty="0">
                <a:latin typeface="Franklin Gothic Medium" pitchFamily="34" charset="0"/>
              </a:rPr>
              <a:t>Tell me about the most long-term, sustained extra-hours effort you have ever put in.</a:t>
            </a:r>
          </a:p>
        </p:txBody>
      </p:sp>
    </p:spTree>
    <p:extLst>
      <p:ext uri="{BB962C8B-B14F-4D97-AF65-F5344CB8AC3E}">
        <p14:creationId xmlns:p14="http://schemas.microsoft.com/office/powerpoint/2010/main" val="25773659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9144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Who is an Applicant?</a:t>
            </a:r>
          </a:p>
        </p:txBody>
      </p:sp>
      <p:sp>
        <p:nvSpPr>
          <p:cNvPr id="3075" name="Rectangle 3"/>
          <p:cNvSpPr>
            <a:spLocks noGrp="1" noChangeArrowheads="1"/>
          </p:cNvSpPr>
          <p:nvPr>
            <p:ph type="subTitle" idx="1"/>
          </p:nvPr>
        </p:nvSpPr>
        <p:spPr>
          <a:xfrm>
            <a:off x="533400" y="1524000"/>
            <a:ext cx="8077200" cy="3505200"/>
          </a:xfrm>
        </p:spPr>
        <p:txBody>
          <a:bodyPr/>
          <a:lstStyle/>
          <a:p>
            <a:pPr algn="l"/>
            <a:endParaRPr lang="en-US" sz="3200" dirty="0" smtClean="0">
              <a:latin typeface="Franklin Gothic Medium" panose="020B0603020102020204" pitchFamily="34" charset="0"/>
            </a:endParaRPr>
          </a:p>
          <a:p>
            <a:pPr algn="l"/>
            <a:r>
              <a:rPr lang="en-US" sz="3200" dirty="0" smtClean="0">
                <a:latin typeface="Franklin Gothic Medium" panose="020B0603020102020204" pitchFamily="34" charset="0"/>
              </a:rPr>
              <a:t>Well</a:t>
            </a:r>
            <a:r>
              <a:rPr lang="en-US" sz="3200" dirty="0">
                <a:latin typeface="Franklin Gothic Medium" panose="020B0603020102020204" pitchFamily="34" charset="0"/>
              </a:rPr>
              <a:t>, thanks for all the hard work!</a:t>
            </a:r>
          </a:p>
        </p:txBody>
      </p:sp>
    </p:spTree>
    <p:extLst>
      <p:ext uri="{BB962C8B-B14F-4D97-AF65-F5344CB8AC3E}">
        <p14:creationId xmlns:p14="http://schemas.microsoft.com/office/powerpoint/2010/main" val="920881688"/>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Good Interview Questions</a:t>
            </a:r>
          </a:p>
        </p:txBody>
      </p:sp>
      <p:sp>
        <p:nvSpPr>
          <p:cNvPr id="3075" name="Rectangle 3"/>
          <p:cNvSpPr>
            <a:spLocks noGrp="1" noChangeArrowheads="1"/>
          </p:cNvSpPr>
          <p:nvPr>
            <p:ph type="subTitle" idx="1"/>
          </p:nvPr>
        </p:nvSpPr>
        <p:spPr>
          <a:xfrm>
            <a:off x="533400" y="1447800"/>
            <a:ext cx="8382000" cy="3276600"/>
          </a:xfrm>
        </p:spPr>
        <p:txBody>
          <a:bodyPr/>
          <a:lstStyle/>
          <a:p>
            <a:pPr algn="l">
              <a:spcBef>
                <a:spcPct val="0"/>
              </a:spcBef>
              <a:spcAft>
                <a:spcPts val="1200"/>
              </a:spcAft>
              <a:defRPr/>
            </a:pPr>
            <a:r>
              <a:rPr lang="en-US" sz="2800" b="1" dirty="0">
                <a:latin typeface="Franklin Gothic Medium" pitchFamily="34" charset="0"/>
              </a:rPr>
              <a:t>Problem Solver</a:t>
            </a:r>
          </a:p>
          <a:p>
            <a:pPr marL="463550" indent="-463550" algn="l">
              <a:spcBef>
                <a:spcPct val="0"/>
              </a:spcBef>
              <a:spcAft>
                <a:spcPts val="1200"/>
              </a:spcAft>
              <a:buFont typeface="Arial" panose="020B0604020202020204" pitchFamily="34" charset="0"/>
              <a:buChar char="•"/>
              <a:defRPr/>
            </a:pPr>
            <a:r>
              <a:rPr lang="en-US" sz="2200" dirty="0">
                <a:latin typeface="Franklin Gothic Medium" pitchFamily="34" charset="0"/>
              </a:rPr>
              <a:t>Describe a time where you were effective at detecting an emerging problem and taking action to resolve it before it became serious.</a:t>
            </a:r>
          </a:p>
          <a:p>
            <a:pPr marL="463550" indent="-463550" algn="l">
              <a:spcBef>
                <a:spcPct val="0"/>
              </a:spcBef>
              <a:spcAft>
                <a:spcPts val="1200"/>
              </a:spcAft>
              <a:buFont typeface="Arial" panose="020B0604020202020204" pitchFamily="34" charset="0"/>
              <a:buChar char="•"/>
              <a:defRPr/>
            </a:pPr>
            <a:r>
              <a:rPr lang="en-US" sz="2200" dirty="0">
                <a:latin typeface="Franklin Gothic Medium" pitchFamily="34" charset="0"/>
              </a:rPr>
              <a:t>Tell me about a recurring or persistent problem you have experienced within the last year that you feel you have now successfully corrected.</a:t>
            </a:r>
          </a:p>
          <a:p>
            <a:pPr marL="463550" indent="-463550" algn="l">
              <a:spcBef>
                <a:spcPct val="0"/>
              </a:spcBef>
              <a:spcAft>
                <a:spcPts val="1200"/>
              </a:spcAft>
              <a:buFont typeface="Arial" panose="020B0604020202020204" pitchFamily="34" charset="0"/>
              <a:buChar char="•"/>
              <a:defRPr/>
            </a:pPr>
            <a:r>
              <a:rPr lang="en-US" sz="2200" dirty="0">
                <a:latin typeface="Franklin Gothic Medium" pitchFamily="34" charset="0"/>
              </a:rPr>
              <a:t>Tell me about the most significant improvements, procedures, or new ideas that you have suggested or implemented.</a:t>
            </a:r>
          </a:p>
        </p:txBody>
      </p:sp>
    </p:spTree>
    <p:extLst>
      <p:ext uri="{BB962C8B-B14F-4D97-AF65-F5344CB8AC3E}">
        <p14:creationId xmlns:p14="http://schemas.microsoft.com/office/powerpoint/2010/main" val="3856363964"/>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Good Interview Questions</a:t>
            </a:r>
          </a:p>
        </p:txBody>
      </p:sp>
      <p:sp>
        <p:nvSpPr>
          <p:cNvPr id="3075" name="Rectangle 3"/>
          <p:cNvSpPr>
            <a:spLocks noGrp="1" noChangeArrowheads="1"/>
          </p:cNvSpPr>
          <p:nvPr>
            <p:ph type="subTitle" idx="1"/>
          </p:nvPr>
        </p:nvSpPr>
        <p:spPr>
          <a:xfrm>
            <a:off x="533400" y="1371600"/>
            <a:ext cx="8382000" cy="3276600"/>
          </a:xfrm>
        </p:spPr>
        <p:txBody>
          <a:bodyPr/>
          <a:lstStyle/>
          <a:p>
            <a:pPr algn="l">
              <a:spcBef>
                <a:spcPct val="0"/>
              </a:spcBef>
              <a:spcAft>
                <a:spcPts val="1200"/>
              </a:spcAft>
              <a:defRPr/>
            </a:pPr>
            <a:r>
              <a:rPr lang="en-US" sz="2800" b="1" dirty="0">
                <a:latin typeface="Franklin Gothic Medium" pitchFamily="34" charset="0"/>
              </a:rPr>
              <a:t>Leader</a:t>
            </a:r>
          </a:p>
          <a:p>
            <a:pPr marL="463550" indent="-463550" algn="l">
              <a:spcBef>
                <a:spcPct val="0"/>
              </a:spcBef>
              <a:spcAft>
                <a:spcPts val="1200"/>
              </a:spcAft>
              <a:buFont typeface="Arial" panose="020B0604020202020204" pitchFamily="34" charset="0"/>
              <a:buChar char="•"/>
              <a:defRPr/>
            </a:pPr>
            <a:r>
              <a:rPr lang="en-US" sz="2200" dirty="0">
                <a:latin typeface="Franklin Gothic Medium" pitchFamily="34" charset="0"/>
              </a:rPr>
              <a:t>Tell me about a challenging situation in which you had to coordinate and motivate several people to achieve a goal.</a:t>
            </a:r>
          </a:p>
          <a:p>
            <a:pPr marL="463550" indent="-463550" algn="l">
              <a:spcBef>
                <a:spcPct val="0"/>
              </a:spcBef>
              <a:spcAft>
                <a:spcPts val="1200"/>
              </a:spcAft>
              <a:buFont typeface="Arial" panose="020B0604020202020204" pitchFamily="34" charset="0"/>
              <a:buChar char="•"/>
              <a:defRPr/>
            </a:pPr>
            <a:r>
              <a:rPr lang="en-US" sz="2200" dirty="0">
                <a:latin typeface="Franklin Gothic Medium" pitchFamily="34" charset="0"/>
              </a:rPr>
              <a:t>Tell me about the time you exerted the most effort to coach or develop another individual.</a:t>
            </a:r>
          </a:p>
          <a:p>
            <a:pPr marL="463550" indent="-463550" algn="l">
              <a:spcBef>
                <a:spcPct val="0"/>
              </a:spcBef>
              <a:spcAft>
                <a:spcPts val="1200"/>
              </a:spcAft>
              <a:buFont typeface="Arial" panose="020B0604020202020204" pitchFamily="34" charset="0"/>
              <a:buChar char="•"/>
              <a:defRPr/>
            </a:pPr>
            <a:r>
              <a:rPr lang="en-US" sz="2200" dirty="0">
                <a:latin typeface="Franklin Gothic Medium" pitchFamily="34" charset="0"/>
              </a:rPr>
              <a:t>Have you ever been in a position of leadership?  If so, how did you motivate the group?</a:t>
            </a:r>
          </a:p>
          <a:p>
            <a:pPr marL="463550" indent="-463550" algn="l">
              <a:spcBef>
                <a:spcPct val="0"/>
              </a:spcBef>
              <a:spcAft>
                <a:spcPts val="1200"/>
              </a:spcAft>
              <a:buFont typeface="Arial" panose="020B0604020202020204" pitchFamily="34" charset="0"/>
              <a:buChar char="•"/>
              <a:defRPr/>
            </a:pPr>
            <a:r>
              <a:rPr lang="en-US" sz="2200" dirty="0">
                <a:latin typeface="Franklin Gothic Medium" pitchFamily="34" charset="0"/>
              </a:rPr>
              <a:t>Tell me about the most recent significant task you delegated to someone and were disappointed with how it turned out.</a:t>
            </a:r>
          </a:p>
        </p:txBody>
      </p:sp>
    </p:spTree>
    <p:extLst>
      <p:ext uri="{BB962C8B-B14F-4D97-AF65-F5344CB8AC3E}">
        <p14:creationId xmlns:p14="http://schemas.microsoft.com/office/powerpoint/2010/main" val="3758906069"/>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36600" y="1981200"/>
            <a:ext cx="7620000" cy="1446550"/>
          </a:xfrm>
          <a:prstGeom prst="rect">
            <a:avLst/>
          </a:prstGeom>
          <a:noFill/>
        </p:spPr>
        <p:txBody>
          <a:bodyPr wrap="square" rtlCol="0">
            <a:spAutoFit/>
          </a:bodyPr>
          <a:lstStyle/>
          <a:p>
            <a:pPr algn="ctr" fontAlgn="auto">
              <a:spcBef>
                <a:spcPts val="0"/>
              </a:spcBef>
              <a:spcAft>
                <a:spcPts val="0"/>
              </a:spcAft>
            </a:pPr>
            <a:r>
              <a:rPr lang="en-US" sz="4400" dirty="0" smtClean="0">
                <a:solidFill>
                  <a:schemeClr val="tx1">
                    <a:lumMod val="75000"/>
                    <a:lumOff val="25000"/>
                  </a:schemeClr>
                </a:solidFill>
                <a:latin typeface="Franklin Gothic Medium" panose="020B0603020102020204" pitchFamily="34" charset="0"/>
                <a:ea typeface="Tahoma" pitchFamily="34" charset="0"/>
                <a:cs typeface="Tahoma" pitchFamily="34" charset="0"/>
              </a:rPr>
              <a:t>Illegal or Inappropriate Interview Questions</a:t>
            </a:r>
            <a:endParaRPr lang="en-US" sz="3600" dirty="0">
              <a:solidFill>
                <a:schemeClr val="tx1">
                  <a:lumMod val="75000"/>
                  <a:lumOff val="25000"/>
                </a:schemeClr>
              </a:solidFill>
              <a:latin typeface="Franklin Gothic Medium" panose="020B0603020102020204" pitchFamily="34" charset="0"/>
              <a:ea typeface="Tahoma" pitchFamily="34" charset="0"/>
              <a:cs typeface="Tahoma" pitchFamily="34" charset="0"/>
            </a:endParaRPr>
          </a:p>
        </p:txBody>
      </p:sp>
    </p:spTree>
    <p:extLst>
      <p:ext uri="{BB962C8B-B14F-4D97-AF65-F5344CB8AC3E}">
        <p14:creationId xmlns:p14="http://schemas.microsoft.com/office/powerpoint/2010/main" val="3087684842"/>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Ask Only Job-Related Questions</a:t>
            </a:r>
          </a:p>
        </p:txBody>
      </p:sp>
      <p:sp>
        <p:nvSpPr>
          <p:cNvPr id="3075" name="Rectangle 3"/>
          <p:cNvSpPr>
            <a:spLocks noGrp="1" noChangeArrowheads="1"/>
          </p:cNvSpPr>
          <p:nvPr>
            <p:ph type="subTitle" idx="1"/>
          </p:nvPr>
        </p:nvSpPr>
        <p:spPr>
          <a:xfrm>
            <a:off x="533400" y="1524000"/>
            <a:ext cx="8382000" cy="3276600"/>
          </a:xfrm>
        </p:spPr>
        <p:txBody>
          <a:bodyPr/>
          <a:lstStyle/>
          <a:p>
            <a:pPr marL="463550" indent="-463550" algn="l">
              <a:spcBef>
                <a:spcPct val="0"/>
              </a:spcBef>
              <a:spcAft>
                <a:spcPts val="1200"/>
              </a:spcAft>
              <a:buFont typeface="Arial" panose="020B0604020202020204" pitchFamily="34" charset="0"/>
              <a:buChar char="•"/>
            </a:pPr>
            <a:r>
              <a:rPr lang="en-US" altLang="en-US" sz="2800" dirty="0">
                <a:latin typeface="Franklin Gothic Medium" pitchFamily="34" charset="0"/>
              </a:rPr>
              <a:t>It is illegal not to hire candidates because of their race, color, sex, religion, national origin, birthplace, age, disability, or marital/family status</a:t>
            </a:r>
          </a:p>
          <a:p>
            <a:pPr marL="463550" indent="-463550" algn="l">
              <a:spcBef>
                <a:spcPct val="0"/>
              </a:spcBef>
              <a:buFont typeface="Arial" panose="020B0604020202020204" pitchFamily="34" charset="0"/>
              <a:buChar char="•"/>
            </a:pPr>
            <a:r>
              <a:rPr lang="en-US" altLang="en-US" sz="2800" dirty="0">
                <a:latin typeface="Franklin Gothic Medium" pitchFamily="34" charset="0"/>
              </a:rPr>
              <a:t>Do not ask questions that could elicit such information, and discourage candidates from volunteering personal details</a:t>
            </a:r>
          </a:p>
        </p:txBody>
      </p:sp>
    </p:spTree>
    <p:extLst>
      <p:ext uri="{BB962C8B-B14F-4D97-AF65-F5344CB8AC3E}">
        <p14:creationId xmlns:p14="http://schemas.microsoft.com/office/powerpoint/2010/main" val="970086677"/>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Illegal/Inappropriate Questions</a:t>
            </a:r>
          </a:p>
        </p:txBody>
      </p:sp>
      <p:sp>
        <p:nvSpPr>
          <p:cNvPr id="3075" name="Rectangle 3"/>
          <p:cNvSpPr>
            <a:spLocks noGrp="1" noChangeArrowheads="1"/>
          </p:cNvSpPr>
          <p:nvPr>
            <p:ph type="subTitle" idx="1"/>
          </p:nvPr>
        </p:nvSpPr>
        <p:spPr>
          <a:xfrm>
            <a:off x="533400" y="1524000"/>
            <a:ext cx="8382000" cy="3276600"/>
          </a:xfrm>
        </p:spPr>
        <p:txBody>
          <a:bodyPr/>
          <a:lstStyle/>
          <a:p>
            <a:pPr marL="463550" indent="-463550" algn="l">
              <a:spcBef>
                <a:spcPct val="0"/>
              </a:spcBef>
              <a:spcAft>
                <a:spcPts val="1200"/>
              </a:spcAft>
              <a:defRPr/>
            </a:pPr>
            <a:r>
              <a:rPr lang="en-US" sz="2800" dirty="0">
                <a:latin typeface="Franklin Gothic Medium" pitchFamily="34" charset="0"/>
              </a:rPr>
              <a:t>Questions related to birthplace, ancestry, or national origin:</a:t>
            </a:r>
          </a:p>
          <a:p>
            <a:pPr marL="914400" indent="-463550" algn="l">
              <a:spcBef>
                <a:spcPct val="0"/>
              </a:spcBef>
              <a:spcAft>
                <a:spcPts val="0"/>
              </a:spcAft>
              <a:buFont typeface="Courier New" pitchFamily="49" charset="0"/>
              <a:buChar char="o"/>
              <a:defRPr/>
            </a:pPr>
            <a:r>
              <a:rPr lang="en-US" sz="2400" dirty="0">
                <a:latin typeface="Franklin Gothic Medium" pitchFamily="34" charset="0"/>
              </a:rPr>
              <a:t>“How long has your family been in the U.S.?”</a:t>
            </a:r>
          </a:p>
          <a:p>
            <a:pPr marL="914400" indent="-463550" algn="l">
              <a:spcBef>
                <a:spcPct val="0"/>
              </a:spcBef>
              <a:spcAft>
                <a:spcPts val="0"/>
              </a:spcAft>
              <a:buFont typeface="Courier New" pitchFamily="49" charset="0"/>
              <a:buChar char="o"/>
              <a:defRPr/>
            </a:pPr>
            <a:r>
              <a:rPr lang="en-US" sz="2400" dirty="0">
                <a:latin typeface="Franklin Gothic Medium" pitchFamily="34" charset="0"/>
              </a:rPr>
              <a:t>“That’s an unusual name – what does it mean?”</a:t>
            </a:r>
          </a:p>
          <a:p>
            <a:pPr marL="914400" indent="-463550" algn="l">
              <a:spcBef>
                <a:spcPct val="0"/>
              </a:spcBef>
              <a:spcAft>
                <a:spcPts val="0"/>
              </a:spcAft>
              <a:buFont typeface="Courier New" pitchFamily="49" charset="0"/>
              <a:buChar char="o"/>
              <a:defRPr/>
            </a:pPr>
            <a:r>
              <a:rPr lang="en-US" sz="2400" dirty="0">
                <a:latin typeface="Franklin Gothic Medium" pitchFamily="34" charset="0"/>
              </a:rPr>
              <a:t>“How did you learn to speak Chinese?”</a:t>
            </a:r>
          </a:p>
          <a:p>
            <a:pPr marL="463550" indent="-463550" algn="l">
              <a:spcBef>
                <a:spcPts val="1800"/>
              </a:spcBef>
              <a:spcAft>
                <a:spcPts val="600"/>
              </a:spcAft>
              <a:buFont typeface="Arial" pitchFamily="34" charset="0"/>
              <a:buChar char="•"/>
              <a:defRPr/>
            </a:pPr>
            <a:r>
              <a:rPr lang="en-US" sz="2800" dirty="0">
                <a:latin typeface="Franklin Gothic Medium" pitchFamily="34" charset="0"/>
              </a:rPr>
              <a:t>Acceptable question:</a:t>
            </a:r>
          </a:p>
          <a:p>
            <a:pPr marL="914400" indent="-463550" algn="l">
              <a:spcBef>
                <a:spcPct val="0"/>
              </a:spcBef>
              <a:spcAft>
                <a:spcPts val="0"/>
              </a:spcAft>
              <a:buFont typeface="Courier New" pitchFamily="49" charset="0"/>
              <a:buChar char="o"/>
              <a:defRPr/>
            </a:pPr>
            <a:r>
              <a:rPr lang="en-US" sz="2400" dirty="0">
                <a:latin typeface="Franklin Gothic Medium" pitchFamily="34" charset="0"/>
              </a:rPr>
              <a:t>“Are you eligible to work in the U.S.?”</a:t>
            </a:r>
          </a:p>
        </p:txBody>
      </p:sp>
    </p:spTree>
    <p:extLst>
      <p:ext uri="{BB962C8B-B14F-4D97-AF65-F5344CB8AC3E}">
        <p14:creationId xmlns:p14="http://schemas.microsoft.com/office/powerpoint/2010/main" val="380411175"/>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Illegal/Inappropriate Questions</a:t>
            </a:r>
          </a:p>
        </p:txBody>
      </p:sp>
      <p:sp>
        <p:nvSpPr>
          <p:cNvPr id="3075" name="Rectangle 3"/>
          <p:cNvSpPr>
            <a:spLocks noGrp="1" noChangeArrowheads="1"/>
          </p:cNvSpPr>
          <p:nvPr>
            <p:ph type="subTitle" idx="1"/>
          </p:nvPr>
        </p:nvSpPr>
        <p:spPr>
          <a:xfrm>
            <a:off x="533400" y="1371600"/>
            <a:ext cx="8382000" cy="3276600"/>
          </a:xfrm>
        </p:spPr>
        <p:txBody>
          <a:bodyPr/>
          <a:lstStyle/>
          <a:p>
            <a:pPr marL="457200" indent="-457200" algn="l">
              <a:spcBef>
                <a:spcPct val="0"/>
              </a:spcBef>
              <a:spcAft>
                <a:spcPts val="600"/>
              </a:spcAft>
              <a:buFont typeface="Arial" panose="020B0604020202020204" pitchFamily="34" charset="0"/>
              <a:buChar char="•"/>
              <a:defRPr/>
            </a:pPr>
            <a:r>
              <a:rPr lang="en-US" sz="2600" dirty="0">
                <a:latin typeface="Franklin Gothic Medium" pitchFamily="34" charset="0"/>
              </a:rPr>
              <a:t>Questions related to marital status, children, or pregnancy:</a:t>
            </a:r>
          </a:p>
          <a:p>
            <a:pPr marL="914400" indent="-463550" algn="l">
              <a:spcBef>
                <a:spcPct val="0"/>
              </a:spcBef>
              <a:spcAft>
                <a:spcPts val="0"/>
              </a:spcAft>
              <a:buFont typeface="Courier New" pitchFamily="49" charset="0"/>
              <a:buChar char="o"/>
              <a:defRPr/>
            </a:pPr>
            <a:r>
              <a:rPr lang="en-US" sz="2000" dirty="0">
                <a:latin typeface="Franklin Gothic Medium" pitchFamily="34" charset="0"/>
              </a:rPr>
              <a:t>“Are you planning to have children?”</a:t>
            </a:r>
          </a:p>
          <a:p>
            <a:pPr marL="914400" indent="-463550" algn="l">
              <a:spcBef>
                <a:spcPct val="0"/>
              </a:spcBef>
              <a:spcAft>
                <a:spcPts val="0"/>
              </a:spcAft>
              <a:buFont typeface="Courier New" pitchFamily="49" charset="0"/>
              <a:buChar char="o"/>
              <a:defRPr/>
            </a:pPr>
            <a:r>
              <a:rPr lang="en-US" sz="2000" dirty="0">
                <a:latin typeface="Franklin Gothic Medium" pitchFamily="34" charset="0"/>
              </a:rPr>
              <a:t>“What does your husband/wife do?”</a:t>
            </a:r>
          </a:p>
          <a:p>
            <a:pPr marL="914400" indent="-463550" algn="l">
              <a:spcBef>
                <a:spcPct val="0"/>
              </a:spcBef>
              <a:spcAft>
                <a:spcPts val="0"/>
              </a:spcAft>
              <a:buFont typeface="Courier New" pitchFamily="49" charset="0"/>
              <a:buChar char="o"/>
              <a:defRPr/>
            </a:pPr>
            <a:r>
              <a:rPr lang="en-US" sz="2000" dirty="0">
                <a:latin typeface="Franklin Gothic Medium" pitchFamily="34" charset="0"/>
              </a:rPr>
              <a:t>“What are your child care arrangements?”</a:t>
            </a:r>
          </a:p>
          <a:p>
            <a:pPr marL="463550" indent="-463550" algn="l">
              <a:spcBef>
                <a:spcPts val="1400"/>
              </a:spcBef>
              <a:spcAft>
                <a:spcPts val="600"/>
              </a:spcAft>
              <a:buFont typeface="Arial" pitchFamily="34" charset="0"/>
              <a:buChar char="•"/>
              <a:defRPr/>
            </a:pPr>
            <a:r>
              <a:rPr lang="en-US" sz="2600" dirty="0">
                <a:latin typeface="Franklin Gothic Medium" pitchFamily="34" charset="0"/>
              </a:rPr>
              <a:t>Acceptable question:</a:t>
            </a:r>
          </a:p>
          <a:p>
            <a:pPr marL="914400" indent="-463550" algn="l">
              <a:spcBef>
                <a:spcPct val="0"/>
              </a:spcBef>
              <a:spcAft>
                <a:spcPts val="0"/>
              </a:spcAft>
              <a:buFont typeface="Courier New" pitchFamily="49" charset="0"/>
              <a:buChar char="o"/>
              <a:defRPr/>
            </a:pPr>
            <a:r>
              <a:rPr lang="en-US" sz="2200" dirty="0">
                <a:latin typeface="Franklin Gothic Medium" pitchFamily="34" charset="0"/>
              </a:rPr>
              <a:t>“Would you be able to work a 9:00 a.m. to 6:00 p.m. schedule?”</a:t>
            </a:r>
          </a:p>
          <a:p>
            <a:pPr marL="1146175" indent="-231775" algn="l">
              <a:spcBef>
                <a:spcPct val="0"/>
              </a:spcBef>
              <a:spcAft>
                <a:spcPts val="0"/>
              </a:spcAft>
              <a:buSzPct val="85000"/>
              <a:buFont typeface="Arial" pitchFamily="34" charset="0"/>
              <a:buChar char="•"/>
              <a:defRPr/>
            </a:pPr>
            <a:r>
              <a:rPr lang="en-US" sz="2000" dirty="0">
                <a:latin typeface="Franklin Gothic Medium" pitchFamily="34" charset="0"/>
              </a:rPr>
              <a:t>If asked of all applicants, and a specific work schedule is a business necessity</a:t>
            </a:r>
          </a:p>
        </p:txBody>
      </p:sp>
    </p:spTree>
    <p:extLst>
      <p:ext uri="{BB962C8B-B14F-4D97-AF65-F5344CB8AC3E}">
        <p14:creationId xmlns:p14="http://schemas.microsoft.com/office/powerpoint/2010/main" val="2119504587"/>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Illegal/Inappropriate Questions</a:t>
            </a:r>
          </a:p>
        </p:txBody>
      </p:sp>
      <p:sp>
        <p:nvSpPr>
          <p:cNvPr id="3075" name="Rectangle 3"/>
          <p:cNvSpPr>
            <a:spLocks noGrp="1" noChangeArrowheads="1"/>
          </p:cNvSpPr>
          <p:nvPr>
            <p:ph type="subTitle" idx="1"/>
          </p:nvPr>
        </p:nvSpPr>
        <p:spPr>
          <a:xfrm>
            <a:off x="533400" y="1371600"/>
            <a:ext cx="8382000" cy="3276600"/>
          </a:xfrm>
        </p:spPr>
        <p:txBody>
          <a:bodyPr/>
          <a:lstStyle/>
          <a:p>
            <a:pPr marL="463550" indent="-463550" algn="l">
              <a:spcBef>
                <a:spcPct val="0"/>
              </a:spcBef>
              <a:spcAft>
                <a:spcPts val="600"/>
              </a:spcAft>
              <a:buFont typeface="Arial" panose="020B0604020202020204" pitchFamily="34" charset="0"/>
              <a:buChar char="•"/>
              <a:defRPr/>
            </a:pPr>
            <a:r>
              <a:rPr lang="en-US" sz="2800" dirty="0">
                <a:latin typeface="Franklin Gothic Medium" pitchFamily="34" charset="0"/>
              </a:rPr>
              <a:t>Questions related to religion or religious days observed:</a:t>
            </a:r>
          </a:p>
          <a:p>
            <a:pPr marL="914400" indent="-463550" algn="l">
              <a:spcBef>
                <a:spcPct val="0"/>
              </a:spcBef>
              <a:spcAft>
                <a:spcPts val="0"/>
              </a:spcAft>
              <a:buFont typeface="Courier New" pitchFamily="49" charset="0"/>
              <a:buChar char="o"/>
              <a:defRPr/>
            </a:pPr>
            <a:r>
              <a:rPr lang="en-US" sz="2400" dirty="0">
                <a:latin typeface="Franklin Gothic Medium" pitchFamily="34" charset="0"/>
              </a:rPr>
              <a:t>“What is your religious affiliation?”</a:t>
            </a:r>
          </a:p>
          <a:p>
            <a:pPr marL="914400" indent="-463550" algn="l">
              <a:spcBef>
                <a:spcPct val="0"/>
              </a:spcBef>
              <a:spcAft>
                <a:spcPts val="0"/>
              </a:spcAft>
              <a:buFont typeface="Courier New" pitchFamily="49" charset="0"/>
              <a:buChar char="o"/>
              <a:defRPr/>
            </a:pPr>
            <a:r>
              <a:rPr lang="en-US" sz="2400" dirty="0">
                <a:latin typeface="Franklin Gothic Medium" pitchFamily="34" charset="0"/>
              </a:rPr>
              <a:t>“What religious holidays do you celebrate?”</a:t>
            </a:r>
          </a:p>
          <a:p>
            <a:pPr marL="914400" indent="-463550" algn="l">
              <a:spcBef>
                <a:spcPct val="0"/>
              </a:spcBef>
              <a:spcAft>
                <a:spcPts val="0"/>
              </a:spcAft>
              <a:buFont typeface="Courier New" pitchFamily="49" charset="0"/>
              <a:buChar char="o"/>
              <a:defRPr/>
            </a:pPr>
            <a:r>
              <a:rPr lang="en-US" sz="2400" dirty="0">
                <a:latin typeface="Franklin Gothic Medium" pitchFamily="34" charset="0"/>
              </a:rPr>
              <a:t>“Do you attend church every week?”</a:t>
            </a:r>
          </a:p>
          <a:p>
            <a:pPr marL="463550" indent="-463550" algn="l">
              <a:spcBef>
                <a:spcPts val="1500"/>
              </a:spcBef>
              <a:spcAft>
                <a:spcPts val="600"/>
              </a:spcAft>
              <a:buFont typeface="Arial" pitchFamily="34" charset="0"/>
              <a:buChar char="•"/>
              <a:defRPr/>
            </a:pPr>
            <a:r>
              <a:rPr lang="en-US" sz="2800" dirty="0">
                <a:latin typeface="Franklin Gothic Medium" pitchFamily="34" charset="0"/>
              </a:rPr>
              <a:t>Acceptable question:</a:t>
            </a:r>
          </a:p>
          <a:p>
            <a:pPr marL="914400" indent="-463550" algn="l">
              <a:spcBef>
                <a:spcPct val="0"/>
              </a:spcBef>
              <a:spcAft>
                <a:spcPts val="0"/>
              </a:spcAft>
              <a:buFont typeface="Courier New" pitchFamily="49" charset="0"/>
              <a:buChar char="o"/>
              <a:defRPr/>
            </a:pPr>
            <a:r>
              <a:rPr lang="en-US" sz="2400" dirty="0">
                <a:latin typeface="Franklin Gothic Medium" pitchFamily="34" charset="0"/>
              </a:rPr>
              <a:t>“Can you work on weekends?”</a:t>
            </a:r>
          </a:p>
          <a:p>
            <a:pPr marL="1146175" indent="-231775" algn="l">
              <a:spcBef>
                <a:spcPct val="0"/>
              </a:spcBef>
              <a:spcAft>
                <a:spcPts val="0"/>
              </a:spcAft>
              <a:buSzPct val="85000"/>
              <a:buFont typeface="Arial" pitchFamily="34" charset="0"/>
              <a:buChar char="•"/>
              <a:defRPr/>
            </a:pPr>
            <a:r>
              <a:rPr lang="en-US" sz="2000" dirty="0">
                <a:latin typeface="Franklin Gothic Medium" pitchFamily="34" charset="0"/>
              </a:rPr>
              <a:t>If asked of all applicants, and weekend work is a business necessity</a:t>
            </a:r>
          </a:p>
        </p:txBody>
      </p:sp>
    </p:spTree>
    <p:extLst>
      <p:ext uri="{BB962C8B-B14F-4D97-AF65-F5344CB8AC3E}">
        <p14:creationId xmlns:p14="http://schemas.microsoft.com/office/powerpoint/2010/main" val="895316012"/>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Illegal/Inappropriate Questions</a:t>
            </a:r>
          </a:p>
        </p:txBody>
      </p:sp>
      <p:sp>
        <p:nvSpPr>
          <p:cNvPr id="3075" name="Rectangle 3"/>
          <p:cNvSpPr>
            <a:spLocks noGrp="1" noChangeArrowheads="1"/>
          </p:cNvSpPr>
          <p:nvPr>
            <p:ph type="subTitle" idx="1"/>
          </p:nvPr>
        </p:nvSpPr>
        <p:spPr>
          <a:xfrm>
            <a:off x="533400" y="1371600"/>
            <a:ext cx="8382000" cy="3276600"/>
          </a:xfrm>
        </p:spPr>
        <p:txBody>
          <a:bodyPr/>
          <a:lstStyle/>
          <a:p>
            <a:pPr marL="463550" indent="-463550" algn="l">
              <a:spcBef>
                <a:spcPct val="0"/>
              </a:spcBef>
              <a:spcAft>
                <a:spcPts val="600"/>
              </a:spcAft>
              <a:buFont typeface="Arial" panose="020B0604020202020204" pitchFamily="34" charset="0"/>
              <a:buChar char="•"/>
              <a:defRPr/>
            </a:pPr>
            <a:r>
              <a:rPr lang="en-US" sz="3200" dirty="0">
                <a:latin typeface="Franklin Gothic Medium" pitchFamily="34" charset="0"/>
              </a:rPr>
              <a:t>Questions related to age:</a:t>
            </a:r>
          </a:p>
          <a:p>
            <a:pPr marL="914400" indent="-463550" algn="l">
              <a:spcBef>
                <a:spcPct val="0"/>
              </a:spcBef>
              <a:spcAft>
                <a:spcPts val="0"/>
              </a:spcAft>
              <a:buFont typeface="Courier New" pitchFamily="49" charset="0"/>
              <a:buChar char="o"/>
              <a:defRPr/>
            </a:pPr>
            <a:r>
              <a:rPr lang="en-US" sz="2400" dirty="0">
                <a:latin typeface="Franklin Gothic Medium" pitchFamily="34" charset="0"/>
              </a:rPr>
              <a:t>“How old are you?”</a:t>
            </a:r>
          </a:p>
          <a:p>
            <a:pPr marL="914400" indent="-463550" algn="l">
              <a:spcBef>
                <a:spcPct val="0"/>
              </a:spcBef>
              <a:spcAft>
                <a:spcPts val="0"/>
              </a:spcAft>
              <a:buFont typeface="Courier New" pitchFamily="49" charset="0"/>
              <a:buChar char="o"/>
              <a:defRPr/>
            </a:pPr>
            <a:r>
              <a:rPr lang="en-US" sz="2400" dirty="0">
                <a:latin typeface="Franklin Gothic Medium" pitchFamily="34" charset="0"/>
              </a:rPr>
              <a:t>“What year were you born?”</a:t>
            </a:r>
          </a:p>
          <a:p>
            <a:pPr marL="914400" indent="-463550" algn="l">
              <a:spcBef>
                <a:spcPct val="0"/>
              </a:spcBef>
              <a:spcAft>
                <a:spcPts val="0"/>
              </a:spcAft>
              <a:buFont typeface="Courier New" pitchFamily="49" charset="0"/>
              <a:buChar char="o"/>
              <a:defRPr/>
            </a:pPr>
            <a:r>
              <a:rPr lang="en-US" sz="2400" dirty="0">
                <a:latin typeface="Franklin Gothic Medium" pitchFamily="34" charset="0"/>
              </a:rPr>
              <a:t>“I went to high school in Oakland, too – what year did you graduate?”</a:t>
            </a:r>
          </a:p>
          <a:p>
            <a:pPr marL="463550" indent="-463550" algn="l">
              <a:spcBef>
                <a:spcPts val="1800"/>
              </a:spcBef>
              <a:spcAft>
                <a:spcPts val="600"/>
              </a:spcAft>
              <a:buFont typeface="Arial" pitchFamily="34" charset="0"/>
              <a:buChar char="•"/>
              <a:defRPr/>
            </a:pPr>
            <a:r>
              <a:rPr lang="en-US" sz="3200" dirty="0">
                <a:latin typeface="Franklin Gothic Medium" pitchFamily="34" charset="0"/>
              </a:rPr>
              <a:t>Acceptable question:</a:t>
            </a:r>
          </a:p>
          <a:p>
            <a:pPr marL="914400" indent="-463550" algn="l">
              <a:spcBef>
                <a:spcPct val="0"/>
              </a:spcBef>
              <a:spcAft>
                <a:spcPts val="0"/>
              </a:spcAft>
              <a:buFont typeface="Courier New" pitchFamily="49" charset="0"/>
              <a:buChar char="o"/>
              <a:defRPr/>
            </a:pPr>
            <a:r>
              <a:rPr lang="en-US" sz="2400" dirty="0">
                <a:latin typeface="Franklin Gothic Medium" pitchFamily="34" charset="0"/>
              </a:rPr>
              <a:t>“Are you over the age of 18?”</a:t>
            </a:r>
          </a:p>
        </p:txBody>
      </p:sp>
    </p:spTree>
    <p:extLst>
      <p:ext uri="{BB962C8B-B14F-4D97-AF65-F5344CB8AC3E}">
        <p14:creationId xmlns:p14="http://schemas.microsoft.com/office/powerpoint/2010/main" val="3876250850"/>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Illegal/Inappropriate Questions</a:t>
            </a:r>
          </a:p>
        </p:txBody>
      </p:sp>
      <p:sp>
        <p:nvSpPr>
          <p:cNvPr id="3075" name="Rectangle 3"/>
          <p:cNvSpPr>
            <a:spLocks noGrp="1" noChangeArrowheads="1"/>
          </p:cNvSpPr>
          <p:nvPr>
            <p:ph type="subTitle" idx="1"/>
          </p:nvPr>
        </p:nvSpPr>
        <p:spPr>
          <a:xfrm>
            <a:off x="533400" y="1371600"/>
            <a:ext cx="8382000" cy="3276600"/>
          </a:xfrm>
        </p:spPr>
        <p:txBody>
          <a:bodyPr/>
          <a:lstStyle/>
          <a:p>
            <a:pPr marL="463550" indent="-463550" algn="l">
              <a:spcBef>
                <a:spcPct val="0"/>
              </a:spcBef>
              <a:spcAft>
                <a:spcPts val="600"/>
              </a:spcAft>
              <a:buFont typeface="Arial" panose="020B0604020202020204" pitchFamily="34" charset="0"/>
              <a:buChar char="•"/>
              <a:defRPr/>
            </a:pPr>
            <a:r>
              <a:rPr lang="en-US" sz="3200" dirty="0">
                <a:latin typeface="Franklin Gothic Medium" pitchFamily="34" charset="0"/>
              </a:rPr>
              <a:t>Questions related to criminal records:</a:t>
            </a:r>
          </a:p>
          <a:p>
            <a:pPr marL="914400" indent="-463550" algn="l">
              <a:spcBef>
                <a:spcPct val="0"/>
              </a:spcBef>
              <a:spcAft>
                <a:spcPts val="0"/>
              </a:spcAft>
              <a:buFont typeface="Courier New" pitchFamily="49" charset="0"/>
              <a:buChar char="o"/>
              <a:defRPr/>
            </a:pPr>
            <a:r>
              <a:rPr lang="en-US" sz="2400" dirty="0">
                <a:latin typeface="Franklin Gothic Medium" pitchFamily="34" charset="0"/>
              </a:rPr>
              <a:t>“Have you ever been arrested?”</a:t>
            </a:r>
          </a:p>
          <a:p>
            <a:pPr marL="914400" indent="-463550" algn="l">
              <a:spcBef>
                <a:spcPct val="0"/>
              </a:spcBef>
              <a:spcAft>
                <a:spcPts val="0"/>
              </a:spcAft>
              <a:buFont typeface="Courier New" pitchFamily="49" charset="0"/>
              <a:buChar char="o"/>
              <a:defRPr/>
            </a:pPr>
            <a:r>
              <a:rPr lang="en-US" sz="2400" dirty="0">
                <a:latin typeface="Franklin Gothic Medium" pitchFamily="34" charset="0"/>
              </a:rPr>
              <a:t>“Have you ever spent a night in jail?”</a:t>
            </a:r>
          </a:p>
          <a:p>
            <a:pPr marL="914400" indent="-463550" algn="l">
              <a:spcBef>
                <a:spcPct val="0"/>
              </a:spcBef>
              <a:spcAft>
                <a:spcPts val="0"/>
              </a:spcAft>
              <a:buFont typeface="Courier New" pitchFamily="49" charset="0"/>
              <a:buChar char="o"/>
              <a:defRPr/>
            </a:pPr>
            <a:r>
              <a:rPr lang="en-US" sz="2400" dirty="0">
                <a:latin typeface="Franklin Gothic Medium" pitchFamily="34" charset="0"/>
              </a:rPr>
              <a:t>“Have you ever been caught driving drunk?”</a:t>
            </a:r>
          </a:p>
          <a:p>
            <a:pPr marL="463550" indent="-463550" algn="l">
              <a:spcBef>
                <a:spcPts val="1800"/>
              </a:spcBef>
              <a:spcAft>
                <a:spcPts val="600"/>
              </a:spcAft>
              <a:buFont typeface="Arial" pitchFamily="34" charset="0"/>
              <a:buChar char="•"/>
              <a:defRPr/>
            </a:pPr>
            <a:r>
              <a:rPr lang="en-US" sz="3200" dirty="0">
                <a:latin typeface="Franklin Gothic Medium" pitchFamily="34" charset="0"/>
              </a:rPr>
              <a:t>Acceptable question:</a:t>
            </a:r>
          </a:p>
          <a:p>
            <a:pPr marL="914400" indent="-463550" algn="l">
              <a:spcBef>
                <a:spcPct val="0"/>
              </a:spcBef>
              <a:spcAft>
                <a:spcPts val="0"/>
              </a:spcAft>
              <a:buFont typeface="Courier New" pitchFamily="49" charset="0"/>
              <a:buChar char="o"/>
              <a:defRPr/>
            </a:pPr>
            <a:r>
              <a:rPr lang="en-US" sz="2400" dirty="0">
                <a:latin typeface="Franklin Gothic Medium" pitchFamily="34" charset="0"/>
              </a:rPr>
              <a:t>“Have you ever been convicted of a crime?”</a:t>
            </a:r>
          </a:p>
        </p:txBody>
      </p:sp>
    </p:spTree>
    <p:extLst>
      <p:ext uri="{BB962C8B-B14F-4D97-AF65-F5344CB8AC3E}">
        <p14:creationId xmlns:p14="http://schemas.microsoft.com/office/powerpoint/2010/main" val="2966070230"/>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7620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Illegal/Inappropriate Questions</a:t>
            </a:r>
          </a:p>
        </p:txBody>
      </p:sp>
      <p:sp>
        <p:nvSpPr>
          <p:cNvPr id="3075" name="Rectangle 3"/>
          <p:cNvSpPr>
            <a:spLocks noGrp="1" noChangeArrowheads="1"/>
          </p:cNvSpPr>
          <p:nvPr>
            <p:ph type="subTitle" idx="1"/>
          </p:nvPr>
        </p:nvSpPr>
        <p:spPr>
          <a:xfrm>
            <a:off x="533400" y="1524000"/>
            <a:ext cx="8382000" cy="3276600"/>
          </a:xfrm>
        </p:spPr>
        <p:txBody>
          <a:bodyPr/>
          <a:lstStyle/>
          <a:p>
            <a:pPr marL="463550" indent="-463550" algn="l">
              <a:spcBef>
                <a:spcPct val="0"/>
              </a:spcBef>
              <a:spcAft>
                <a:spcPts val="600"/>
              </a:spcAft>
              <a:defRPr/>
            </a:pPr>
            <a:r>
              <a:rPr lang="en-US" sz="2800" dirty="0">
                <a:latin typeface="Franklin Gothic Medium" pitchFamily="34" charset="0"/>
              </a:rPr>
              <a:t>Other illegal questions:</a:t>
            </a:r>
          </a:p>
          <a:p>
            <a:pPr marL="914400" indent="-463550" algn="l">
              <a:spcBef>
                <a:spcPct val="0"/>
              </a:spcBef>
              <a:spcAft>
                <a:spcPts val="600"/>
              </a:spcAft>
              <a:buFont typeface="Courier New" pitchFamily="49" charset="0"/>
              <a:buChar char="o"/>
              <a:defRPr/>
            </a:pPr>
            <a:r>
              <a:rPr lang="en-US" sz="2400" dirty="0">
                <a:latin typeface="Franklin Gothic Medium" pitchFamily="34" charset="0"/>
              </a:rPr>
              <a:t>“Was your military discharge honorable or dishonorable?”</a:t>
            </a:r>
          </a:p>
          <a:p>
            <a:pPr marL="914400" indent="-463550" algn="l">
              <a:spcBef>
                <a:spcPct val="0"/>
              </a:spcBef>
              <a:spcAft>
                <a:spcPts val="600"/>
              </a:spcAft>
              <a:buFont typeface="Courier New" pitchFamily="49" charset="0"/>
              <a:buChar char="o"/>
              <a:defRPr/>
            </a:pPr>
            <a:r>
              <a:rPr lang="en-US" sz="2400" dirty="0">
                <a:latin typeface="Franklin Gothic Medium" pitchFamily="34" charset="0"/>
              </a:rPr>
              <a:t>“Have you ever brought a lawsuit against an employer?”</a:t>
            </a:r>
          </a:p>
          <a:p>
            <a:pPr marL="914400" indent="-463550" algn="l">
              <a:spcBef>
                <a:spcPct val="0"/>
              </a:spcBef>
              <a:spcAft>
                <a:spcPts val="600"/>
              </a:spcAft>
              <a:buFont typeface="Courier New" pitchFamily="49" charset="0"/>
              <a:buChar char="o"/>
              <a:defRPr/>
            </a:pPr>
            <a:r>
              <a:rPr lang="en-US" sz="2400" dirty="0">
                <a:latin typeface="Franklin Gothic Medium" pitchFamily="34" charset="0"/>
              </a:rPr>
              <a:t>“Have you ever filed for Workers’ Compensation?”</a:t>
            </a:r>
          </a:p>
          <a:p>
            <a:pPr marL="914400" indent="-463550" algn="l">
              <a:spcBef>
                <a:spcPct val="0"/>
              </a:spcBef>
              <a:spcAft>
                <a:spcPts val="600"/>
              </a:spcAft>
              <a:buFont typeface="Courier New" pitchFamily="49" charset="0"/>
              <a:buChar char="o"/>
              <a:defRPr/>
            </a:pPr>
            <a:r>
              <a:rPr lang="en-US" sz="2400" dirty="0">
                <a:latin typeface="Franklin Gothic Medium" pitchFamily="34" charset="0"/>
              </a:rPr>
              <a:t>“Have you ever been sexually harassed?”</a:t>
            </a:r>
          </a:p>
          <a:p>
            <a:pPr marL="914400" indent="-463550" algn="l">
              <a:spcBef>
                <a:spcPct val="0"/>
              </a:spcBef>
              <a:spcAft>
                <a:spcPts val="600"/>
              </a:spcAft>
              <a:buFont typeface="Courier New" pitchFamily="49" charset="0"/>
              <a:buChar char="o"/>
              <a:defRPr/>
            </a:pPr>
            <a:r>
              <a:rPr lang="en-US" sz="2400" dirty="0">
                <a:latin typeface="Franklin Gothic Medium" pitchFamily="34" charset="0"/>
              </a:rPr>
              <a:t>“How much do you weigh?”</a:t>
            </a:r>
          </a:p>
          <a:p>
            <a:pPr marL="914400" indent="-463550" algn="l">
              <a:spcBef>
                <a:spcPct val="0"/>
              </a:spcBef>
              <a:spcAft>
                <a:spcPts val="600"/>
              </a:spcAft>
              <a:buFont typeface="Courier New" pitchFamily="49" charset="0"/>
              <a:buChar char="o"/>
              <a:defRPr/>
            </a:pPr>
            <a:r>
              <a:rPr lang="en-US" sz="2400" dirty="0">
                <a:latin typeface="Franklin Gothic Medium" pitchFamily="34" charset="0"/>
              </a:rPr>
              <a:t>“Do you use drugs or alcohol?”</a:t>
            </a:r>
          </a:p>
        </p:txBody>
      </p:sp>
    </p:spTree>
    <p:extLst>
      <p:ext uri="{BB962C8B-B14F-4D97-AF65-F5344CB8AC3E}">
        <p14:creationId xmlns:p14="http://schemas.microsoft.com/office/powerpoint/2010/main" val="19556367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9144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Who is an Applicant?</a:t>
            </a:r>
          </a:p>
        </p:txBody>
      </p:sp>
      <p:sp>
        <p:nvSpPr>
          <p:cNvPr id="3075" name="Rectangle 3"/>
          <p:cNvSpPr>
            <a:spLocks noGrp="1" noChangeArrowheads="1"/>
          </p:cNvSpPr>
          <p:nvPr>
            <p:ph type="subTitle" idx="1"/>
          </p:nvPr>
        </p:nvSpPr>
        <p:spPr>
          <a:xfrm>
            <a:off x="533400" y="1676400"/>
            <a:ext cx="8077200" cy="3505200"/>
          </a:xfrm>
        </p:spPr>
        <p:txBody>
          <a:bodyPr/>
          <a:lstStyle/>
          <a:p>
            <a:pPr algn="l"/>
            <a:r>
              <a:rPr lang="en-US" sz="2800" dirty="0">
                <a:latin typeface="Franklin Gothic Medium" panose="020B0603020102020204" pitchFamily="34" charset="0"/>
              </a:rPr>
              <a:t>They have concluded that the “precise definition of the term Applicant depends upon the user’s recruitment and selection procedures.  The concept of an Applicant is that of a person who has indicated an interest in being considered for hiring, promotion, or other employment opportunities.  </a:t>
            </a:r>
          </a:p>
        </p:txBody>
      </p:sp>
    </p:spTree>
    <p:extLst>
      <p:ext uri="{BB962C8B-B14F-4D97-AF65-F5344CB8AC3E}">
        <p14:creationId xmlns:p14="http://schemas.microsoft.com/office/powerpoint/2010/main" val="2502246990"/>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cstate="print"/>
          <a:srcRect/>
          <a:stretch>
            <a:fillRect/>
          </a:stretch>
        </p:blipFill>
        <p:spPr bwMode="auto">
          <a:xfrm>
            <a:off x="1295400" y="1143000"/>
            <a:ext cx="4572000" cy="1351417"/>
          </a:xfrm>
          <a:prstGeom prst="rect">
            <a:avLst/>
          </a:prstGeom>
          <a:noFill/>
          <a:ln w="9525">
            <a:noFill/>
            <a:miter lim="800000"/>
            <a:headEnd/>
            <a:tailEnd/>
          </a:ln>
        </p:spPr>
      </p:pic>
      <p:sp>
        <p:nvSpPr>
          <p:cNvPr id="3" name="TextBox 2"/>
          <p:cNvSpPr txBox="1"/>
          <p:nvPr/>
        </p:nvSpPr>
        <p:spPr>
          <a:xfrm>
            <a:off x="381000" y="4038600"/>
            <a:ext cx="8153400" cy="1436291"/>
          </a:xfrm>
          <a:prstGeom prst="rect">
            <a:avLst/>
          </a:prstGeom>
          <a:noFill/>
        </p:spPr>
        <p:txBody>
          <a:bodyPr wrap="square" rtlCol="0">
            <a:spAutoFit/>
          </a:bodyPr>
          <a:lstStyle/>
          <a:p>
            <a:pPr marL="347663" indent="7938" fontAlgn="auto">
              <a:spcBef>
                <a:spcPts val="200"/>
              </a:spcBef>
              <a:spcAft>
                <a:spcPts val="0"/>
              </a:spcAft>
              <a:tabLst>
                <a:tab pos="4572000" algn="l"/>
              </a:tabLst>
              <a:defRPr/>
            </a:pPr>
            <a:r>
              <a:rPr lang="en-US" sz="2800" b="1" dirty="0" smtClean="0">
                <a:solidFill>
                  <a:prstClr val="black">
                    <a:lumMod val="65000"/>
                    <a:lumOff val="35000"/>
                  </a:prstClr>
                </a:solidFill>
                <a:latin typeface="Calibri"/>
                <a:ea typeface="Tahoma" pitchFamily="34" charset="0"/>
                <a:cs typeface="Tahoma" pitchFamily="34" charset="0"/>
              </a:rPr>
              <a:t>Mike Bourgon	Michelle Super</a:t>
            </a:r>
          </a:p>
          <a:p>
            <a:pPr marL="347663" indent="7938" fontAlgn="auto">
              <a:spcBef>
                <a:spcPts val="200"/>
              </a:spcBef>
              <a:spcAft>
                <a:spcPts val="0"/>
              </a:spcAft>
              <a:tabLst>
                <a:tab pos="4572000" algn="l"/>
              </a:tabLst>
              <a:defRPr/>
            </a:pPr>
            <a:r>
              <a:rPr lang="en-US" sz="2800" b="1" dirty="0" smtClean="0">
                <a:solidFill>
                  <a:prstClr val="black">
                    <a:lumMod val="65000"/>
                    <a:lumOff val="35000"/>
                  </a:prstClr>
                </a:solidFill>
                <a:latin typeface="Calibri"/>
                <a:ea typeface="Tahoma" pitchFamily="34" charset="0"/>
                <a:cs typeface="Tahoma" pitchFamily="34" charset="0"/>
              </a:rPr>
              <a:t>651-270-2281	612-281-9381</a:t>
            </a:r>
          </a:p>
          <a:p>
            <a:pPr marL="347663" indent="7938" fontAlgn="auto">
              <a:spcBef>
                <a:spcPts val="200"/>
              </a:spcBef>
              <a:spcAft>
                <a:spcPts val="0"/>
              </a:spcAft>
              <a:tabLst>
                <a:tab pos="4572000" algn="l"/>
              </a:tabLst>
              <a:defRPr/>
            </a:pPr>
            <a:r>
              <a:rPr lang="en-US" sz="2800" b="1" dirty="0" smtClean="0">
                <a:solidFill>
                  <a:prstClr val="black">
                    <a:lumMod val="65000"/>
                    <a:lumOff val="35000"/>
                  </a:prstClr>
                </a:solidFill>
                <a:latin typeface="Calibri"/>
                <a:ea typeface="Tahoma" pitchFamily="34" charset="0"/>
                <a:cs typeface="Tahoma" pitchFamily="34" charset="0"/>
              </a:rPr>
              <a:t>mike@SynHR.com	michelle@SynHR.com</a:t>
            </a:r>
          </a:p>
        </p:txBody>
      </p:sp>
      <p:sp>
        <p:nvSpPr>
          <p:cNvPr id="4" name="Title 1"/>
          <p:cNvSpPr txBox="1">
            <a:spLocks/>
          </p:cNvSpPr>
          <p:nvPr/>
        </p:nvSpPr>
        <p:spPr>
          <a:xfrm>
            <a:off x="304800" y="152400"/>
            <a:ext cx="8610600" cy="1143000"/>
          </a:xfrm>
          <a:prstGeom prst="rect">
            <a:avLst/>
          </a:prstGeom>
        </p:spPr>
        <p:txBody>
          <a:bodyPr vert="horz" lIns="91440" tIns="45720" rIns="91440" bIns="45720" rtlCol="0" anchor="ctr">
            <a:noAutofit/>
          </a:bodyPr>
          <a:lstStyle/>
          <a:p>
            <a:pPr fontAlgn="auto">
              <a:spcAft>
                <a:spcPts val="0"/>
              </a:spcAft>
              <a:defRPr/>
            </a:pPr>
            <a:r>
              <a:rPr lang="en-US" sz="4400" dirty="0" smtClean="0">
                <a:solidFill>
                  <a:srgbClr val="0070C0"/>
                </a:solidFill>
                <a:latin typeface="Tahoma" pitchFamily="34" charset="0"/>
                <a:ea typeface="Tahoma" pitchFamily="34" charset="0"/>
                <a:cs typeface="Tahoma" pitchFamily="34" charset="0"/>
              </a:rPr>
              <a:t>Contact Information</a:t>
            </a:r>
            <a:endParaRPr lang="en-US" sz="4400" dirty="0">
              <a:solidFill>
                <a:srgbClr val="0070C0"/>
              </a:solidFill>
              <a:latin typeface="Tahoma" pitchFamily="34" charset="0"/>
              <a:ea typeface="Tahoma" pitchFamily="34" charset="0"/>
              <a:cs typeface="Tahoma" pitchFamily="34" charset="0"/>
            </a:endParaRPr>
          </a:p>
        </p:txBody>
      </p:sp>
      <p:sp>
        <p:nvSpPr>
          <p:cNvPr id="5" name="TextBox 4"/>
          <p:cNvSpPr txBox="1"/>
          <p:nvPr/>
        </p:nvSpPr>
        <p:spPr>
          <a:xfrm>
            <a:off x="2209800" y="2328765"/>
            <a:ext cx="4267200" cy="2015936"/>
          </a:xfrm>
          <a:prstGeom prst="rect">
            <a:avLst/>
          </a:prstGeom>
          <a:noFill/>
        </p:spPr>
        <p:txBody>
          <a:bodyPr wrap="square" rtlCol="0">
            <a:spAutoFit/>
          </a:bodyPr>
          <a:lstStyle/>
          <a:p>
            <a:pPr marL="228600" indent="7938" fontAlgn="auto">
              <a:spcBef>
                <a:spcPts val="200"/>
              </a:spcBef>
              <a:spcAft>
                <a:spcPts val="0"/>
              </a:spcAft>
              <a:defRPr/>
            </a:pPr>
            <a:r>
              <a:rPr lang="en-US" sz="3200" b="1" dirty="0" smtClean="0">
                <a:solidFill>
                  <a:srgbClr val="9BBB59">
                    <a:lumMod val="50000"/>
                  </a:srgbClr>
                </a:solidFill>
                <a:latin typeface="Calibri"/>
              </a:rPr>
              <a:t>NRP Hotline Line#</a:t>
            </a:r>
          </a:p>
          <a:p>
            <a:pPr marL="228600" indent="7938" fontAlgn="auto">
              <a:spcBef>
                <a:spcPts val="200"/>
              </a:spcBef>
              <a:spcAft>
                <a:spcPts val="0"/>
              </a:spcAft>
              <a:defRPr/>
            </a:pPr>
            <a:r>
              <a:rPr lang="en-US" sz="3200" b="1" dirty="0" smtClean="0">
                <a:solidFill>
                  <a:srgbClr val="9BBB59">
                    <a:lumMod val="50000"/>
                  </a:srgbClr>
                </a:solidFill>
                <a:latin typeface="Calibri"/>
              </a:rPr>
              <a:t>1-888-603-7872</a:t>
            </a:r>
          </a:p>
          <a:p>
            <a:pPr marL="228600" indent="7938" fontAlgn="auto">
              <a:spcBef>
                <a:spcPts val="200"/>
              </a:spcBef>
              <a:spcAft>
                <a:spcPts val="0"/>
              </a:spcAft>
              <a:defRPr/>
            </a:pPr>
            <a:r>
              <a:rPr lang="en-US" sz="3200" b="1" dirty="0" smtClean="0">
                <a:solidFill>
                  <a:srgbClr val="9BBB59">
                    <a:lumMod val="50000"/>
                  </a:srgbClr>
                </a:solidFill>
                <a:latin typeface="Calibri"/>
              </a:rPr>
              <a:t>hotline@synhr.com</a:t>
            </a:r>
          </a:p>
          <a:p>
            <a:pPr marL="228600" indent="7938" fontAlgn="auto">
              <a:spcBef>
                <a:spcPts val="200"/>
              </a:spcBef>
              <a:spcAft>
                <a:spcPts val="0"/>
              </a:spcAft>
              <a:defRPr/>
            </a:pPr>
            <a:endParaRPr lang="en-US" sz="2400" dirty="0" smtClean="0">
              <a:solidFill>
                <a:srgbClr val="9BBB59">
                  <a:lumMod val="50000"/>
                </a:srgbClr>
              </a:solidFill>
              <a:latin typeface="Calibri"/>
            </a:endParaRPr>
          </a:p>
        </p:txBody>
      </p:sp>
    </p:spTree>
    <p:extLst>
      <p:ext uri="{BB962C8B-B14F-4D97-AF65-F5344CB8AC3E}">
        <p14:creationId xmlns:p14="http://schemas.microsoft.com/office/powerpoint/2010/main" val="1820358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9144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Who is an Applicant?</a:t>
            </a:r>
          </a:p>
        </p:txBody>
      </p:sp>
      <p:sp>
        <p:nvSpPr>
          <p:cNvPr id="3075" name="Rectangle 3"/>
          <p:cNvSpPr>
            <a:spLocks noGrp="1" noChangeArrowheads="1"/>
          </p:cNvSpPr>
          <p:nvPr>
            <p:ph type="subTitle" idx="1"/>
          </p:nvPr>
        </p:nvSpPr>
        <p:spPr>
          <a:xfrm>
            <a:off x="533400" y="1676400"/>
            <a:ext cx="8077200" cy="3505200"/>
          </a:xfrm>
        </p:spPr>
        <p:txBody>
          <a:bodyPr/>
          <a:lstStyle/>
          <a:p>
            <a:pPr algn="l"/>
            <a:r>
              <a:rPr lang="en-US" sz="2800" dirty="0">
                <a:latin typeface="Franklin Gothic Medium" panose="020B0603020102020204" pitchFamily="34" charset="0"/>
              </a:rPr>
              <a:t>This interest might be expressed by completing an application form, or might be expressed orally, depending upon the employer’s practice</a:t>
            </a:r>
            <a:r>
              <a:rPr lang="en-US" sz="2800" dirty="0" smtClean="0">
                <a:latin typeface="Franklin Gothic Medium" panose="020B0603020102020204" pitchFamily="34" charset="0"/>
              </a:rPr>
              <a:t>.”</a:t>
            </a:r>
          </a:p>
          <a:p>
            <a:pPr algn="l"/>
            <a:endParaRPr lang="en-US" sz="2800" dirty="0"/>
          </a:p>
          <a:p>
            <a:pPr algn="l"/>
            <a:r>
              <a:rPr lang="en-US" sz="2800" dirty="0">
                <a:latin typeface="Franklin Gothic Medium" panose="020B0603020102020204" pitchFamily="34" charset="0"/>
              </a:rPr>
              <a:t>Well, thanks a load!</a:t>
            </a:r>
          </a:p>
          <a:p>
            <a:pPr algn="l"/>
            <a:endParaRPr lang="en-US" sz="2800" dirty="0"/>
          </a:p>
        </p:txBody>
      </p:sp>
    </p:spTree>
    <p:extLst>
      <p:ext uri="{BB962C8B-B14F-4D97-AF65-F5344CB8AC3E}">
        <p14:creationId xmlns:p14="http://schemas.microsoft.com/office/powerpoint/2010/main" val="33150655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914400"/>
            <a:ext cx="8001000" cy="609600"/>
          </a:xfrm>
        </p:spPr>
        <p:txBody>
          <a:bodyPr>
            <a:noAutofit/>
          </a:bodyPr>
          <a:lstStyle/>
          <a:p>
            <a:pPr algn="l" eaLnBrk="1" hangingPunct="1">
              <a:lnSpc>
                <a:spcPct val="90000"/>
              </a:lnSpc>
            </a:pPr>
            <a:r>
              <a:rPr lang="en-US" sz="4000" dirty="0" smtClean="0">
                <a:solidFill>
                  <a:schemeClr val="folHlink"/>
                </a:solidFill>
                <a:latin typeface="Franklin Gothic Heavy" pitchFamily="34" charset="0"/>
              </a:rPr>
              <a:t>OFCCP Definition</a:t>
            </a:r>
          </a:p>
        </p:txBody>
      </p:sp>
      <p:sp>
        <p:nvSpPr>
          <p:cNvPr id="3075" name="Rectangle 3"/>
          <p:cNvSpPr>
            <a:spLocks noGrp="1" noChangeArrowheads="1"/>
          </p:cNvSpPr>
          <p:nvPr>
            <p:ph type="subTitle" idx="1"/>
          </p:nvPr>
        </p:nvSpPr>
        <p:spPr>
          <a:xfrm>
            <a:off x="533400" y="1447800"/>
            <a:ext cx="8305800" cy="3505200"/>
          </a:xfrm>
        </p:spPr>
        <p:txBody>
          <a:bodyPr/>
          <a:lstStyle/>
          <a:p>
            <a:pPr algn="l">
              <a:spcAft>
                <a:spcPts val="600"/>
              </a:spcAft>
            </a:pPr>
            <a:r>
              <a:rPr lang="en-US" sz="2800" dirty="0">
                <a:latin typeface="Franklin Gothic Medium" panose="020B0603020102020204" pitchFamily="34" charset="0"/>
              </a:rPr>
              <a:t>The OFCCP has done a better job of defining Internet Applicant.  </a:t>
            </a:r>
            <a:r>
              <a:rPr lang="en-US" sz="2800" dirty="0" smtClean="0">
                <a:latin typeface="Franklin Gothic Medium" panose="020B0603020102020204" pitchFamily="34" charset="0"/>
              </a:rPr>
              <a:t>Its </a:t>
            </a:r>
            <a:r>
              <a:rPr lang="en-US" sz="2800" dirty="0">
                <a:latin typeface="Franklin Gothic Medium" panose="020B0603020102020204" pitchFamily="34" charset="0"/>
              </a:rPr>
              <a:t>definition is:</a:t>
            </a:r>
          </a:p>
          <a:p>
            <a:pPr algn="l"/>
            <a:r>
              <a:rPr lang="en-US" sz="2800" dirty="0">
                <a:latin typeface="Franklin Gothic Medium" panose="020B0603020102020204" pitchFamily="34" charset="0"/>
              </a:rPr>
              <a:t>“An Internet Applicant is defined as an individual who satisfies the following four criteria:</a:t>
            </a:r>
          </a:p>
          <a:p>
            <a:pPr marL="514350" lvl="0" indent="-514350" algn="l">
              <a:buClr>
                <a:schemeClr val="tx2"/>
              </a:buClr>
              <a:buSzPct val="95000"/>
              <a:buFont typeface="+mj-lt"/>
              <a:buAutoNum type="arabicPeriod"/>
            </a:pPr>
            <a:r>
              <a:rPr lang="en-US" sz="2800" dirty="0">
                <a:latin typeface="Franklin Gothic Medium" panose="020B0603020102020204" pitchFamily="34" charset="0"/>
              </a:rPr>
              <a:t>The individual submits an expression of interest in employment through the internet or related electronic data technologies;</a:t>
            </a:r>
          </a:p>
          <a:p>
            <a:pPr algn="l"/>
            <a:endParaRPr lang="en-US" sz="2800" dirty="0">
              <a:latin typeface="Franklin Gothic Medium" panose="020B0603020102020204" pitchFamily="34" charset="0"/>
            </a:endParaRPr>
          </a:p>
        </p:txBody>
      </p:sp>
    </p:spTree>
    <p:extLst>
      <p:ext uri="{BB962C8B-B14F-4D97-AF65-F5344CB8AC3E}">
        <p14:creationId xmlns:p14="http://schemas.microsoft.com/office/powerpoint/2010/main" val="43600836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677A63CC38FC64896F3BABDC6097F35" ma:contentTypeVersion="14" ma:contentTypeDescription="Create a new document." ma:contentTypeScope="" ma:versionID="828661f76ead9fd3012677306966dcc7">
  <xsd:schema xmlns:xsd="http://www.w3.org/2001/XMLSchema" xmlns:xs="http://www.w3.org/2001/XMLSchema" xmlns:p="http://schemas.microsoft.com/office/2006/metadata/properties" xmlns:ns2="f76c8797-d23e-499a-a439-45d6fe1154f3" xmlns:ns3="51ce7a20-beba-49d4-8d84-84c86e994837" targetNamespace="http://schemas.microsoft.com/office/2006/metadata/properties" ma:root="true" ma:fieldsID="fbf2011f4dfe54d56eea3c93eb415e44" ns2:_="" ns3:_="">
    <xsd:import namespace="f76c8797-d23e-499a-a439-45d6fe1154f3"/>
    <xsd:import namespace="51ce7a20-beba-49d4-8d84-84c86e994837"/>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EventHashCode" minOccurs="0"/>
                <xsd:element ref="ns3:MediaServiceGenerationTim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76c8797-d23e-499a-a439-45d6fe1154f3"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51ce7a20-beba-49d4-8d84-84c86e994837"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DateTaken" ma:index="14" nillable="true" ma:displayName="MediaServiceDateTaken" ma:description="" ma:hidden="true" ma:internalName="MediaServiceDateTaken" ma:readOnly="true">
      <xsd:simpleType>
        <xsd:restriction base="dms:Text"/>
      </xsd:simpleType>
    </xsd:element>
    <xsd:element name="MediaServiceAutoTags" ma:index="15" nillable="true" ma:displayName="MediaServiceAutoTags" ma:description="" ma:internalName="MediaServiceAutoTags" ma:readOnly="true">
      <xsd:simpleType>
        <xsd:restriction base="dms:Text"/>
      </xsd:simpleType>
    </xsd:element>
    <xsd:element name="MediaServiceLocation" ma:index="16" nillable="true" ma:displayName="MediaServiceLocation" ma:description="" ma:internalName="MediaServiceLocation" ma:readOnly="true">
      <xsd:simpleType>
        <xsd:restriction base="dms:Text"/>
      </xsd:simpleType>
    </xsd:element>
    <xsd:element name="MediaServiceOCR" ma:index="17" nillable="true" ma:displayName="MediaServiceOCR" ma:internalName="MediaServiceOCR" ma:readOnly="true">
      <xsd:simpleType>
        <xsd:restriction base="dms:Note">
          <xsd:maxLength value="255"/>
        </xsd:restriction>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AutoKeyPoints" ma:index="20" nillable="true" ma:displayName="MediaServiceAutoKeyPoints" ma:hidden="true" ma:internalName="MediaServiceAutoKeyPoints" ma:readOnly="true">
      <xsd:simpleType>
        <xsd:restriction base="dms:Note"/>
      </xsd:simpleType>
    </xsd:element>
    <xsd:element name="MediaServiceKeyPoints" ma:index="2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DAD3B08-8293-4AA6-8E91-7F599F3B69AF}"/>
</file>

<file path=customXml/itemProps2.xml><?xml version="1.0" encoding="utf-8"?>
<ds:datastoreItem xmlns:ds="http://schemas.openxmlformats.org/officeDocument/2006/customXml" ds:itemID="{B16D4FAF-4934-4CF1-A94C-666F0AE490C6}"/>
</file>

<file path=customXml/itemProps3.xml><?xml version="1.0" encoding="utf-8"?>
<ds:datastoreItem xmlns:ds="http://schemas.openxmlformats.org/officeDocument/2006/customXml" ds:itemID="{BF5FD1D9-3EE3-412F-B004-5653915C6878}"/>
</file>

<file path=docProps/app.xml><?xml version="1.0" encoding="utf-8"?>
<Properties xmlns="http://schemas.openxmlformats.org/officeDocument/2006/extended-properties" xmlns:vt="http://schemas.openxmlformats.org/officeDocument/2006/docPropsVTypes">
  <Template>Concourse</Template>
  <TotalTime>4071</TotalTime>
  <Words>3253</Words>
  <Application>Microsoft Office PowerPoint</Application>
  <PresentationFormat>On-screen Show (4:3)</PresentationFormat>
  <Paragraphs>378</Paragraphs>
  <Slides>70</Slides>
  <Notes>64</Notes>
  <HiddenSlides>0</HiddenSlides>
  <MMClips>0</MMClips>
  <ScaleCrop>false</ScaleCrop>
  <HeadingPairs>
    <vt:vector size="4" baseType="variant">
      <vt:variant>
        <vt:lpstr>Theme</vt:lpstr>
      </vt:variant>
      <vt:variant>
        <vt:i4>5</vt:i4>
      </vt:variant>
      <vt:variant>
        <vt:lpstr>Slide Titles</vt:lpstr>
      </vt:variant>
      <vt:variant>
        <vt:i4>70</vt:i4>
      </vt:variant>
    </vt:vector>
  </HeadingPairs>
  <TitlesOfParts>
    <vt:vector size="75" baseType="lpstr">
      <vt:lpstr>Concourse</vt:lpstr>
      <vt:lpstr>Office Theme</vt:lpstr>
      <vt:lpstr>1_Office Theme</vt:lpstr>
      <vt:lpstr>2_Office Theme</vt:lpstr>
      <vt:lpstr>3_Office Theme</vt:lpstr>
      <vt:lpstr>PowerPoint Presentation</vt:lpstr>
      <vt:lpstr>PowerPoint Presentation</vt:lpstr>
      <vt:lpstr>Topics Covered</vt:lpstr>
      <vt:lpstr>PowerPoint Presentation</vt:lpstr>
      <vt:lpstr>Who is an Applicant?</vt:lpstr>
      <vt:lpstr>Who is an Applicant?</vt:lpstr>
      <vt:lpstr>Who is an Applicant?</vt:lpstr>
      <vt:lpstr>Who is an Applicant?</vt:lpstr>
      <vt:lpstr>OFCCP Definition</vt:lpstr>
      <vt:lpstr>OFCCP Definition</vt:lpstr>
      <vt:lpstr>OFCCP Definition</vt:lpstr>
      <vt:lpstr>Solution</vt:lpstr>
      <vt:lpstr>Solution</vt:lpstr>
      <vt:lpstr>Solution</vt:lpstr>
      <vt:lpstr>PowerPoint Presentation</vt:lpstr>
      <vt:lpstr>Hiring-Rules of Engagement</vt:lpstr>
      <vt:lpstr>Hiring-Rules of Engagement</vt:lpstr>
      <vt:lpstr>Hiring-Rules of Engagement</vt:lpstr>
      <vt:lpstr>Hiring-Rules of Engagement</vt:lpstr>
      <vt:lpstr>Hiring-Rules of Engagement</vt:lpstr>
      <vt:lpstr>Hiring-Rules of Engagement</vt:lpstr>
      <vt:lpstr>Hiring-Rules of Engagement</vt:lpstr>
      <vt:lpstr>Hiring-Rules of Engagement</vt:lpstr>
      <vt:lpstr>Hiring-Rules of Engagement</vt:lpstr>
      <vt:lpstr>Hiring-Rules of Engagement</vt:lpstr>
      <vt:lpstr>Hiring-Rules of Engagement</vt:lpstr>
      <vt:lpstr>Hiring-Rules of Engagement</vt:lpstr>
      <vt:lpstr>Hiring-Rules of Engagement</vt:lpstr>
      <vt:lpstr>PowerPoint Presentation</vt:lpstr>
      <vt:lpstr>Best Practices In Interviewing</vt:lpstr>
      <vt:lpstr>Best Practices In Interviewing</vt:lpstr>
      <vt:lpstr>Best Practices In Interviewing</vt:lpstr>
      <vt:lpstr>Best Practices In Interviewing</vt:lpstr>
      <vt:lpstr>Best Practices In Interviewing</vt:lpstr>
      <vt:lpstr>Interview Problems to Avoid</vt:lpstr>
      <vt:lpstr>Interview Problems to Avoid</vt:lpstr>
      <vt:lpstr>Interview Problems to Avoid</vt:lpstr>
      <vt:lpstr>Interview Problems to Avoid</vt:lpstr>
      <vt:lpstr>Interview Problems to Avoid</vt:lpstr>
      <vt:lpstr>Interview Problems to Avoid</vt:lpstr>
      <vt:lpstr>Interview Problems to Avoid</vt:lpstr>
      <vt:lpstr>Interview Problems to Avoid</vt:lpstr>
      <vt:lpstr>Interview Problems to Avoid</vt:lpstr>
      <vt:lpstr>Interview Problems to Avoid</vt:lpstr>
      <vt:lpstr>Interview Problems to Avoid</vt:lpstr>
      <vt:lpstr>PowerPoint Presentation</vt:lpstr>
      <vt:lpstr>Good Interview Questions</vt:lpstr>
      <vt:lpstr>Good Interview Questions</vt:lpstr>
      <vt:lpstr>Good Interview Questions</vt:lpstr>
      <vt:lpstr>Good Interview Questions</vt:lpstr>
      <vt:lpstr>Good Interview Questions</vt:lpstr>
      <vt:lpstr>Good Interview Questions</vt:lpstr>
      <vt:lpstr>Good Interview Questions</vt:lpstr>
      <vt:lpstr>Good Interview Questions</vt:lpstr>
      <vt:lpstr>Good Interview Questions</vt:lpstr>
      <vt:lpstr>Good Interview Questions</vt:lpstr>
      <vt:lpstr>Good Interview Questions</vt:lpstr>
      <vt:lpstr>Good Interview Questions</vt:lpstr>
      <vt:lpstr>Good Interview Questions</vt:lpstr>
      <vt:lpstr>Good Interview Questions</vt:lpstr>
      <vt:lpstr>Good Interview Questions</vt:lpstr>
      <vt:lpstr>PowerPoint Presentation</vt:lpstr>
      <vt:lpstr>Ask Only Job-Related Questions</vt:lpstr>
      <vt:lpstr>Illegal/Inappropriate Questions</vt:lpstr>
      <vt:lpstr>Illegal/Inappropriate Questions</vt:lpstr>
      <vt:lpstr>Illegal/Inappropriate Questions</vt:lpstr>
      <vt:lpstr>Illegal/Inappropriate Questions</vt:lpstr>
      <vt:lpstr>Illegal/Inappropriate Questions</vt:lpstr>
      <vt:lpstr>Illegal/Inappropriate Questions</vt:lpstr>
      <vt:lpstr>PowerPoint Presentation</vt:lpstr>
    </vt:vector>
  </TitlesOfParts>
  <Company>Medica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Employer Overview of the ACA</dc:title>
  <dc:creator>Medica</dc:creator>
  <cp:lastModifiedBy>laptop</cp:lastModifiedBy>
  <cp:revision>254</cp:revision>
  <dcterms:created xsi:type="dcterms:W3CDTF">2012-08-12T18:25:46Z</dcterms:created>
  <dcterms:modified xsi:type="dcterms:W3CDTF">2014-12-11T18:03:22Z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0x0101007677A63CC38FC64896F3BABDC6097F35</vt:lpwstr>
  </property>
</Properties>
</file>