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2.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58" r:id="rId4"/>
    <p:sldId id="298" r:id="rId5"/>
    <p:sldId id="297" r:id="rId6"/>
    <p:sldId id="300" r:id="rId7"/>
    <p:sldId id="301" r:id="rId8"/>
    <p:sldId id="302" r:id="rId9"/>
    <p:sldId id="303" r:id="rId10"/>
    <p:sldId id="304" r:id="rId11"/>
    <p:sldId id="305" r:id="rId12"/>
    <p:sldId id="306" r:id="rId13"/>
    <p:sldId id="307" r:id="rId14"/>
    <p:sldId id="308" r:id="rId15"/>
    <p:sldId id="309" r:id="rId16"/>
    <p:sldId id="310" r:id="rId17"/>
    <p:sldId id="311" r:id="rId18"/>
    <p:sldId id="312" r:id="rId19"/>
    <p:sldId id="313" r:id="rId20"/>
    <p:sldId id="314" r:id="rId21"/>
    <p:sldId id="315" r:id="rId22"/>
    <p:sldId id="316" r:id="rId23"/>
    <p:sldId id="317" r:id="rId24"/>
    <p:sldId id="318" r:id="rId25"/>
    <p:sldId id="319" r:id="rId26"/>
    <p:sldId id="320" r:id="rId27"/>
    <p:sldId id="321" r:id="rId28"/>
    <p:sldId id="322" r:id="rId29"/>
    <p:sldId id="323" r:id="rId30"/>
    <p:sldId id="324" r:id="rId31"/>
    <p:sldId id="325" r:id="rId32"/>
    <p:sldId id="326" r:id="rId33"/>
    <p:sldId id="327" r:id="rId34"/>
    <p:sldId id="328" r:id="rId35"/>
    <p:sldId id="331"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24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pPr/>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3629C-AD06-45C5-A40D-AA42C9CB5A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pPr/>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3629C-AD06-45C5-A40D-AA42C9CB5A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pPr/>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3629C-AD06-45C5-A40D-AA42C9CB5A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4D4315-BEFC-4411-B35C-1AC2F64F34BC}" type="datetimeFigureOut">
              <a:rPr lang="en-US" smtClean="0"/>
              <a:pPr/>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3629C-AD06-45C5-A40D-AA42C9CB5A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54D4315-BEFC-4411-B35C-1AC2F64F34BC}" type="datetimeFigureOut">
              <a:rPr lang="en-US" smtClean="0"/>
              <a:pPr/>
              <a:t>7/24/2014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B3629C-AD06-45C5-A40D-AA42C9CB5A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54D4315-BEFC-4411-B35C-1AC2F64F34BC}" type="datetimeFigureOut">
              <a:rPr lang="en-US" smtClean="0"/>
              <a:pPr/>
              <a:t>7/24/2014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B3629C-AD06-45C5-A40D-AA42C9CB5A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4D4315-BEFC-4411-B35C-1AC2F64F34BC}" type="datetimeFigureOut">
              <a:rPr lang="en-US" smtClean="0"/>
              <a:pPr/>
              <a:t>7/24/2014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B3629C-AD06-45C5-A40D-AA42C9CB5A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54D4315-BEFC-4411-B35C-1AC2F64F34BC}" type="datetimeFigureOut">
              <a:rPr lang="en-US" smtClean="0"/>
              <a:pPr/>
              <a:t>7/24/2014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B3629C-AD06-45C5-A40D-AA42C9CB5A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4D4315-BEFC-4411-B35C-1AC2F64F34BC}" type="datetimeFigureOut">
              <a:rPr lang="en-US" smtClean="0"/>
              <a:pPr/>
              <a:t>7/24/2014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B3629C-AD06-45C5-A40D-AA42C9CB5A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pPr/>
              <a:t>7/24/2014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B3629C-AD06-45C5-A40D-AA42C9CB5A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54D4315-BEFC-4411-B35C-1AC2F64F34BC}" type="datetimeFigureOut">
              <a:rPr lang="en-US" smtClean="0"/>
              <a:pPr/>
              <a:t>7/24/2014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B3629C-AD06-45C5-A40D-AA42C9CB5A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90000"/>
            <a:lum/>
          </a:blip>
          <a:srcRect/>
          <a:stretch>
            <a:fillRect l="-23000" r="-2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4D4315-BEFC-4411-B35C-1AC2F64F34BC}" type="datetimeFigureOut">
              <a:rPr lang="en-US" smtClean="0"/>
              <a:pPr/>
              <a:t>7/24/2014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B3629C-AD06-45C5-A40D-AA42C9CB5A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862012" y="1524000"/>
            <a:ext cx="7443788" cy="2200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Changes to the</a:t>
            </a:r>
            <a:br>
              <a:rPr lang="en-US" dirty="0" smtClean="0">
                <a:solidFill>
                  <a:srgbClr val="0070C0"/>
                </a:solidFill>
                <a:latin typeface="Tahoma" pitchFamily="34" charset="0"/>
                <a:ea typeface="Tahoma" pitchFamily="34" charset="0"/>
                <a:cs typeface="Tahoma" pitchFamily="34" charset="0"/>
              </a:rPr>
            </a:br>
            <a:r>
              <a:rPr lang="en-US" dirty="0" smtClean="0">
                <a:solidFill>
                  <a:srgbClr val="0070C0"/>
                </a:solidFill>
                <a:latin typeface="Tahoma" pitchFamily="34" charset="0"/>
                <a:ea typeface="Tahoma" pitchFamily="34" charset="0"/>
                <a:cs typeface="Tahoma" pitchFamily="34" charset="0"/>
              </a:rPr>
              <a:t> Minnesota Human Rights Act</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8229600" cy="4525963"/>
          </a:xfrm>
        </p:spPr>
        <p:txBody>
          <a:bodyPr>
            <a:noAutofit/>
          </a:bodyPr>
          <a:lstStyle/>
          <a:p>
            <a:pPr marL="347663" indent="-347663"/>
            <a:r>
              <a:rPr lang="en-US" sz="2600" dirty="0" smtClean="0">
                <a:latin typeface="Tahoma" pitchFamily="34" charset="0"/>
                <a:ea typeface="Tahoma" pitchFamily="34" charset="0"/>
                <a:cs typeface="Tahoma" pitchFamily="34" charset="0"/>
              </a:rPr>
              <a:t>“Familial status” is “the condition of one or more minors being domiciled with (1) their parent or parents or the minor's legal guardian or (2) the designee of the parent or parents or guardian with the written permission of the parent or parents or guardian.” The prohibition against discrimination based on familial status also protects pregnant women and anyone “in the process of securing legal custody of an individual who has not attained the age of majority.”</a:t>
            </a:r>
            <a:endParaRPr lang="en-US" sz="2600"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Changes to the</a:t>
            </a:r>
            <a:br>
              <a:rPr lang="en-US" dirty="0" smtClean="0">
                <a:solidFill>
                  <a:srgbClr val="0070C0"/>
                </a:solidFill>
                <a:latin typeface="Tahoma" pitchFamily="34" charset="0"/>
                <a:ea typeface="Tahoma" pitchFamily="34" charset="0"/>
                <a:cs typeface="Tahoma" pitchFamily="34" charset="0"/>
              </a:rPr>
            </a:br>
            <a:r>
              <a:rPr lang="en-US" dirty="0" smtClean="0">
                <a:solidFill>
                  <a:srgbClr val="0070C0"/>
                </a:solidFill>
                <a:latin typeface="Tahoma" pitchFamily="34" charset="0"/>
                <a:ea typeface="Tahoma" pitchFamily="34" charset="0"/>
                <a:cs typeface="Tahoma" pitchFamily="34" charset="0"/>
              </a:rPr>
              <a:t> Minnesota Human Rights Act</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lstStyle/>
          <a:p>
            <a:pPr marL="347663" indent="-347663"/>
            <a:r>
              <a:rPr lang="en-US" dirty="0" smtClean="0">
                <a:latin typeface="Tahoma" pitchFamily="34" charset="0"/>
                <a:ea typeface="Tahoma" pitchFamily="34" charset="0"/>
                <a:cs typeface="Tahoma" pitchFamily="34" charset="0"/>
              </a:rPr>
              <a:t>Labor organizations, employers and employment agencies are all prohibited from discriminating on the basis of familial status. Employees and applicants cannot be required to provide information regarding their familial status.</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Changes to the</a:t>
            </a:r>
            <a:br>
              <a:rPr lang="en-US" dirty="0" smtClean="0">
                <a:solidFill>
                  <a:srgbClr val="0070C0"/>
                </a:solidFill>
                <a:latin typeface="Tahoma" pitchFamily="34" charset="0"/>
                <a:ea typeface="Tahoma" pitchFamily="34" charset="0"/>
                <a:cs typeface="Tahoma" pitchFamily="34" charset="0"/>
              </a:rPr>
            </a:br>
            <a:r>
              <a:rPr lang="en-US" dirty="0" smtClean="0">
                <a:solidFill>
                  <a:srgbClr val="0070C0"/>
                </a:solidFill>
                <a:latin typeface="Tahoma" pitchFamily="34" charset="0"/>
                <a:ea typeface="Tahoma" pitchFamily="34" charset="0"/>
                <a:cs typeface="Tahoma" pitchFamily="34" charset="0"/>
              </a:rPr>
              <a:t> Minnesota Human Rights Act</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lstStyle/>
          <a:p>
            <a:pPr marL="347663" indent="-347663"/>
            <a:r>
              <a:rPr lang="en-US" dirty="0" smtClean="0">
                <a:latin typeface="Tahoma" pitchFamily="34" charset="0"/>
                <a:ea typeface="Tahoma" pitchFamily="34" charset="0"/>
                <a:cs typeface="Tahoma" pitchFamily="34" charset="0"/>
              </a:rPr>
              <a:t>Includes an appropriation for enforcement of the act.</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0" y="914400"/>
            <a:ext cx="7620000" cy="1754326"/>
          </a:xfrm>
          <a:prstGeom prst="rect">
            <a:avLst/>
          </a:prstGeom>
          <a:noFill/>
        </p:spPr>
        <p:txBody>
          <a:bodyPr wrap="square" rtlCol="0">
            <a:spAutoFit/>
          </a:bodyPr>
          <a:lstStyle/>
          <a:p>
            <a:r>
              <a:rPr lang="en-US" sz="5400" dirty="0" smtClean="0">
                <a:solidFill>
                  <a:srgbClr val="0070C0"/>
                </a:solidFill>
                <a:latin typeface="Tahoma" pitchFamily="34" charset="0"/>
                <a:ea typeface="Tahoma" pitchFamily="34" charset="0"/>
                <a:cs typeface="Tahoma" pitchFamily="34" charset="0"/>
              </a:rPr>
              <a:t>Effective</a:t>
            </a:r>
          </a:p>
          <a:p>
            <a:r>
              <a:rPr lang="en-US" sz="5400" dirty="0" smtClean="0">
                <a:solidFill>
                  <a:srgbClr val="0070C0"/>
                </a:solidFill>
                <a:latin typeface="Tahoma" pitchFamily="34" charset="0"/>
                <a:ea typeface="Tahoma" pitchFamily="34" charset="0"/>
                <a:cs typeface="Tahoma" pitchFamily="34" charset="0"/>
              </a:rPr>
              <a:t>August 1, 2014</a:t>
            </a:r>
            <a:endParaRPr lang="en-US" sz="5400"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Minnesota Parenting Leave Law</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8001000" cy="4525963"/>
          </a:xfrm>
        </p:spPr>
        <p:txBody>
          <a:bodyPr>
            <a:normAutofit/>
          </a:bodyPr>
          <a:lstStyle/>
          <a:p>
            <a:pPr marL="347663" indent="-347663"/>
            <a:r>
              <a:rPr lang="en-US" sz="2800" dirty="0" smtClean="0">
                <a:latin typeface="Tahoma" pitchFamily="34" charset="0"/>
                <a:ea typeface="Tahoma" pitchFamily="34" charset="0"/>
                <a:cs typeface="Tahoma" pitchFamily="34" charset="0"/>
              </a:rPr>
              <a:t>Amends the Minnesota Parenting Leave Law to provide 12 weeks of unpaid leave (up from 6) for pregnancy and parenting, and brings Minnesota law generally into accordance with the federal Family and Medical Leave Act with respect to eligibility for leave. Expands use of leave to cover prenatal care, incapacity due to pregnancy, childbirth, or related health conditions for female employees only.</a:t>
            </a:r>
            <a:endParaRPr lang="en-US" sz="2800"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Minnesota Parenting Leave Law</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dirty="0" smtClean="0">
                <a:latin typeface="Tahoma" pitchFamily="34" charset="0"/>
                <a:ea typeface="Tahoma" pitchFamily="34" charset="0"/>
                <a:cs typeface="Tahoma" pitchFamily="34" charset="0"/>
              </a:rPr>
              <a:t>Modifies requirements regarding timing of leave, which may now begin anytime within 12 months after the birth or adoption of a child, or within 12 months after the child leaves the hospital, if the child remains in the hospital longer than the mother.</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Use of Paid Sick Leave</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dirty="0" smtClean="0">
                <a:latin typeface="Tahoma" pitchFamily="34" charset="0"/>
                <a:ea typeface="Tahoma" pitchFamily="34" charset="0"/>
                <a:cs typeface="Tahoma" pitchFamily="34" charset="0"/>
              </a:rPr>
              <a:t>Expands use of employer-provided paid sick leave to cover care for an employee’s mother-in-law, father-in-law and grandchildren and in circumstances of domestic abuse, sexual assault and stalking.</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Use of Paid Sick Leave</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dirty="0" smtClean="0">
                <a:latin typeface="Tahoma" pitchFamily="34" charset="0"/>
                <a:ea typeface="Tahoma" pitchFamily="34" charset="0"/>
                <a:cs typeface="Tahoma" pitchFamily="34" charset="0"/>
              </a:rPr>
              <a:t>This provision does not require employers to provide paid sick leave.</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Nursing Mothers</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dirty="0" smtClean="0">
                <a:latin typeface="Tahoma" pitchFamily="34" charset="0"/>
                <a:ea typeface="Tahoma" pitchFamily="34" charset="0"/>
                <a:cs typeface="Tahoma" pitchFamily="34" charset="0"/>
              </a:rPr>
              <a:t>Requires that space provided for nursing mothers must be shielded from view and free from intrusion, and include access to an electrical outlet. This space cannot be in a bathroom or bathroom stall.</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Nursing Mothers</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dirty="0" smtClean="0">
                <a:latin typeface="Tahoma" pitchFamily="34" charset="0"/>
                <a:ea typeface="Tahoma" pitchFamily="34" charset="0"/>
                <a:cs typeface="Tahoma" pitchFamily="34" charset="0"/>
              </a:rPr>
              <a:t>Prohibits employers from retaliating against employees for asserting rights or remedies under this section.</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0" y="457200"/>
            <a:ext cx="7620000" cy="1754326"/>
          </a:xfrm>
          <a:prstGeom prst="rect">
            <a:avLst/>
          </a:prstGeom>
          <a:noFill/>
        </p:spPr>
        <p:txBody>
          <a:bodyPr wrap="square" rtlCol="0">
            <a:spAutoFit/>
          </a:bodyPr>
          <a:lstStyle/>
          <a:p>
            <a:pPr algn="ctr"/>
            <a:r>
              <a:rPr lang="en-US" sz="5400" dirty="0" smtClean="0">
                <a:latin typeface="Tahoma" pitchFamily="34" charset="0"/>
                <a:ea typeface="Tahoma" pitchFamily="34" charset="0"/>
                <a:cs typeface="Tahoma" pitchFamily="34" charset="0"/>
              </a:rPr>
              <a:t>Women’s</a:t>
            </a:r>
          </a:p>
          <a:p>
            <a:pPr algn="ctr"/>
            <a:r>
              <a:rPr lang="en-US" sz="5400" dirty="0" smtClean="0">
                <a:latin typeface="Tahoma" pitchFamily="34" charset="0"/>
                <a:ea typeface="Tahoma" pitchFamily="34" charset="0"/>
                <a:cs typeface="Tahoma" pitchFamily="34" charset="0"/>
              </a:rPr>
              <a:t>Economic Security Act</a:t>
            </a:r>
            <a:endParaRPr lang="en-US" sz="5400" dirty="0">
              <a:latin typeface="Tahoma" pitchFamily="34" charset="0"/>
              <a:ea typeface="Tahoma" pitchFamily="34" charset="0"/>
              <a:cs typeface="Tahoma" pitchFamily="34" charset="0"/>
            </a:endParaRPr>
          </a:p>
        </p:txBody>
      </p:sp>
      <p:sp>
        <p:nvSpPr>
          <p:cNvPr id="4" name="TextBox 3"/>
          <p:cNvSpPr txBox="1"/>
          <p:nvPr/>
        </p:nvSpPr>
        <p:spPr>
          <a:xfrm>
            <a:off x="3429000" y="2895600"/>
            <a:ext cx="2373535" cy="523220"/>
          </a:xfrm>
          <a:prstGeom prst="rect">
            <a:avLst/>
          </a:prstGeom>
          <a:noFill/>
        </p:spPr>
        <p:txBody>
          <a:bodyPr wrap="square" rtlCol="0">
            <a:spAutoFit/>
          </a:bodyPr>
          <a:lstStyle/>
          <a:p>
            <a:pPr algn="ctr"/>
            <a:r>
              <a:rPr lang="en-US" sz="2800" dirty="0" smtClean="0">
                <a:latin typeface="Tahoma" pitchFamily="34" charset="0"/>
                <a:ea typeface="Tahoma" pitchFamily="34" charset="0"/>
                <a:cs typeface="Tahoma" pitchFamily="34" charset="0"/>
              </a:rPr>
              <a:t>Presented by:</a:t>
            </a:r>
            <a:endParaRPr lang="en-US" sz="2800" dirty="0">
              <a:latin typeface="Tahoma" pitchFamily="34" charset="0"/>
              <a:ea typeface="Tahoma" pitchFamily="34" charset="0"/>
              <a:cs typeface="Tahoma" pitchFamily="34" charset="0"/>
            </a:endParaRPr>
          </a:p>
        </p:txBody>
      </p:sp>
      <p:sp>
        <p:nvSpPr>
          <p:cNvPr id="5" name="TextBox 4"/>
          <p:cNvSpPr txBox="1"/>
          <p:nvPr/>
        </p:nvSpPr>
        <p:spPr>
          <a:xfrm>
            <a:off x="2667000" y="3429000"/>
            <a:ext cx="3789884" cy="1877437"/>
          </a:xfrm>
          <a:prstGeom prst="rect">
            <a:avLst/>
          </a:prstGeom>
          <a:noFill/>
        </p:spPr>
        <p:txBody>
          <a:bodyPr wrap="square" rtlCol="0">
            <a:spAutoFit/>
          </a:bodyPr>
          <a:lstStyle/>
          <a:p>
            <a:pPr algn="ctr"/>
            <a:r>
              <a:rPr lang="en-US" sz="4400" dirty="0" smtClean="0">
                <a:latin typeface="Tahoma" pitchFamily="34" charset="0"/>
                <a:ea typeface="Tahoma" pitchFamily="34" charset="0"/>
                <a:cs typeface="Tahoma" pitchFamily="34" charset="0"/>
              </a:rPr>
              <a:t>Mike Bourgon</a:t>
            </a:r>
          </a:p>
          <a:p>
            <a:pPr algn="ctr"/>
            <a:r>
              <a:rPr lang="en-US" sz="2800" dirty="0" smtClean="0">
                <a:latin typeface="Tahoma" pitchFamily="34" charset="0"/>
                <a:ea typeface="Tahoma" pitchFamily="34" charset="0"/>
                <a:cs typeface="Tahoma" pitchFamily="34" charset="0"/>
              </a:rPr>
              <a:t>and</a:t>
            </a:r>
          </a:p>
          <a:p>
            <a:pPr algn="ctr"/>
            <a:r>
              <a:rPr lang="en-US" sz="4400" dirty="0" smtClean="0">
                <a:latin typeface="Tahoma" pitchFamily="34" charset="0"/>
                <a:ea typeface="Tahoma" pitchFamily="34" charset="0"/>
                <a:cs typeface="Tahoma" pitchFamily="34" charset="0"/>
              </a:rPr>
              <a:t>Michelle Super</a:t>
            </a:r>
            <a:endParaRPr lang="en-US" sz="4400"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Nursing Mothers</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dirty="0" smtClean="0">
                <a:latin typeface="Tahoma" pitchFamily="34" charset="0"/>
                <a:ea typeface="Tahoma" pitchFamily="34" charset="0"/>
                <a:cs typeface="Tahoma" pitchFamily="34" charset="0"/>
              </a:rPr>
              <a:t>Creates a private right of action for violations of the section and authorizes enforcement by the Department of Labor.</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Wage Disclosure Protection</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dirty="0" smtClean="0">
                <a:latin typeface="Tahoma" pitchFamily="34" charset="0"/>
                <a:ea typeface="Tahoma" pitchFamily="34" charset="0"/>
                <a:cs typeface="Tahoma" pitchFamily="34" charset="0"/>
              </a:rPr>
              <a:t>Prohibits employers from taking action against employees who disclose wage information.</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Equal Pay Certification</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543800" cy="4525963"/>
          </a:xfrm>
        </p:spPr>
        <p:txBody>
          <a:bodyPr>
            <a:normAutofit/>
          </a:bodyPr>
          <a:lstStyle/>
          <a:p>
            <a:pPr marL="347663" indent="-347663"/>
            <a:r>
              <a:rPr lang="en-US" dirty="0" smtClean="0">
                <a:latin typeface="Tahoma" pitchFamily="34" charset="0"/>
                <a:ea typeface="Tahoma" pitchFamily="34" charset="0"/>
                <a:cs typeface="Tahoma" pitchFamily="34" charset="0"/>
              </a:rPr>
              <a:t>Employers will be required to obtain an Equal Pay Certificate to execute a contractor agreement with the state in excess of $500,000.</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Equal Pay Certification</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dirty="0" smtClean="0">
                <a:latin typeface="Tahoma" pitchFamily="34" charset="0"/>
                <a:ea typeface="Tahoma" pitchFamily="34" charset="0"/>
                <a:cs typeface="Tahoma" pitchFamily="34" charset="0"/>
              </a:rPr>
              <a:t>Applies to businesses with 40 or more full-time employees in Minnesota or the state where the business has its primary place of business. The law contains an undue hardship provision.</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Equal Pay Certification</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dirty="0" smtClean="0">
                <a:latin typeface="Tahoma" pitchFamily="34" charset="0"/>
                <a:ea typeface="Tahoma" pitchFamily="34" charset="0"/>
                <a:cs typeface="Tahoma" pitchFamily="34" charset="0"/>
              </a:rPr>
              <a:t>Includes appropriations for enforcement of the provision.</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Unemployment Insurance</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dirty="0" smtClean="0">
                <a:latin typeface="Tahoma" pitchFamily="34" charset="0"/>
                <a:ea typeface="Tahoma" pitchFamily="34" charset="0"/>
                <a:cs typeface="Tahoma" pitchFamily="34" charset="0"/>
              </a:rPr>
              <a:t>Amends Minnesota unemployment law to make it more likely that victims of sexual assault and stalking will qualify for benefits.</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Unemployment Insurance</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dirty="0" smtClean="0">
                <a:latin typeface="Tahoma" pitchFamily="34" charset="0"/>
                <a:ea typeface="Tahoma" pitchFamily="34" charset="0"/>
                <a:cs typeface="Tahoma" pitchFamily="34" charset="0"/>
              </a:rPr>
              <a:t>Provides unemployment compensation if “the applicant quit because domestic abuse, sexual assault, or stalking of the applicant or immediate family member of the applicant necessitated the applicant’s quitting employment.”</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Unemployment Insurance</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dirty="0" smtClean="0">
                <a:latin typeface="Tahoma" pitchFamily="34" charset="0"/>
                <a:ea typeface="Tahoma" pitchFamily="34" charset="0"/>
                <a:cs typeface="Tahoma" pitchFamily="34" charset="0"/>
              </a:rPr>
              <a:t>Defines employment misconduct to exclude employment misconduct that was a result of being a victim of sexual assault or stalking.</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Unemployment Insurance</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dirty="0" smtClean="0">
                <a:latin typeface="Tahoma" pitchFamily="34" charset="0"/>
                <a:ea typeface="Tahoma" pitchFamily="34" charset="0"/>
                <a:cs typeface="Tahoma" pitchFamily="34" charset="0"/>
              </a:rPr>
              <a:t>These provisions apply to determinations and appeal decisions issued on or after the effective date of October 5, 2014.</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Grant Programs</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dirty="0" smtClean="0">
                <a:latin typeface="Tahoma" pitchFamily="34" charset="0"/>
                <a:ea typeface="Tahoma" pitchFamily="34" charset="0"/>
                <a:cs typeface="Tahoma" pitchFamily="34" charset="0"/>
              </a:rPr>
              <a:t>Establishes grant programs to increase the number of women in high wage, high demand non-traditional occupations.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153400" cy="5486400"/>
          </a:xfrm>
        </p:spPr>
        <p:txBody>
          <a:bodyPr>
            <a:normAutofit fontScale="92500" lnSpcReduction="10000"/>
          </a:bodyPr>
          <a:lstStyle/>
          <a:p>
            <a:pPr marL="3175" indent="-3175">
              <a:buNone/>
            </a:pPr>
            <a:r>
              <a:rPr lang="en-US" b="1" dirty="0" smtClean="0">
                <a:latin typeface="Tahoma" pitchFamily="34" charset="0"/>
                <a:ea typeface="Tahoma" pitchFamily="34" charset="0"/>
                <a:cs typeface="Tahoma" pitchFamily="34" charset="0"/>
              </a:rPr>
              <a:t>Topics Include:</a:t>
            </a:r>
          </a:p>
          <a:p>
            <a:pPr marL="349250" indent="-349250"/>
            <a:r>
              <a:rPr lang="en-US" sz="2800" dirty="0" smtClean="0">
                <a:latin typeface="Tahoma" pitchFamily="34" charset="0"/>
                <a:ea typeface="Tahoma" pitchFamily="34" charset="0"/>
                <a:cs typeface="Tahoma" pitchFamily="34" charset="0"/>
              </a:rPr>
              <a:t>Effective Immediately:</a:t>
            </a:r>
          </a:p>
          <a:p>
            <a:pPr marL="687388" indent="-349250"/>
            <a:r>
              <a:rPr lang="en-US" sz="2400" dirty="0" smtClean="0">
                <a:latin typeface="Tahoma" pitchFamily="34" charset="0"/>
                <a:ea typeface="Tahoma" pitchFamily="34" charset="0"/>
                <a:cs typeface="Tahoma" pitchFamily="34" charset="0"/>
              </a:rPr>
              <a:t>Pregnancy Accommodations</a:t>
            </a:r>
          </a:p>
          <a:p>
            <a:pPr marL="687388" indent="-349250"/>
            <a:r>
              <a:rPr lang="en-US" sz="2400" dirty="0" smtClean="0">
                <a:latin typeface="Tahoma" pitchFamily="34" charset="0"/>
                <a:ea typeface="Tahoma" pitchFamily="34" charset="0"/>
                <a:cs typeface="Tahoma" pitchFamily="34" charset="0"/>
              </a:rPr>
              <a:t>Changes to the Minnesota Human Rights Act</a:t>
            </a:r>
          </a:p>
          <a:p>
            <a:pPr marL="349250" indent="-349250"/>
            <a:r>
              <a:rPr lang="en-US" sz="2800" dirty="0" smtClean="0">
                <a:latin typeface="Tahoma" pitchFamily="34" charset="0"/>
                <a:ea typeface="Tahoma" pitchFamily="34" charset="0"/>
                <a:cs typeface="Tahoma" pitchFamily="34" charset="0"/>
              </a:rPr>
              <a:t>Effective August 1, 2014:</a:t>
            </a:r>
          </a:p>
          <a:p>
            <a:pPr marL="687388" indent="-349250"/>
            <a:r>
              <a:rPr lang="en-US" sz="2400" dirty="0" smtClean="0">
                <a:latin typeface="Tahoma" pitchFamily="34" charset="0"/>
                <a:ea typeface="Tahoma" pitchFamily="34" charset="0"/>
                <a:cs typeface="Tahoma" pitchFamily="34" charset="0"/>
              </a:rPr>
              <a:t>Minnesota Parenting Leave Law</a:t>
            </a:r>
          </a:p>
          <a:p>
            <a:pPr marL="687388" indent="-349250"/>
            <a:r>
              <a:rPr lang="en-US" sz="2400" dirty="0" smtClean="0">
                <a:latin typeface="Tahoma" pitchFamily="34" charset="0"/>
                <a:ea typeface="Tahoma" pitchFamily="34" charset="0"/>
                <a:cs typeface="Tahoma" pitchFamily="34" charset="0"/>
              </a:rPr>
              <a:t>Use of Paid Sick Leave</a:t>
            </a:r>
          </a:p>
          <a:p>
            <a:pPr marL="687388" indent="-349250"/>
            <a:r>
              <a:rPr lang="en-US" sz="2400" dirty="0" smtClean="0">
                <a:latin typeface="Tahoma" pitchFamily="34" charset="0"/>
                <a:ea typeface="Tahoma" pitchFamily="34" charset="0"/>
                <a:cs typeface="Tahoma" pitchFamily="34" charset="0"/>
              </a:rPr>
              <a:t>Nursing Mothers</a:t>
            </a:r>
          </a:p>
          <a:p>
            <a:pPr marL="687388" indent="-349250"/>
            <a:r>
              <a:rPr lang="en-US" sz="2400" dirty="0" smtClean="0">
                <a:latin typeface="Tahoma" pitchFamily="34" charset="0"/>
                <a:ea typeface="Tahoma" pitchFamily="34" charset="0"/>
                <a:cs typeface="Tahoma" pitchFamily="34" charset="0"/>
              </a:rPr>
              <a:t>Wage Disclosure Protection</a:t>
            </a:r>
          </a:p>
          <a:p>
            <a:pPr marL="687388" indent="-349250"/>
            <a:r>
              <a:rPr lang="en-US" sz="2400" dirty="0" smtClean="0">
                <a:latin typeface="Tahoma" pitchFamily="34" charset="0"/>
                <a:ea typeface="Tahoma" pitchFamily="34" charset="0"/>
                <a:cs typeface="Tahoma" pitchFamily="34" charset="0"/>
              </a:rPr>
              <a:t>Equal Pay Certification</a:t>
            </a:r>
          </a:p>
          <a:p>
            <a:pPr marL="687388" indent="-349250"/>
            <a:r>
              <a:rPr lang="en-US" sz="2400" dirty="0" smtClean="0">
                <a:latin typeface="Tahoma" pitchFamily="34" charset="0"/>
                <a:ea typeface="Tahoma" pitchFamily="34" charset="0"/>
                <a:cs typeface="Tahoma" pitchFamily="34" charset="0"/>
              </a:rPr>
              <a:t>Unemployment Insurance</a:t>
            </a:r>
          </a:p>
          <a:p>
            <a:pPr marL="687388" indent="-349250"/>
            <a:r>
              <a:rPr lang="en-US" sz="2400" dirty="0" smtClean="0">
                <a:latin typeface="Tahoma" pitchFamily="34" charset="0"/>
                <a:ea typeface="Tahoma" pitchFamily="34" charset="0"/>
                <a:cs typeface="Tahoma" pitchFamily="34" charset="0"/>
              </a:rPr>
              <a:t>Grant Programs</a:t>
            </a:r>
          </a:p>
          <a:p>
            <a:pPr marL="687388" indent="-349250"/>
            <a:r>
              <a:rPr lang="en-US" sz="2400" dirty="0" smtClean="0">
                <a:latin typeface="Tahoma" pitchFamily="34" charset="0"/>
                <a:ea typeface="Tahoma" pitchFamily="34" charset="0"/>
                <a:cs typeface="Tahoma" pitchFamily="34" charset="0"/>
              </a:rPr>
              <a:t>Retirement Savings Plan</a:t>
            </a:r>
            <a:endParaRPr lang="en-US" dirty="0">
              <a:latin typeface="DINPro-Bold"/>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Grant Programs</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dirty="0" smtClean="0">
                <a:latin typeface="Tahoma" pitchFamily="34" charset="0"/>
                <a:ea typeface="Tahoma" pitchFamily="34" charset="0"/>
                <a:cs typeface="Tahoma" pitchFamily="34" charset="0"/>
              </a:rPr>
              <a:t>Establishes grant programs to promote the creation and expansion of women owned businesses.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Grant Programs</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dirty="0" smtClean="0">
                <a:latin typeface="Tahoma" pitchFamily="34" charset="0"/>
                <a:ea typeface="Tahoma" pitchFamily="34" charset="0"/>
                <a:cs typeface="Tahoma" pitchFamily="34" charset="0"/>
              </a:rPr>
              <a:t>These programs are one-time appropriations for fiscal year 2015.</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Retirement Savings Plan</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8382000" cy="4525963"/>
          </a:xfrm>
        </p:spPr>
        <p:txBody>
          <a:bodyPr>
            <a:normAutofit/>
          </a:bodyPr>
          <a:lstStyle/>
          <a:p>
            <a:pPr marL="347663" indent="-347663"/>
            <a:r>
              <a:rPr lang="en-US" dirty="0" smtClean="0">
                <a:latin typeface="Tahoma" pitchFamily="34" charset="0"/>
                <a:ea typeface="Tahoma" pitchFamily="34" charset="0"/>
                <a:cs typeface="Tahoma" pitchFamily="34" charset="0"/>
              </a:rPr>
              <a:t>Requires a report by January 1, 2015 on the feasibility of a state-administered retirement savings plan available to employees without access to either an automatic enrollment payroll deduction IRA maintained or offered by their employer, or a multiemployer retirement plan or qualifying retirement plan.</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Retirement Savings Plan</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dirty="0" smtClean="0">
                <a:latin typeface="Tahoma" pitchFamily="34" charset="0"/>
                <a:ea typeface="Tahoma" pitchFamily="34" charset="0"/>
                <a:cs typeface="Tahoma" pitchFamily="34" charset="0"/>
              </a:rPr>
              <a:t>While this section is effective immediately, there are no substantive changes that employers need to be aware of at this time.</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4525963"/>
          </a:xfrm>
        </p:spPr>
        <p:txBody>
          <a:bodyPr/>
          <a:lstStyle/>
          <a:p>
            <a:pPr>
              <a:buNone/>
            </a:pPr>
            <a:r>
              <a:rPr lang="en-US" dirty="0" smtClean="0"/>
              <a:t>	</a:t>
            </a:r>
            <a:r>
              <a:rPr lang="en-US" dirty="0" smtClean="0">
                <a:latin typeface="Tahoma" pitchFamily="34" charset="0"/>
                <a:ea typeface="Tahoma" pitchFamily="34" charset="0"/>
                <a:cs typeface="Tahoma" pitchFamily="34" charset="0"/>
              </a:rPr>
              <a:t>Minnesota employers should revisit their employment policies to ensure that they comply with these provisions. This law may require changes to handbook policies or other employer rules regarding equal employment opportunity, workplace accommodations, break time, parenting leave and sick leave.</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1295400" y="1143000"/>
            <a:ext cx="4572000" cy="1351417"/>
          </a:xfrm>
          <a:prstGeom prst="rect">
            <a:avLst/>
          </a:prstGeom>
          <a:noFill/>
          <a:ln w="9525">
            <a:noFill/>
            <a:miter lim="800000"/>
            <a:headEnd/>
            <a:tailEnd/>
          </a:ln>
        </p:spPr>
      </p:pic>
      <p:sp>
        <p:nvSpPr>
          <p:cNvPr id="3" name="TextBox 2"/>
          <p:cNvSpPr txBox="1"/>
          <p:nvPr/>
        </p:nvSpPr>
        <p:spPr>
          <a:xfrm>
            <a:off x="381000" y="4038600"/>
            <a:ext cx="8153400" cy="1436291"/>
          </a:xfrm>
          <a:prstGeom prst="rect">
            <a:avLst/>
          </a:prstGeom>
          <a:noFill/>
        </p:spPr>
        <p:txBody>
          <a:bodyPr wrap="square" rtlCol="0">
            <a:spAutoFit/>
          </a:bodyPr>
          <a:lstStyle/>
          <a:p>
            <a:pPr marL="347663" indent="7938">
              <a:spcBef>
                <a:spcPts val="200"/>
              </a:spcBef>
              <a:tabLst>
                <a:tab pos="4572000" algn="l"/>
              </a:tabLst>
              <a:defRPr/>
            </a:pPr>
            <a:r>
              <a:rPr lang="en-US" sz="2800" b="1" dirty="0" smtClean="0">
                <a:solidFill>
                  <a:schemeClr val="tx1">
                    <a:lumMod val="65000"/>
                    <a:lumOff val="35000"/>
                  </a:schemeClr>
                </a:solidFill>
                <a:ea typeface="Tahoma" pitchFamily="34" charset="0"/>
                <a:cs typeface="Tahoma" pitchFamily="34" charset="0"/>
              </a:rPr>
              <a:t>Mike Bourgon	Michelle Super</a:t>
            </a:r>
          </a:p>
          <a:p>
            <a:pPr marL="347663" indent="7938">
              <a:spcBef>
                <a:spcPts val="200"/>
              </a:spcBef>
              <a:tabLst>
                <a:tab pos="4572000" algn="l"/>
              </a:tabLst>
              <a:defRPr/>
            </a:pPr>
            <a:r>
              <a:rPr lang="en-US" sz="2800" b="1" dirty="0" smtClean="0">
                <a:solidFill>
                  <a:schemeClr val="tx1">
                    <a:lumMod val="65000"/>
                    <a:lumOff val="35000"/>
                  </a:schemeClr>
                </a:solidFill>
                <a:ea typeface="Tahoma" pitchFamily="34" charset="0"/>
                <a:cs typeface="Tahoma" pitchFamily="34" charset="0"/>
              </a:rPr>
              <a:t>651-270-2281	612-281-9381</a:t>
            </a:r>
          </a:p>
          <a:p>
            <a:pPr marL="347663" indent="7938">
              <a:spcBef>
                <a:spcPts val="200"/>
              </a:spcBef>
              <a:tabLst>
                <a:tab pos="4572000" algn="l"/>
              </a:tabLst>
              <a:defRPr/>
            </a:pPr>
            <a:r>
              <a:rPr lang="en-US" sz="2800" b="1" dirty="0" smtClean="0">
                <a:solidFill>
                  <a:schemeClr val="tx1">
                    <a:lumMod val="65000"/>
                    <a:lumOff val="35000"/>
                  </a:schemeClr>
                </a:solidFill>
                <a:ea typeface="Tahoma" pitchFamily="34" charset="0"/>
                <a:cs typeface="Tahoma" pitchFamily="34" charset="0"/>
              </a:rPr>
              <a:t>mike@SynHR.com	michelle@SynHR.com</a:t>
            </a:r>
          </a:p>
        </p:txBody>
      </p:sp>
      <p:sp>
        <p:nvSpPr>
          <p:cNvPr id="4" name="Title 1"/>
          <p:cNvSpPr txBox="1">
            <a:spLocks/>
          </p:cNvSpPr>
          <p:nvPr/>
        </p:nvSpPr>
        <p:spPr>
          <a:xfrm>
            <a:off x="304800" y="152400"/>
            <a:ext cx="8610600" cy="1143000"/>
          </a:xfrm>
          <a:prstGeom prst="rect">
            <a:avLst/>
          </a:prstGeom>
        </p:spPr>
        <p:txBody>
          <a:bodyPr vert="horz" lIns="91440" tIns="45720" rIns="91440" bIns="45720" rtlCol="0"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rgbClr val="0070C0"/>
                </a:solidFill>
                <a:effectLst/>
                <a:uLnTx/>
                <a:uFillTx/>
                <a:latin typeface="Tahoma" pitchFamily="34" charset="0"/>
                <a:ea typeface="Tahoma" pitchFamily="34" charset="0"/>
                <a:cs typeface="Tahoma" pitchFamily="34" charset="0"/>
              </a:rPr>
              <a:t>Contact Information</a:t>
            </a:r>
            <a:endParaRPr kumimoji="0" lang="en-US" sz="4400" b="0" i="0" u="none" strike="noStrike" kern="1200" cap="none" spc="0" normalizeH="0" baseline="0" noProof="0" dirty="0">
              <a:ln>
                <a:noFill/>
              </a:ln>
              <a:solidFill>
                <a:srgbClr val="0070C0"/>
              </a:solidFill>
              <a:effectLst/>
              <a:uLnTx/>
              <a:uFillTx/>
              <a:latin typeface="Tahoma" pitchFamily="34" charset="0"/>
              <a:ea typeface="Tahoma" pitchFamily="34" charset="0"/>
              <a:cs typeface="Tahoma" pitchFamily="34" charset="0"/>
            </a:endParaRPr>
          </a:p>
        </p:txBody>
      </p:sp>
      <p:sp>
        <p:nvSpPr>
          <p:cNvPr id="5" name="TextBox 4"/>
          <p:cNvSpPr txBox="1"/>
          <p:nvPr/>
        </p:nvSpPr>
        <p:spPr>
          <a:xfrm>
            <a:off x="2209800" y="2328765"/>
            <a:ext cx="4267200" cy="2015936"/>
          </a:xfrm>
          <a:prstGeom prst="rect">
            <a:avLst/>
          </a:prstGeom>
          <a:noFill/>
        </p:spPr>
        <p:txBody>
          <a:bodyPr wrap="square" rtlCol="0">
            <a:spAutoFit/>
          </a:bodyPr>
          <a:lstStyle/>
          <a:p>
            <a:pPr marL="228600" indent="7938">
              <a:spcBef>
                <a:spcPts val="200"/>
              </a:spcBef>
              <a:defRPr/>
            </a:pPr>
            <a:r>
              <a:rPr lang="en-US" sz="3200" b="1" dirty="0" smtClean="0">
                <a:solidFill>
                  <a:schemeClr val="accent3">
                    <a:lumMod val="50000"/>
                  </a:schemeClr>
                </a:solidFill>
              </a:rPr>
              <a:t>NRP Hotline Line#</a:t>
            </a:r>
          </a:p>
          <a:p>
            <a:pPr marL="228600" indent="7938">
              <a:spcBef>
                <a:spcPts val="200"/>
              </a:spcBef>
              <a:defRPr/>
            </a:pPr>
            <a:r>
              <a:rPr lang="en-US" sz="3200" b="1" dirty="0" smtClean="0">
                <a:solidFill>
                  <a:schemeClr val="accent3">
                    <a:lumMod val="50000"/>
                  </a:schemeClr>
                </a:solidFill>
              </a:rPr>
              <a:t>1-888-603-7872</a:t>
            </a:r>
          </a:p>
          <a:p>
            <a:pPr marL="228600" indent="7938">
              <a:spcBef>
                <a:spcPts val="200"/>
              </a:spcBef>
              <a:defRPr/>
            </a:pPr>
            <a:r>
              <a:rPr lang="en-US" sz="3200" b="1" dirty="0" smtClean="0">
                <a:solidFill>
                  <a:schemeClr val="accent3">
                    <a:lumMod val="50000"/>
                  </a:schemeClr>
                </a:solidFill>
              </a:rPr>
              <a:t>hotline@synhr.com</a:t>
            </a:r>
          </a:p>
          <a:p>
            <a:pPr marL="228600" indent="7938">
              <a:spcBef>
                <a:spcPts val="200"/>
              </a:spcBef>
              <a:defRPr/>
            </a:pPr>
            <a:endParaRPr lang="en-US" sz="2400" dirty="0" smtClean="0">
              <a:solidFill>
                <a:schemeClr val="accent3">
                  <a:lumMod val="50000"/>
                </a:schemeClr>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62000" y="914400"/>
            <a:ext cx="7620000" cy="1754326"/>
          </a:xfrm>
          <a:prstGeom prst="rect">
            <a:avLst/>
          </a:prstGeom>
          <a:noFill/>
        </p:spPr>
        <p:txBody>
          <a:bodyPr wrap="square" rtlCol="0">
            <a:spAutoFit/>
          </a:bodyPr>
          <a:lstStyle/>
          <a:p>
            <a:r>
              <a:rPr lang="en-US" sz="5400" dirty="0" smtClean="0">
                <a:solidFill>
                  <a:srgbClr val="0070C0"/>
                </a:solidFill>
                <a:latin typeface="Tahoma" pitchFamily="34" charset="0"/>
                <a:ea typeface="Tahoma" pitchFamily="34" charset="0"/>
                <a:cs typeface="Tahoma" pitchFamily="34" charset="0"/>
              </a:rPr>
              <a:t>Effective</a:t>
            </a:r>
          </a:p>
          <a:p>
            <a:r>
              <a:rPr lang="en-US" sz="5400" dirty="0" smtClean="0">
                <a:solidFill>
                  <a:srgbClr val="0070C0"/>
                </a:solidFill>
                <a:latin typeface="Tahoma" pitchFamily="34" charset="0"/>
                <a:ea typeface="Tahoma" pitchFamily="34" charset="0"/>
                <a:cs typeface="Tahoma" pitchFamily="34" charset="0"/>
              </a:rPr>
              <a:t>Immediately</a:t>
            </a:r>
            <a:endParaRPr lang="en-US" sz="5400"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Pregnancy Accommodations</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lstStyle/>
          <a:p>
            <a:pPr marL="347663" indent="-347663"/>
            <a:r>
              <a:rPr lang="en-US" dirty="0" smtClean="0">
                <a:latin typeface="Tahoma" pitchFamily="34" charset="0"/>
                <a:ea typeface="Tahoma" pitchFamily="34" charset="0"/>
                <a:cs typeface="Tahoma" pitchFamily="34" charset="0"/>
              </a:rPr>
              <a:t>Requires reasonable accommodations, including more frequent restroom, food and water breaks, seating and lifting limits for pregnant employees, which accommodations are required to be provided to all pregnant employees under the law, without proof of medical necessity.</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Pregnancy Accommodations</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lstStyle/>
          <a:p>
            <a:pPr marL="347663" indent="-347663"/>
            <a:r>
              <a:rPr lang="en-US" dirty="0" smtClean="0">
                <a:latin typeface="Tahoma" pitchFamily="34" charset="0"/>
                <a:ea typeface="Tahoma" pitchFamily="34" charset="0"/>
                <a:cs typeface="Tahoma" pitchFamily="34" charset="0"/>
              </a:rPr>
              <a:t>Employers are required to engage in the familiar interactive process with respect to other requests for accommodation, based on the advice of a licensed health care provider or certified doula.</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Pregnancy Accommodations</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lstStyle/>
          <a:p>
            <a:pPr marL="347663" indent="-347663"/>
            <a:r>
              <a:rPr lang="en-US" dirty="0" smtClean="0">
                <a:latin typeface="Tahoma" pitchFamily="34" charset="0"/>
                <a:ea typeface="Tahoma" pitchFamily="34" charset="0"/>
                <a:cs typeface="Tahoma" pitchFamily="34" charset="0"/>
              </a:rPr>
              <a:t>The law specifically indicates that a temporary transfer to a less strenuous or hazardous position may be required where other accommodations are not possible.</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Pregnancy Accommodations</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normAutofit/>
          </a:bodyPr>
          <a:lstStyle/>
          <a:p>
            <a:pPr marL="347663" indent="-347663"/>
            <a:r>
              <a:rPr lang="en-US" sz="2800" dirty="0" smtClean="0">
                <a:latin typeface="Tahoma" pitchFamily="34" charset="0"/>
                <a:ea typeface="Tahoma" pitchFamily="34" charset="0"/>
                <a:cs typeface="Tahoma" pitchFamily="34" charset="0"/>
              </a:rPr>
              <a:t>This law is part of Chapter 181 (not the Minnesota Human Rights Act), and is subject to the definitions therein, setting forth which employees and employers are covered by the law. </a:t>
            </a:r>
            <a:endParaRPr lang="en-US" sz="2800"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610600" cy="1143000"/>
          </a:xfrm>
        </p:spPr>
        <p:txBody>
          <a:bodyPr>
            <a:noAutofit/>
          </a:bodyPr>
          <a:lstStyle/>
          <a:p>
            <a:pPr algn="l"/>
            <a:r>
              <a:rPr lang="en-US" dirty="0" smtClean="0">
                <a:solidFill>
                  <a:srgbClr val="0070C0"/>
                </a:solidFill>
                <a:latin typeface="Tahoma" pitchFamily="34" charset="0"/>
                <a:ea typeface="Tahoma" pitchFamily="34" charset="0"/>
                <a:cs typeface="Tahoma" pitchFamily="34" charset="0"/>
              </a:rPr>
              <a:t>Changes to the</a:t>
            </a:r>
            <a:br>
              <a:rPr lang="en-US" dirty="0" smtClean="0">
                <a:solidFill>
                  <a:srgbClr val="0070C0"/>
                </a:solidFill>
                <a:latin typeface="Tahoma" pitchFamily="34" charset="0"/>
                <a:ea typeface="Tahoma" pitchFamily="34" charset="0"/>
                <a:cs typeface="Tahoma" pitchFamily="34" charset="0"/>
              </a:rPr>
            </a:br>
            <a:r>
              <a:rPr lang="en-US" dirty="0" smtClean="0">
                <a:solidFill>
                  <a:srgbClr val="0070C0"/>
                </a:solidFill>
                <a:latin typeface="Tahoma" pitchFamily="34" charset="0"/>
                <a:ea typeface="Tahoma" pitchFamily="34" charset="0"/>
                <a:cs typeface="Tahoma" pitchFamily="34" charset="0"/>
              </a:rPr>
              <a:t> Minnesota Human Rights Act</a:t>
            </a:r>
            <a:endParaRPr lang="en-US" dirty="0">
              <a:solidFill>
                <a:srgbClr val="0070C0"/>
              </a:solidFill>
              <a:latin typeface="Tahoma" pitchFamily="34" charset="0"/>
              <a:ea typeface="Tahoma" pitchFamily="34" charset="0"/>
              <a:cs typeface="Tahoma" pitchFamily="34" charset="0"/>
            </a:endParaRPr>
          </a:p>
        </p:txBody>
      </p:sp>
      <p:sp>
        <p:nvSpPr>
          <p:cNvPr id="3" name="Content Placeholder 2"/>
          <p:cNvSpPr>
            <a:spLocks noGrp="1"/>
          </p:cNvSpPr>
          <p:nvPr>
            <p:ph idx="1"/>
          </p:nvPr>
        </p:nvSpPr>
        <p:spPr>
          <a:xfrm>
            <a:off x="457200" y="1600200"/>
            <a:ext cx="7848600" cy="4525963"/>
          </a:xfrm>
        </p:spPr>
        <p:txBody>
          <a:bodyPr/>
          <a:lstStyle/>
          <a:p>
            <a:pPr marL="347663" indent="-347663"/>
            <a:r>
              <a:rPr lang="en-US" dirty="0" smtClean="0">
                <a:latin typeface="Tahoma" pitchFamily="34" charset="0"/>
                <a:ea typeface="Tahoma" pitchFamily="34" charset="0"/>
                <a:cs typeface="Tahoma" pitchFamily="34" charset="0"/>
              </a:rPr>
              <a:t>“Familial status” is a new protected class for purposes of employment.</a:t>
            </a:r>
            <a:endParaRPr lang="en-US" dirty="0">
              <a:latin typeface="Tahoma" pitchFamily="34" charset="0"/>
              <a:ea typeface="Tahoma" pitchFamily="34" charset="0"/>
              <a:cs typeface="Tahoma"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677A63CC38FC64896F3BABDC6097F35" ma:contentTypeVersion="14" ma:contentTypeDescription="Create a new document." ma:contentTypeScope="" ma:versionID="828661f76ead9fd3012677306966dcc7">
  <xsd:schema xmlns:xsd="http://www.w3.org/2001/XMLSchema" xmlns:xs="http://www.w3.org/2001/XMLSchema" xmlns:p="http://schemas.microsoft.com/office/2006/metadata/properties" xmlns:ns2="f76c8797-d23e-499a-a439-45d6fe1154f3" xmlns:ns3="51ce7a20-beba-49d4-8d84-84c86e994837" targetNamespace="http://schemas.microsoft.com/office/2006/metadata/properties" ma:root="true" ma:fieldsID="fbf2011f4dfe54d56eea3c93eb415e44" ns2:_="" ns3:_="">
    <xsd:import namespace="f76c8797-d23e-499a-a439-45d6fe1154f3"/>
    <xsd:import namespace="51ce7a20-beba-49d4-8d84-84c86e994837"/>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6c8797-d23e-499a-a439-45d6fe1154f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1ce7a20-beba-49d4-8d84-84c86e994837"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descrip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535C7E8-B588-4883-8796-D10136609119}"/>
</file>

<file path=customXml/itemProps2.xml><?xml version="1.0" encoding="utf-8"?>
<ds:datastoreItem xmlns:ds="http://schemas.openxmlformats.org/officeDocument/2006/customXml" ds:itemID="{7199D92E-4FD8-4580-AE60-D7539DFE91BF}"/>
</file>

<file path=customXml/itemProps3.xml><?xml version="1.0" encoding="utf-8"?>
<ds:datastoreItem xmlns:ds="http://schemas.openxmlformats.org/officeDocument/2006/customXml" ds:itemID="{E7D13260-9613-4503-9662-BF9FFFDA4DBF}"/>
</file>

<file path=docProps/app.xml><?xml version="1.0" encoding="utf-8"?>
<Properties xmlns="http://schemas.openxmlformats.org/officeDocument/2006/extended-properties" xmlns:vt="http://schemas.openxmlformats.org/officeDocument/2006/docPropsVTypes">
  <TotalTime>6075</TotalTime>
  <Words>942</Words>
  <Application>Microsoft Office PowerPoint</Application>
  <PresentationFormat>On-screen Show (4:3)</PresentationFormat>
  <Paragraphs>87</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PowerPoint Presentation</vt:lpstr>
      <vt:lpstr>PowerPoint Presentation</vt:lpstr>
      <vt:lpstr>PowerPoint Presentation</vt:lpstr>
      <vt:lpstr>PowerPoint Presentation</vt:lpstr>
      <vt:lpstr>Pregnancy Accommodations</vt:lpstr>
      <vt:lpstr>Pregnancy Accommodations</vt:lpstr>
      <vt:lpstr>Pregnancy Accommodations</vt:lpstr>
      <vt:lpstr>Pregnancy Accommodations</vt:lpstr>
      <vt:lpstr>Changes to the  Minnesota Human Rights Act</vt:lpstr>
      <vt:lpstr>Changes to the  Minnesota Human Rights Act</vt:lpstr>
      <vt:lpstr>Changes to the  Minnesota Human Rights Act</vt:lpstr>
      <vt:lpstr>Changes to the  Minnesota Human Rights Act</vt:lpstr>
      <vt:lpstr>PowerPoint Presentation</vt:lpstr>
      <vt:lpstr>Minnesota Parenting Leave Law</vt:lpstr>
      <vt:lpstr>Minnesota Parenting Leave Law</vt:lpstr>
      <vt:lpstr>Use of Paid Sick Leave</vt:lpstr>
      <vt:lpstr>Use of Paid Sick Leave</vt:lpstr>
      <vt:lpstr>Nursing Mothers</vt:lpstr>
      <vt:lpstr>Nursing Mothers</vt:lpstr>
      <vt:lpstr>Nursing Mothers</vt:lpstr>
      <vt:lpstr>Wage Disclosure Protection</vt:lpstr>
      <vt:lpstr>Equal Pay Certification</vt:lpstr>
      <vt:lpstr>Equal Pay Certification</vt:lpstr>
      <vt:lpstr>Equal Pay Certification</vt:lpstr>
      <vt:lpstr>Unemployment Insurance</vt:lpstr>
      <vt:lpstr>Unemployment Insurance</vt:lpstr>
      <vt:lpstr>Unemployment Insurance</vt:lpstr>
      <vt:lpstr>Unemployment Insurance</vt:lpstr>
      <vt:lpstr>Grant Programs</vt:lpstr>
      <vt:lpstr>Grant Programs</vt:lpstr>
      <vt:lpstr>Grant Programs</vt:lpstr>
      <vt:lpstr>Retirement Savings Plan</vt:lpstr>
      <vt:lpstr>Retirement Savings Plan</vt:lpstr>
      <vt:lpstr>PowerPoint Presentation</vt:lpstr>
      <vt:lpstr>PowerPoint Presentation</vt:lpstr>
    </vt:vector>
  </TitlesOfParts>
  <Company>JASS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Synergy</dc:title>
  <dc:creator>Sarah Lancrain</dc:creator>
  <cp:lastModifiedBy>Michelle</cp:lastModifiedBy>
  <cp:revision>40</cp:revision>
  <dcterms:created xsi:type="dcterms:W3CDTF">2012-06-21T15:20:52Z</dcterms:created>
  <dcterms:modified xsi:type="dcterms:W3CDTF">2014-07-28T15:56:13Z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0x0101007677A63CC38FC64896F3BABDC6097F35</vt:lpwstr>
  </property>
</Properties>
</file>