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46.xml" ContentType="application/vnd.openxmlformats-officedocument.presentationml.slide+xml"/>
  <Override PartName="/ppt/slides/slide45.xml" ContentType="application/vnd.openxmlformats-officedocument.presentationml.slide+xml"/>
  <Override PartName="/ppt/slides/slide44.xml" ContentType="application/vnd.openxmlformats-officedocument.presentationml.slide+xml"/>
  <Override PartName="/ppt/slides/slide43.xml" ContentType="application/vnd.openxmlformats-officedocument.presentationml.slide+xml"/>
  <Override PartName="/ppt/slides/slide17.xml" ContentType="application/vnd.openxmlformats-officedocument.presentationml.slide+xml"/>
  <Override PartName="/ppt/slides/slide41.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40.xml" ContentType="application/vnd.openxmlformats-officedocument.presentationml.slide+xml"/>
  <Override PartName="/ppt/slides/slide42.xml" ContentType="application/vnd.openxmlformats-officedocument.presentationml.slide+xml"/>
  <Override PartName="/ppt/slides/slide38.xml" ContentType="application/vnd.openxmlformats-officedocument.presentationml.slide+xml"/>
  <Override PartName="/ppt/slides/slide26.xml" ContentType="application/vnd.openxmlformats-officedocument.presentationml.slide+xml"/>
  <Override PartName="/ppt/slides/slide39.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25.xml" ContentType="application/vnd.openxmlformats-officedocument.presentationml.slide+xml"/>
  <Override PartName="/ppt/slides/slide29.xml" ContentType="application/vnd.openxmlformats-officedocument.presentationml.slide+xml"/>
  <Override PartName="/ppt/slides/slide37.xml" ContentType="application/vnd.openxmlformats-officedocument.presentationml.slide+xml"/>
  <Override PartName="/ppt/slides/slide28.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6.xml" ContentType="application/vnd.openxmlformats-officedocument.presentationml.slide+xml"/>
  <Override PartName="/ppt/slides/slide32.xml" ContentType="application/vnd.openxmlformats-officedocument.presentationml.slide+xml"/>
  <Override PartName="/ppt/slides/slide30.xml" ContentType="application/vnd.openxmlformats-officedocument.presentationml.slide+xml"/>
  <Override PartName="/ppt/slides/slide33.xml" ContentType="application/vnd.openxmlformats-officedocument.presentationml.slide+xml"/>
  <Override PartName="/ppt/slides/slide3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0.xml" ContentType="application/vnd.openxmlformats-officedocument.presentationml.notesSlide+xml"/>
  <Override PartName="/ppt/notesSlides/notesSlide19.xml" ContentType="application/vnd.openxmlformats-officedocument.presentationml.notesSlide+xml"/>
  <Override PartName="/ppt/notesSlides/notesSlide18.xml" ContentType="application/vnd.openxmlformats-officedocument.presentationml.notesSlide+xml"/>
  <Override PartName="/ppt/notesSlides/notesSlide16.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21.xml" ContentType="application/vnd.openxmlformats-officedocument.presentationml.notesSlide+xml"/>
  <Override PartName="/ppt/notesSlides/notesSlide17.xml" ContentType="application/vnd.openxmlformats-officedocument.presentationml.notesSlide+xml"/>
  <Override PartName="/ppt/notesSlides/notesSlide23.xml" ContentType="application/vnd.openxmlformats-officedocument.presentationml.notesSlide+xml"/>
  <Override PartName="/ppt/notesSlides/notesSlide40.xml" ContentType="application/vnd.openxmlformats-officedocument.presentationml.notesSlide+xml"/>
  <Override PartName="/ppt/notesSlides/notesSlide39.xml" ContentType="application/vnd.openxmlformats-officedocument.presentationml.notesSlide+xml"/>
  <Override PartName="/ppt/notesSlides/notesSlide38.xml" ContentType="application/vnd.openxmlformats-officedocument.presentationml.notesSlide+xml"/>
  <Override PartName="/ppt/notesSlides/notesSlide37.xml" ContentType="application/vnd.openxmlformats-officedocument.presentationml.notesSlide+xml"/>
  <Override PartName="/ppt/notesSlides/notesSlide22.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36.xml" ContentType="application/vnd.openxmlformats-officedocument.presentationml.notesSlide+xml"/>
  <Override PartName="/ppt/notesSlides/notesSlide41.xml" ContentType="application/vnd.openxmlformats-officedocument.presentationml.notesSlide+xml"/>
  <Override PartName="/ppt/notesSlides/notesSlide34.xml" ContentType="application/vnd.openxmlformats-officedocument.presentationml.notesSlide+xml"/>
  <Override PartName="/ppt/notesSlides/notesSlide28.xml" ContentType="application/vnd.openxmlformats-officedocument.presentationml.notesSlide+xml"/>
  <Override PartName="/ppt/notesSlides/notesSlide35.xml" ContentType="application/vnd.openxmlformats-officedocument.presentationml.notesSlide+xml"/>
  <Override PartName="/ppt/notesSlides/notesSlide26.xml" ContentType="application/vnd.openxmlformats-officedocument.presentationml.notesSlide+xml"/>
  <Override PartName="/ppt/notesSlides/notesSlide25.xml" ContentType="application/vnd.openxmlformats-officedocument.presentationml.notesSlide+xml"/>
  <Override PartName="/ppt/notesSlides/notesSlide24.xml" ContentType="application/vnd.openxmlformats-officedocument.presentationml.notesSlide+xml"/>
  <Override PartName="/ppt/notesSlides/notesSlide29.xml" ContentType="application/vnd.openxmlformats-officedocument.presentationml.notesSlide+xml"/>
  <Override PartName="/ppt/notesSlides/notesSlide27.xml" ContentType="application/vnd.openxmlformats-officedocument.presentationml.notesSlide+xml"/>
  <Override PartName="/ppt/notesSlides/notesSlide30.xml" ContentType="application/vnd.openxmlformats-officedocument.presentationml.notesSlide+xml"/>
  <Override PartName="/ppt/notesSlides/notesSlide32.xml" ContentType="application/vnd.openxmlformats-officedocument.presentationml.notesSlide+xml"/>
  <Override PartName="/ppt/notesSlides/notesSlide31.xml" ContentType="application/vnd.openxmlformats-officedocument.presentationml.notesSlide+xml"/>
  <Override PartName="/ppt/notesSlides/notesSlide33.xml" ContentType="application/vnd.openxmlformats-officedocument.presentationml.notesSlide+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heme/themeOverride4.xml" ContentType="application/vnd.openxmlformats-officedocument.themeOverride+xml"/>
  <Override PartName="/ppt/theme/themeOverride3.xml" ContentType="application/vnd.openxmlformats-officedocument.themeOverride+xml"/>
  <Override PartName="/ppt/theme/themeOverride2.xml" ContentType="application/vnd.openxmlformats-officedocument.themeOverride+xml"/>
  <Override PartName="/ppt/theme/themeOverride1.xml" ContentType="application/vnd.openxmlformats-officedocument.themeOverr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6" r:id="rId1"/>
  </p:sldMasterIdLst>
  <p:notesMasterIdLst>
    <p:notesMasterId r:id="rId48"/>
  </p:notesMasterIdLst>
  <p:sldIdLst>
    <p:sldId id="413" r:id="rId2"/>
    <p:sldId id="414" r:id="rId3"/>
    <p:sldId id="512" r:id="rId4"/>
    <p:sldId id="513" r:id="rId5"/>
    <p:sldId id="514" r:id="rId6"/>
    <p:sldId id="515" r:id="rId7"/>
    <p:sldId id="516" r:id="rId8"/>
    <p:sldId id="517" r:id="rId9"/>
    <p:sldId id="518" r:id="rId10"/>
    <p:sldId id="522" r:id="rId11"/>
    <p:sldId id="523" r:id="rId12"/>
    <p:sldId id="524" r:id="rId13"/>
    <p:sldId id="525" r:id="rId14"/>
    <p:sldId id="526" r:id="rId15"/>
    <p:sldId id="521" r:id="rId16"/>
    <p:sldId id="527" r:id="rId17"/>
    <p:sldId id="528" r:id="rId18"/>
    <p:sldId id="529" r:id="rId19"/>
    <p:sldId id="530" r:id="rId20"/>
    <p:sldId id="531" r:id="rId21"/>
    <p:sldId id="519" r:id="rId22"/>
    <p:sldId id="532" r:id="rId23"/>
    <p:sldId id="533" r:id="rId24"/>
    <p:sldId id="534" r:id="rId25"/>
    <p:sldId id="535" r:id="rId26"/>
    <p:sldId id="536" r:id="rId27"/>
    <p:sldId id="537" r:id="rId28"/>
    <p:sldId id="538" r:id="rId29"/>
    <p:sldId id="539" r:id="rId30"/>
    <p:sldId id="540" r:id="rId31"/>
    <p:sldId id="520" r:id="rId32"/>
    <p:sldId id="542" r:id="rId33"/>
    <p:sldId id="543" r:id="rId34"/>
    <p:sldId id="544" r:id="rId35"/>
    <p:sldId id="545" r:id="rId36"/>
    <p:sldId id="546" r:id="rId37"/>
    <p:sldId id="547" r:id="rId38"/>
    <p:sldId id="548" r:id="rId39"/>
    <p:sldId id="549" r:id="rId40"/>
    <p:sldId id="550" r:id="rId41"/>
    <p:sldId id="551" r:id="rId42"/>
    <p:sldId id="552" r:id="rId43"/>
    <p:sldId id="553" r:id="rId44"/>
    <p:sldId id="554" r:id="rId45"/>
    <p:sldId id="541" r:id="rId46"/>
    <p:sldId id="511" r:id="rId47"/>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autoAdjust="0"/>
    <p:restoredTop sz="94590" autoAdjust="0"/>
  </p:normalViewPr>
  <p:slideViewPr>
    <p:cSldViewPr>
      <p:cViewPr>
        <p:scale>
          <a:sx n="75" d="100"/>
          <a:sy n="75" d="100"/>
        </p:scale>
        <p:origin x="-906" y="-72"/>
      </p:cViewPr>
      <p:guideLst>
        <p:guide orient="horz" pos="2160"/>
        <p:guide pos="2880"/>
      </p:guideLst>
    </p:cSldViewPr>
  </p:slideViewPr>
  <p:outlineViewPr>
    <p:cViewPr>
      <p:scale>
        <a:sx n="33" d="100"/>
        <a:sy n="33" d="100"/>
      </p:scale>
      <p:origin x="12" y="13896"/>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55"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customXml" Target="../customXml/item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0" y="0"/>
            <a:ext cx="2971800" cy="46482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dirty="0"/>
          </a:p>
        </p:txBody>
      </p:sp>
      <p:sp>
        <p:nvSpPr>
          <p:cNvPr id="65539" name="Rectangle 3"/>
          <p:cNvSpPr>
            <a:spLocks noGrp="1" noChangeArrowheads="1"/>
          </p:cNvSpPr>
          <p:nvPr>
            <p:ph type="dt" idx="1"/>
          </p:nvPr>
        </p:nvSpPr>
        <p:spPr bwMode="auto">
          <a:xfrm>
            <a:off x="3884613" y="0"/>
            <a:ext cx="2971800" cy="46482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dirty="0"/>
          </a:p>
        </p:txBody>
      </p:sp>
      <p:sp>
        <p:nvSpPr>
          <p:cNvPr id="14340"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65541" name="Rectangle 5"/>
          <p:cNvSpPr>
            <a:spLocks noGrp="1" noChangeArrowheads="1"/>
          </p:cNvSpPr>
          <p:nvPr>
            <p:ph type="body" sz="quarter" idx="3"/>
          </p:nvPr>
        </p:nvSpPr>
        <p:spPr bwMode="auto">
          <a:xfrm>
            <a:off x="685800" y="4415790"/>
            <a:ext cx="5486400" cy="418338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5542" name="Rectangle 6"/>
          <p:cNvSpPr>
            <a:spLocks noGrp="1" noChangeArrowheads="1"/>
          </p:cNvSpPr>
          <p:nvPr>
            <p:ph type="ftr" sz="quarter" idx="4"/>
          </p:nvPr>
        </p:nvSpPr>
        <p:spPr bwMode="auto">
          <a:xfrm>
            <a:off x="0" y="8829967"/>
            <a:ext cx="2971800" cy="46482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dirty="0"/>
          </a:p>
        </p:txBody>
      </p:sp>
      <p:sp>
        <p:nvSpPr>
          <p:cNvPr id="65543" name="Rectangle 7"/>
          <p:cNvSpPr>
            <a:spLocks noGrp="1" noChangeArrowheads="1"/>
          </p:cNvSpPr>
          <p:nvPr>
            <p:ph type="sldNum" sz="quarter" idx="5"/>
          </p:nvPr>
        </p:nvSpPr>
        <p:spPr bwMode="auto">
          <a:xfrm>
            <a:off x="3884613" y="8829967"/>
            <a:ext cx="2971800" cy="46482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latin typeface="Arial" pitchFamily="34" charset="0"/>
              </a:defRPr>
            </a:lvl1pPr>
          </a:lstStyle>
          <a:p>
            <a:pPr>
              <a:defRPr/>
            </a:pPr>
            <a:fld id="{3ECEA019-4148-4A90-8B1B-7352DFA1B192}" type="slidenum">
              <a:rPr lang="en-US"/>
              <a:pPr>
                <a:defRPr/>
              </a:pPr>
              <a:t>‹#›</a:t>
            </a:fld>
            <a:endParaRPr lang="en-US" dirty="0"/>
          </a:p>
        </p:txBody>
      </p:sp>
    </p:spTree>
    <p:extLst>
      <p:ext uri="{BB962C8B-B14F-4D97-AF65-F5344CB8AC3E}">
        <p14:creationId xmlns:p14="http://schemas.microsoft.com/office/powerpoint/2010/main" val="6006055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3FF5446A-04A0-47C5-A62B-FD7CC497D55E}" type="slidenum">
              <a:rPr lang="en-US" smtClean="0"/>
              <a:pPr/>
              <a:t>1</a:t>
            </a:fld>
            <a:endParaRPr lang="en-US" dirty="0"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r>
              <a:rPr lang="en-US" dirty="0" smtClean="0"/>
              <a:t>Presentation Title Screen</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10</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11</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12</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13</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14</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15</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16</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17</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18</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19</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20</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21</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22</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23</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24</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25</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26</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27</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28</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29</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30</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31</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32</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33</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34</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35</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36</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37</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38</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39</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40</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41</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42</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43</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44</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45</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46</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5</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6</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7</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8</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C213F695-D956-458A-A10D-7D487BCB24A1}" type="slidenum">
              <a:rPr lang="en-US" smtClean="0"/>
              <a:pPr/>
              <a:t>9</a:t>
            </a:fld>
            <a:endParaRPr lang="en-US" dirty="0"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dirty="0" smtClean="0"/>
              <a:t>Slide Copy</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9"/>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grpSp>
        <p:nvGrpSpPr>
          <p:cNvPr id="5" name="Group 1"/>
          <p:cNvGrpSpPr>
            <a:grpSpLocks/>
          </p:cNvGrpSpPr>
          <p:nvPr/>
        </p:nvGrpSpPr>
        <p:grpSpPr bwMode="auto">
          <a:xfrm>
            <a:off x="-3175" y="4953000"/>
            <a:ext cx="9147175" cy="1911350"/>
            <a:chOff x="-3765" y="4832896"/>
            <a:chExt cx="9147765" cy="2032192"/>
          </a:xfrm>
        </p:grpSpPr>
        <p:sp>
          <p:nvSpPr>
            <p:cNvPr id="6" name="Freeform 6"/>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p>
          </p:txBody>
        </p:sp>
        <p:sp>
          <p:nvSpPr>
            <p:cNvPr id="7" name="Freeform 7"/>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p>
          </p:txBody>
        </p:sp>
        <p:sp>
          <p:nvSpPr>
            <p:cNvPr id="8"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10"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smtClean="0">
                <a:solidFill>
                  <a:srgbClr val="FFFFFF"/>
                </a:solidFill>
              </a:defRPr>
            </a:lvl1pPr>
            <a:extLst/>
          </a:lstStyle>
          <a:p>
            <a:pPr>
              <a:defRPr/>
            </a:pPr>
            <a:fld id="{06E2E923-8C40-40DC-95E6-6536457ED2C8}"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1627C455-8005-4ED4-8471-93BCE5DC5137}"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C880B16D-0124-42EF-9213-AB67602DB29F}"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44790A90-D1B9-45A2-A3B3-A9282399050E}"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6"/>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5" name="Chevron 7"/>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extLst/>
          </a:lstStyle>
          <a:p>
            <a:pPr>
              <a:defRPr/>
            </a:pPr>
            <a:fld id="{FDE55FCD-FDEC-4AE7-A98B-869704D288CA}"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245E8350-6508-475B-A031-454DC206D9C2}"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extLst/>
          </a:lstStyle>
          <a:p>
            <a:pPr>
              <a:defRPr/>
            </a:pPr>
            <a:fld id="{0179FFE2-177B-4135-8B59-2CEB28B3E36E}"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extLst/>
          </a:lstStyle>
          <a:p>
            <a:pPr>
              <a:defRPr/>
            </a:pPr>
            <a:fld id="{147E8FBA-9D56-48DA-A384-EEA6576C6D13}"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pPr>
              <a:defRPr/>
            </a:pPr>
            <a:fld id="{35084266-0D3C-40C3-8E6E-39DDF9521FFD}"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D65D6EDE-E6C9-491F-8204-2F4DFF009D72}" type="slidenum">
              <a:rPr lang="en-US"/>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7"/>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p>
        </p:txBody>
      </p:sp>
      <p:sp>
        <p:nvSpPr>
          <p:cNvPr id="6" name="Freeform 8"/>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p>
        </p:txBody>
      </p:sp>
      <p:sp>
        <p:nvSpPr>
          <p:cNvPr id="7" name="Right Triangle 9"/>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8"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1"/>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10" name="Chevron 12"/>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smtClean="0">
                <a:solidFill>
                  <a:schemeClr val="tx1"/>
                </a:solidFill>
              </a:defRPr>
            </a:lvl1pPr>
            <a:extLst/>
          </a:lstStyle>
          <a:p>
            <a:pPr>
              <a:defRPr/>
            </a:pPr>
            <a:fld id="{966FC11C-B37D-4167-B97C-C08800D29027}"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eaLnBrk="0" hangingPunct="0">
              <a:defRPr/>
            </a:pPr>
            <a:endParaRPr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smtClean="0">
                <a:solidFill>
                  <a:schemeClr val="tx1"/>
                </a:solidFill>
              </a:defRPr>
            </a:lvl1pPr>
            <a:extLst/>
          </a:lstStyle>
          <a:p>
            <a:pPr>
              <a:defRPr/>
            </a:pPr>
            <a:fld id="{A3187276-3843-4B82-B0DB-DA422B82A90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59" r:id="rId1"/>
    <p:sldLayoutId id="2147483758" r:id="rId2"/>
    <p:sldLayoutId id="2147483760" r:id="rId3"/>
    <p:sldLayoutId id="2147483761" r:id="rId4"/>
    <p:sldLayoutId id="2147483762" r:id="rId5"/>
    <p:sldLayoutId id="2147483763" r:id="rId6"/>
    <p:sldLayoutId id="2147483757" r:id="rId7"/>
    <p:sldLayoutId id="2147483764" r:id="rId8"/>
    <p:sldLayoutId id="2147483765" r:id="rId9"/>
    <p:sldLayoutId id="2147483756" r:id="rId10"/>
    <p:sldLayoutId id="2147483755" r:id="rId11"/>
  </p:sldLayoutIdLst>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hyperlink" Target="mailto:mike@synhr.com" TargetMode="External"/><Relationship Id="rId2" Type="http://schemas.openxmlformats.org/officeDocument/2006/relationships/notesSlide" Target="../notesSlides/notesSlide46.xml"/><Relationship Id="rId1" Type="http://schemas.openxmlformats.org/officeDocument/2006/relationships/slideLayout" Target="../slideLayouts/slideLayout1.xml"/><Relationship Id="rId5" Type="http://schemas.openxmlformats.org/officeDocument/2006/relationships/image" Target="../media/image2.jpg"/><Relationship Id="rId4" Type="http://schemas.openxmlformats.org/officeDocument/2006/relationships/hyperlink" Target="mailto:michelle@bourgonhrsolutions.com"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438400"/>
            <a:ext cx="7772400" cy="1470025"/>
          </a:xfrm>
        </p:spPr>
        <p:txBody>
          <a:bodyPr>
            <a:normAutofit fontScale="90000"/>
          </a:bodyPr>
          <a:lstStyle/>
          <a:p>
            <a:pPr eaLnBrk="1" hangingPunct="1"/>
            <a:r>
              <a:rPr lang="en-US" sz="5400" b="1" dirty="0" smtClean="0">
                <a:solidFill>
                  <a:schemeClr val="tx1"/>
                </a:solidFill>
              </a:rPr>
              <a:t>Social Media Do’s and Don’ts</a:t>
            </a:r>
            <a:endParaRPr lang="en-US" sz="5400" b="1" dirty="0" smtClean="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rmAutofit fontScale="90000"/>
          </a:bodyPr>
          <a:lstStyle/>
          <a:p>
            <a:pPr algn="l" eaLnBrk="1" hangingPunct="1">
              <a:lnSpc>
                <a:spcPct val="90000"/>
              </a:lnSpc>
            </a:pPr>
            <a:r>
              <a:rPr lang="en-US" sz="4000" dirty="0" smtClean="0">
                <a:solidFill>
                  <a:schemeClr val="folHlink"/>
                </a:solidFill>
                <a:latin typeface="Franklin Gothic Heavy" pitchFamily="34" charset="0"/>
              </a:rPr>
              <a:t>Learn From Other Employer Mistakes</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371600"/>
            <a:ext cx="8077200" cy="3505200"/>
          </a:xfrm>
        </p:spPr>
        <p:txBody>
          <a:bodyPr/>
          <a:lstStyle/>
          <a:p>
            <a:pPr marL="463550" indent="-463550" algn="l" eaLnBrk="1" hangingPunct="1">
              <a:spcBef>
                <a:spcPts val="0"/>
              </a:spcBef>
              <a:spcAft>
                <a:spcPts val="600"/>
              </a:spcAft>
              <a:buFont typeface="Arial" pitchFamily="34" charset="0"/>
              <a:buChar char="•"/>
            </a:pPr>
            <a:r>
              <a:rPr lang="en-US" sz="2800" dirty="0">
                <a:latin typeface="Franklin Gothic Medium" pitchFamily="34" charset="0"/>
              </a:rPr>
              <a:t>Admonishing employees to be sure that their posts are “completely accurate and not misleading and that they do not reveal non-public information on any public site” is an overly broad restriction “because it would reasonably be interpreted to apply to discussions about, or criticism of, the Employer’s labor policies and its treatment of employees.”</a:t>
            </a:r>
          </a:p>
          <a:p>
            <a:pPr algn="l">
              <a:spcBef>
                <a:spcPts val="0"/>
              </a:spcBef>
              <a:spcAft>
                <a:spcPts val="1200"/>
              </a:spcAft>
              <a:buClr>
                <a:srgbClr val="000000"/>
              </a:buClr>
              <a:buSzPct val="92000"/>
            </a:pPr>
            <a:endParaRPr lang="en-US" sz="2800" dirty="0" smtClean="0">
              <a:latin typeface="Franklin Gothic Medium" pitchFamily="34" charset="0"/>
              <a:ea typeface="ＭＳ Ｐゴシック" pitchFamily="-84" charset="-128"/>
            </a:endParaRPr>
          </a:p>
        </p:txBody>
      </p:sp>
    </p:spTree>
    <p:extLst>
      <p:ext uri="{BB962C8B-B14F-4D97-AF65-F5344CB8AC3E}">
        <p14:creationId xmlns:p14="http://schemas.microsoft.com/office/powerpoint/2010/main" val="13709721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rmAutofit fontScale="90000"/>
          </a:bodyPr>
          <a:lstStyle/>
          <a:p>
            <a:pPr algn="l" eaLnBrk="1" hangingPunct="1">
              <a:lnSpc>
                <a:spcPct val="90000"/>
              </a:lnSpc>
            </a:pPr>
            <a:r>
              <a:rPr lang="en-US" sz="4000" dirty="0" smtClean="0">
                <a:solidFill>
                  <a:schemeClr val="folHlink"/>
                </a:solidFill>
                <a:latin typeface="Franklin Gothic Heavy" pitchFamily="34" charset="0"/>
              </a:rPr>
              <a:t>Learn From Other Employer Mistakes</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304800" y="1219200"/>
            <a:ext cx="8610600" cy="3505200"/>
          </a:xfrm>
        </p:spPr>
        <p:txBody>
          <a:bodyPr/>
          <a:lstStyle/>
          <a:p>
            <a:pPr marL="463550" indent="-463550" algn="l" eaLnBrk="1" hangingPunct="1">
              <a:spcBef>
                <a:spcPts val="0"/>
              </a:spcBef>
              <a:spcAft>
                <a:spcPts val="600"/>
              </a:spcAft>
              <a:buFont typeface="Arial" pitchFamily="34" charset="0"/>
              <a:buChar char="•"/>
            </a:pPr>
            <a:r>
              <a:rPr lang="en-US" sz="2800" dirty="0">
                <a:latin typeface="Franklin Gothic Medium" pitchFamily="34" charset="0"/>
              </a:rPr>
              <a:t>Cautioning employees that “[w]hen in doubt about whether the information you are considering sharing falls into one of the [prohibited] categories, DO NOT POST.  Check with [Employer] Communications or [Employer] Legal to see if it’s a good idea[,]” is unlawful because “any rule that requires employees to secure permission from an employer as a precondition to engaging in  Section 7 activities violates the Act.”</a:t>
            </a:r>
          </a:p>
          <a:p>
            <a:pPr algn="l">
              <a:spcBef>
                <a:spcPts val="0"/>
              </a:spcBef>
              <a:spcAft>
                <a:spcPts val="1200"/>
              </a:spcAft>
              <a:buClr>
                <a:srgbClr val="000000"/>
              </a:buClr>
              <a:buSzPct val="92000"/>
            </a:pPr>
            <a:endParaRPr lang="en-US" sz="2800" dirty="0" smtClean="0">
              <a:latin typeface="Franklin Gothic Medium" pitchFamily="34" charset="0"/>
              <a:ea typeface="ＭＳ Ｐゴシック" pitchFamily="-84" charset="-128"/>
            </a:endParaRPr>
          </a:p>
        </p:txBody>
      </p:sp>
    </p:spTree>
    <p:extLst>
      <p:ext uri="{BB962C8B-B14F-4D97-AF65-F5344CB8AC3E}">
        <p14:creationId xmlns:p14="http://schemas.microsoft.com/office/powerpoint/2010/main" val="3890742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rmAutofit fontScale="90000"/>
          </a:bodyPr>
          <a:lstStyle/>
          <a:p>
            <a:pPr algn="l" eaLnBrk="1" hangingPunct="1">
              <a:lnSpc>
                <a:spcPct val="90000"/>
              </a:lnSpc>
            </a:pPr>
            <a:r>
              <a:rPr lang="en-US" sz="4000" dirty="0" smtClean="0">
                <a:solidFill>
                  <a:schemeClr val="folHlink"/>
                </a:solidFill>
                <a:latin typeface="Franklin Gothic Heavy" pitchFamily="34" charset="0"/>
              </a:rPr>
              <a:t>Learn From Other Employer Mistakes</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304800" y="1447800"/>
            <a:ext cx="8610600" cy="3505200"/>
          </a:xfrm>
        </p:spPr>
        <p:txBody>
          <a:bodyPr/>
          <a:lstStyle/>
          <a:p>
            <a:pPr marL="463550" indent="-463550" algn="l" eaLnBrk="1" hangingPunct="1">
              <a:spcBef>
                <a:spcPts val="0"/>
              </a:spcBef>
              <a:spcAft>
                <a:spcPts val="600"/>
              </a:spcAft>
              <a:buFont typeface="Arial" pitchFamily="34" charset="0"/>
              <a:buChar char="•"/>
            </a:pPr>
            <a:r>
              <a:rPr lang="en-US" sz="2800" dirty="0">
                <a:latin typeface="Franklin Gothic Medium" pitchFamily="34" charset="0"/>
              </a:rPr>
              <a:t>Prohibiting employee “from using the Employer’s logos and trademarks” when discussing posting photos and videos is unlawful because “employees would reasonably interpret these provisions as banning the use of photos and videos of employees engaging in Section 7 activities, including photos of picket signs containing the Employer’s logo.”</a:t>
            </a:r>
          </a:p>
          <a:p>
            <a:pPr algn="l">
              <a:spcBef>
                <a:spcPts val="0"/>
              </a:spcBef>
              <a:spcAft>
                <a:spcPts val="1200"/>
              </a:spcAft>
              <a:buClr>
                <a:srgbClr val="000000"/>
              </a:buClr>
              <a:buSzPct val="92000"/>
            </a:pPr>
            <a:endParaRPr lang="en-US" sz="2800" dirty="0" smtClean="0">
              <a:latin typeface="Franklin Gothic Medium" pitchFamily="34" charset="0"/>
              <a:ea typeface="ＭＳ Ｐゴシック" pitchFamily="-84" charset="-128"/>
            </a:endParaRPr>
          </a:p>
        </p:txBody>
      </p:sp>
    </p:spTree>
    <p:extLst>
      <p:ext uri="{BB962C8B-B14F-4D97-AF65-F5344CB8AC3E}">
        <p14:creationId xmlns:p14="http://schemas.microsoft.com/office/powerpoint/2010/main" val="5475201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rmAutofit fontScale="90000"/>
          </a:bodyPr>
          <a:lstStyle/>
          <a:p>
            <a:pPr algn="l" eaLnBrk="1" hangingPunct="1">
              <a:lnSpc>
                <a:spcPct val="90000"/>
              </a:lnSpc>
            </a:pPr>
            <a:r>
              <a:rPr lang="en-US" sz="4000" dirty="0" smtClean="0">
                <a:solidFill>
                  <a:schemeClr val="folHlink"/>
                </a:solidFill>
                <a:latin typeface="Franklin Gothic Heavy" pitchFamily="34" charset="0"/>
              </a:rPr>
              <a:t>Learn From Other Employer Mistakes</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304800" y="1600200"/>
            <a:ext cx="8610600" cy="3505200"/>
          </a:xfrm>
        </p:spPr>
        <p:txBody>
          <a:bodyPr/>
          <a:lstStyle/>
          <a:p>
            <a:pPr marL="463550" indent="-463550" algn="l" eaLnBrk="1" hangingPunct="1">
              <a:spcBef>
                <a:spcPts val="0"/>
              </a:spcBef>
              <a:spcAft>
                <a:spcPts val="600"/>
              </a:spcAft>
              <a:buFont typeface="Arial" pitchFamily="34" charset="0"/>
              <a:buChar char="•"/>
            </a:pPr>
            <a:r>
              <a:rPr lang="en-US" sz="2800" dirty="0">
                <a:latin typeface="Franklin Gothic Medium" pitchFamily="34" charset="0"/>
              </a:rPr>
              <a:t>Warning employees to “[t]</a:t>
            </a:r>
            <a:r>
              <a:rPr lang="en-US" sz="2800" dirty="0" err="1">
                <a:latin typeface="Franklin Gothic Medium" pitchFamily="34" charset="0"/>
              </a:rPr>
              <a:t>hink</a:t>
            </a:r>
            <a:r>
              <a:rPr lang="en-US" sz="2800" dirty="0">
                <a:latin typeface="Franklin Gothic Medium" pitchFamily="34" charset="0"/>
              </a:rPr>
              <a:t> carefully about ‘friending’ co-workers” is unlawful because “it would discourage communications among co-workers, and thus it necessarily interferes with Section 7 activity.”</a:t>
            </a:r>
          </a:p>
          <a:p>
            <a:pPr algn="l">
              <a:spcBef>
                <a:spcPts val="0"/>
              </a:spcBef>
              <a:spcAft>
                <a:spcPts val="1200"/>
              </a:spcAft>
              <a:buClr>
                <a:srgbClr val="000000"/>
              </a:buClr>
              <a:buSzPct val="92000"/>
            </a:pPr>
            <a:endParaRPr lang="en-US" sz="2800" dirty="0" smtClean="0">
              <a:latin typeface="Franklin Gothic Medium" pitchFamily="34" charset="0"/>
              <a:ea typeface="ＭＳ Ｐゴシック" pitchFamily="-84" charset="-128"/>
            </a:endParaRPr>
          </a:p>
        </p:txBody>
      </p:sp>
    </p:spTree>
    <p:extLst>
      <p:ext uri="{BB962C8B-B14F-4D97-AF65-F5344CB8AC3E}">
        <p14:creationId xmlns:p14="http://schemas.microsoft.com/office/powerpoint/2010/main" val="12416538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rmAutofit fontScale="90000"/>
          </a:bodyPr>
          <a:lstStyle/>
          <a:p>
            <a:pPr algn="l" eaLnBrk="1" hangingPunct="1">
              <a:lnSpc>
                <a:spcPct val="90000"/>
              </a:lnSpc>
            </a:pPr>
            <a:r>
              <a:rPr lang="en-US" sz="4000" dirty="0" smtClean="0">
                <a:solidFill>
                  <a:schemeClr val="folHlink"/>
                </a:solidFill>
                <a:latin typeface="Franklin Gothic Heavy" pitchFamily="34" charset="0"/>
              </a:rPr>
              <a:t>Learn From Other Employer Mistakes</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304800" y="1600200"/>
            <a:ext cx="8610600" cy="3505200"/>
          </a:xfrm>
        </p:spPr>
        <p:txBody>
          <a:bodyPr/>
          <a:lstStyle/>
          <a:p>
            <a:pPr marL="463550" indent="-463550" algn="l" eaLnBrk="1" hangingPunct="1">
              <a:spcBef>
                <a:spcPts val="0"/>
              </a:spcBef>
              <a:spcAft>
                <a:spcPts val="600"/>
              </a:spcAft>
              <a:buFont typeface="Arial" pitchFamily="34" charset="0"/>
              <a:buChar char="•"/>
            </a:pPr>
            <a:r>
              <a:rPr lang="en-US" sz="2800" dirty="0">
                <a:latin typeface="Franklin Gothic Medium" pitchFamily="34" charset="0"/>
              </a:rPr>
              <a:t>Asking employees to “[r]</a:t>
            </a:r>
            <a:r>
              <a:rPr lang="en-US" sz="2800" dirty="0" err="1">
                <a:latin typeface="Franklin Gothic Medium" pitchFamily="34" charset="0"/>
              </a:rPr>
              <a:t>eport</a:t>
            </a:r>
            <a:r>
              <a:rPr lang="en-US" sz="2800" dirty="0">
                <a:latin typeface="Franklin Gothic Medium" pitchFamily="34" charset="0"/>
              </a:rPr>
              <a:t> any unusual or inappropriate internal social media activity” is unlawful because it could be construed as “encouraging employees to report to management the union activities of other employees.”</a:t>
            </a:r>
          </a:p>
          <a:p>
            <a:pPr algn="l">
              <a:spcBef>
                <a:spcPts val="0"/>
              </a:spcBef>
              <a:spcAft>
                <a:spcPts val="1200"/>
              </a:spcAft>
              <a:buClr>
                <a:srgbClr val="000000"/>
              </a:buClr>
              <a:buSzPct val="92000"/>
            </a:pPr>
            <a:endParaRPr lang="en-US" sz="2800" dirty="0" smtClean="0">
              <a:latin typeface="Franklin Gothic Medium" pitchFamily="34" charset="0"/>
              <a:ea typeface="ＭＳ Ｐゴシック" pitchFamily="-84" charset="-128"/>
            </a:endParaRPr>
          </a:p>
        </p:txBody>
      </p:sp>
    </p:spTree>
    <p:extLst>
      <p:ext uri="{BB962C8B-B14F-4D97-AF65-F5344CB8AC3E}">
        <p14:creationId xmlns:p14="http://schemas.microsoft.com/office/powerpoint/2010/main" val="27324126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533400"/>
            <a:ext cx="8001000" cy="609600"/>
          </a:xfrm>
        </p:spPr>
        <p:txBody>
          <a:bodyPr>
            <a:normAutofit fontScale="90000"/>
          </a:bodyPr>
          <a:lstStyle/>
          <a:p>
            <a:pPr algn="l" eaLnBrk="1" hangingPunct="1">
              <a:lnSpc>
                <a:spcPct val="90000"/>
              </a:lnSpc>
            </a:pPr>
            <a:r>
              <a:rPr lang="en-US" sz="4000" dirty="0" smtClean="0">
                <a:solidFill>
                  <a:schemeClr val="folHlink"/>
                </a:solidFill>
                <a:latin typeface="Franklin Gothic Heavy" pitchFamily="34" charset="0"/>
              </a:rPr>
              <a:t>NLRB Says Examples Essential to Employer Social Media Policy</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295400"/>
            <a:ext cx="8077200" cy="3505200"/>
          </a:xfrm>
        </p:spPr>
        <p:txBody>
          <a:bodyPr/>
          <a:lstStyle/>
          <a:p>
            <a:pPr algn="l" eaLnBrk="1" hangingPunct="1">
              <a:spcBef>
                <a:spcPts val="0"/>
              </a:spcBef>
              <a:spcAft>
                <a:spcPts val="600"/>
              </a:spcAft>
            </a:pPr>
            <a:r>
              <a:rPr lang="en-US" sz="2800" dirty="0">
                <a:latin typeface="Franklin Gothic Medium" pitchFamily="34" charset="0"/>
              </a:rPr>
              <a:t>The employer social media policy that the NLRB found “lawful,” and saw fit to include in its entirety as part of the report, was repeatedly praised for the examples it offered of prohibited behavior for specific circumstances.</a:t>
            </a:r>
          </a:p>
        </p:txBody>
      </p:sp>
    </p:spTree>
    <p:extLst>
      <p:ext uri="{BB962C8B-B14F-4D97-AF65-F5344CB8AC3E}">
        <p14:creationId xmlns:p14="http://schemas.microsoft.com/office/powerpoint/2010/main" val="34511189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533400"/>
            <a:ext cx="8001000" cy="609600"/>
          </a:xfrm>
        </p:spPr>
        <p:txBody>
          <a:bodyPr>
            <a:normAutofit fontScale="90000"/>
          </a:bodyPr>
          <a:lstStyle/>
          <a:p>
            <a:pPr algn="l" eaLnBrk="1" hangingPunct="1">
              <a:lnSpc>
                <a:spcPct val="90000"/>
              </a:lnSpc>
            </a:pPr>
            <a:r>
              <a:rPr lang="en-US" sz="4000" dirty="0" smtClean="0">
                <a:solidFill>
                  <a:schemeClr val="folHlink"/>
                </a:solidFill>
                <a:latin typeface="Franklin Gothic Heavy" pitchFamily="34" charset="0"/>
              </a:rPr>
              <a:t>NLRB Says Examples Essential to Employer Social Media Policy</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219200"/>
            <a:ext cx="8077200" cy="3505200"/>
          </a:xfrm>
        </p:spPr>
        <p:txBody>
          <a:bodyPr/>
          <a:lstStyle/>
          <a:p>
            <a:pPr algn="l" eaLnBrk="1" hangingPunct="1">
              <a:spcBef>
                <a:spcPts val="0"/>
              </a:spcBef>
              <a:spcAft>
                <a:spcPts val="600"/>
              </a:spcAft>
            </a:pPr>
            <a:r>
              <a:rPr lang="en-US" sz="2800" b="1" dirty="0">
                <a:latin typeface="Franklin Gothic Medium" pitchFamily="34" charset="0"/>
              </a:rPr>
              <a:t>Be Respectful.</a:t>
            </a:r>
            <a:r>
              <a:rPr lang="en-US" sz="2800" dirty="0">
                <a:latin typeface="Franklin Gothic Medium" pitchFamily="34" charset="0"/>
              </a:rPr>
              <a:t>  </a:t>
            </a:r>
            <a:r>
              <a:rPr lang="en-US" sz="2800" dirty="0" err="1">
                <a:latin typeface="Franklin Gothic Medium" pitchFamily="34" charset="0"/>
              </a:rPr>
              <a:t>Lafe</a:t>
            </a:r>
            <a:r>
              <a:rPr lang="en-US" sz="2800" dirty="0">
                <a:latin typeface="Franklin Gothic Medium" pitchFamily="34" charset="0"/>
              </a:rPr>
              <a:t> writes of the “Be Respectful” section of the policy: “In certain contexts, the rule’s exhortation to be respectful and ‘fair and courteous’ in the posting of comments, complaints, photographs, or videos, could be overly broad.  The rule, however, provides sufficient examples of plainly egregious conduct so that employees would not reasonably construe the rule to prohibit Section 7 conduct.”</a:t>
            </a:r>
            <a:endParaRPr lang="en-US" sz="2800" b="1" dirty="0">
              <a:latin typeface="Franklin Gothic Medium" pitchFamily="34" charset="0"/>
            </a:endParaRPr>
          </a:p>
        </p:txBody>
      </p:sp>
    </p:spTree>
    <p:extLst>
      <p:ext uri="{BB962C8B-B14F-4D97-AF65-F5344CB8AC3E}">
        <p14:creationId xmlns:p14="http://schemas.microsoft.com/office/powerpoint/2010/main" val="18692342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rmAutofit fontScale="90000"/>
          </a:bodyPr>
          <a:lstStyle/>
          <a:p>
            <a:pPr algn="l" eaLnBrk="1" hangingPunct="1">
              <a:lnSpc>
                <a:spcPct val="90000"/>
              </a:lnSpc>
            </a:pPr>
            <a:r>
              <a:rPr lang="en-US" sz="4000" dirty="0" smtClean="0">
                <a:solidFill>
                  <a:schemeClr val="folHlink"/>
                </a:solidFill>
                <a:latin typeface="Franklin Gothic Heavy" pitchFamily="34" charset="0"/>
              </a:rPr>
              <a:t>NLRB Says Examples Essential to Employer Social Media Policy</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524000"/>
            <a:ext cx="8077200" cy="3505200"/>
          </a:xfrm>
        </p:spPr>
        <p:txBody>
          <a:bodyPr/>
          <a:lstStyle/>
          <a:p>
            <a:pPr algn="l" eaLnBrk="1" hangingPunct="1">
              <a:spcBef>
                <a:spcPts val="0"/>
              </a:spcBef>
              <a:spcAft>
                <a:spcPts val="400"/>
              </a:spcAft>
            </a:pPr>
            <a:r>
              <a:rPr lang="en-US" sz="2800" dirty="0">
                <a:latin typeface="Franklin Gothic Medium" pitchFamily="34" charset="0"/>
              </a:rPr>
              <a:t>Those “sufficient” examples included:</a:t>
            </a:r>
          </a:p>
          <a:p>
            <a:pPr marL="282575" indent="-231775" algn="l" eaLnBrk="1" hangingPunct="1">
              <a:spcBef>
                <a:spcPts val="0"/>
              </a:spcBef>
              <a:spcAft>
                <a:spcPts val="300"/>
              </a:spcAft>
              <a:buFont typeface="Arial" pitchFamily="34" charset="0"/>
              <a:buChar char="•"/>
            </a:pPr>
            <a:r>
              <a:rPr lang="en-US" sz="2800" dirty="0">
                <a:latin typeface="Franklin Gothic Medium" pitchFamily="34" charset="0"/>
              </a:rPr>
              <a:t>Counseling employees to avoid posts that “could be viewed as malicious, obscene, threatening or intimidating” and</a:t>
            </a:r>
            <a:r>
              <a:rPr lang="en-US" sz="2800" dirty="0" smtClean="0">
                <a:latin typeface="Franklin Gothic Medium" pitchFamily="34" charset="0"/>
              </a:rPr>
              <a:t>;</a:t>
            </a:r>
            <a:endParaRPr lang="en-US" sz="2800" dirty="0">
              <a:latin typeface="Franklin Gothic Medium" pitchFamily="34" charset="0"/>
            </a:endParaRPr>
          </a:p>
        </p:txBody>
      </p:sp>
    </p:spTree>
    <p:extLst>
      <p:ext uri="{BB962C8B-B14F-4D97-AF65-F5344CB8AC3E}">
        <p14:creationId xmlns:p14="http://schemas.microsoft.com/office/powerpoint/2010/main" val="7027784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rmAutofit fontScale="90000"/>
          </a:bodyPr>
          <a:lstStyle/>
          <a:p>
            <a:pPr algn="l" eaLnBrk="1" hangingPunct="1">
              <a:lnSpc>
                <a:spcPct val="90000"/>
              </a:lnSpc>
            </a:pPr>
            <a:r>
              <a:rPr lang="en-US" sz="4000" dirty="0" smtClean="0">
                <a:solidFill>
                  <a:schemeClr val="folHlink"/>
                </a:solidFill>
                <a:latin typeface="Franklin Gothic Heavy" pitchFamily="34" charset="0"/>
              </a:rPr>
              <a:t>NLRB Says Examples Essential to Employer Social Media Policy</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524000"/>
            <a:ext cx="8077200" cy="3505200"/>
          </a:xfrm>
        </p:spPr>
        <p:txBody>
          <a:bodyPr/>
          <a:lstStyle/>
          <a:p>
            <a:pPr algn="l" eaLnBrk="1" hangingPunct="1">
              <a:spcBef>
                <a:spcPts val="0"/>
              </a:spcBef>
              <a:spcAft>
                <a:spcPts val="400"/>
              </a:spcAft>
            </a:pPr>
            <a:r>
              <a:rPr lang="en-US" sz="2800" dirty="0">
                <a:latin typeface="Franklin Gothic Medium" pitchFamily="34" charset="0"/>
              </a:rPr>
              <a:t>Those “sufficient” examples included:</a:t>
            </a:r>
          </a:p>
          <a:p>
            <a:pPr marL="282575" indent="-231775" algn="l" eaLnBrk="1" hangingPunct="1">
              <a:spcBef>
                <a:spcPts val="0"/>
              </a:spcBef>
              <a:spcAft>
                <a:spcPts val="600"/>
              </a:spcAft>
              <a:buFont typeface="Arial" pitchFamily="34" charset="0"/>
              <a:buChar char="•"/>
            </a:pPr>
            <a:r>
              <a:rPr lang="en-US" sz="2800" dirty="0" smtClean="0">
                <a:latin typeface="Franklin Gothic Medium" pitchFamily="34" charset="0"/>
              </a:rPr>
              <a:t>Explaining </a:t>
            </a:r>
            <a:r>
              <a:rPr lang="en-US" sz="2800" dirty="0">
                <a:latin typeface="Franklin Gothic Medium" pitchFamily="34" charset="0"/>
              </a:rPr>
              <a:t>that prohibited “harassment or bullying” would include “offensive posts meant to intentionally harm someone’s reputation” or “posts that could contribute to a hostile work environment on the basis of race, sex, disability, religion or any other status protected by law or company policy.”</a:t>
            </a:r>
          </a:p>
        </p:txBody>
      </p:sp>
    </p:spTree>
    <p:extLst>
      <p:ext uri="{BB962C8B-B14F-4D97-AF65-F5344CB8AC3E}">
        <p14:creationId xmlns:p14="http://schemas.microsoft.com/office/powerpoint/2010/main" val="11547368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rmAutofit fontScale="90000"/>
          </a:bodyPr>
          <a:lstStyle/>
          <a:p>
            <a:pPr algn="l" eaLnBrk="1" hangingPunct="1">
              <a:lnSpc>
                <a:spcPct val="90000"/>
              </a:lnSpc>
            </a:pPr>
            <a:r>
              <a:rPr lang="en-US" sz="4000" dirty="0" smtClean="0">
                <a:solidFill>
                  <a:schemeClr val="folHlink"/>
                </a:solidFill>
                <a:latin typeface="Franklin Gothic Heavy" pitchFamily="34" charset="0"/>
              </a:rPr>
              <a:t>NLRB Says Examples Essential to Employer Social Media Policy</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304800" y="1295400"/>
            <a:ext cx="8686800" cy="3505200"/>
          </a:xfrm>
        </p:spPr>
        <p:txBody>
          <a:bodyPr/>
          <a:lstStyle/>
          <a:p>
            <a:pPr algn="l" eaLnBrk="1" hangingPunct="1">
              <a:spcBef>
                <a:spcPts val="0"/>
              </a:spcBef>
              <a:spcAft>
                <a:spcPts val="600"/>
              </a:spcAft>
            </a:pPr>
            <a:r>
              <a:rPr lang="en-US" sz="2800" b="1" dirty="0">
                <a:latin typeface="Franklin Gothic Medium" pitchFamily="34" charset="0"/>
              </a:rPr>
              <a:t>Confidentiality.  </a:t>
            </a:r>
            <a:r>
              <a:rPr lang="en-US" sz="2800" dirty="0">
                <a:latin typeface="Franklin Gothic Medium" pitchFamily="34" charset="0"/>
              </a:rPr>
              <a:t>The same employer also got the confidentiality part of its social media policy right.  </a:t>
            </a:r>
            <a:r>
              <a:rPr lang="en-US" sz="2800" dirty="0" err="1">
                <a:latin typeface="Franklin Gothic Medium" pitchFamily="34" charset="0"/>
              </a:rPr>
              <a:t>Lafe</a:t>
            </a:r>
            <a:r>
              <a:rPr lang="en-US" sz="2800" dirty="0">
                <a:latin typeface="Franklin Gothic Medium" pitchFamily="34" charset="0"/>
              </a:rPr>
              <a:t> wrote, “the Employer’s rule provides sufficient examples of prohibited disclosures (i.e., information regarding the development of systems, processes, products, know-how, technology, internal reports, procedures, or other internal business-related communications) for employees to understand that it does not reach protected communications about working conditions.”</a:t>
            </a:r>
            <a:endParaRPr lang="en-US" sz="2800" b="1" dirty="0">
              <a:latin typeface="Franklin Gothic Medium" pitchFamily="34" charset="0"/>
            </a:endParaRPr>
          </a:p>
        </p:txBody>
      </p:sp>
    </p:spTree>
    <p:extLst>
      <p:ext uri="{BB962C8B-B14F-4D97-AF65-F5344CB8AC3E}">
        <p14:creationId xmlns:p14="http://schemas.microsoft.com/office/powerpoint/2010/main" val="15313026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14400"/>
            <a:ext cx="8001000" cy="609600"/>
          </a:xfrm>
        </p:spPr>
        <p:txBody>
          <a:bodyPr>
            <a:normAutofit fontScale="90000"/>
          </a:bodyPr>
          <a:lstStyle/>
          <a:p>
            <a:pPr algn="l" eaLnBrk="1" hangingPunct="1">
              <a:lnSpc>
                <a:spcPct val="90000"/>
              </a:lnSpc>
            </a:pPr>
            <a:r>
              <a:rPr lang="en-US" sz="4000" dirty="0" smtClean="0">
                <a:solidFill>
                  <a:schemeClr val="folHlink"/>
                </a:solidFill>
                <a:latin typeface="Franklin Gothic Heavy" pitchFamily="34" charset="0"/>
              </a:rPr>
              <a:t>Social Media Policy Update</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752600"/>
            <a:ext cx="8077200" cy="3505200"/>
          </a:xfrm>
        </p:spPr>
        <p:txBody>
          <a:bodyPr/>
          <a:lstStyle/>
          <a:p>
            <a:pPr algn="l" eaLnBrk="1" hangingPunct="1">
              <a:spcBef>
                <a:spcPts val="0"/>
              </a:spcBef>
              <a:spcAft>
                <a:spcPts val="600"/>
              </a:spcAft>
            </a:pPr>
            <a:r>
              <a:rPr lang="en-US" sz="2800" dirty="0">
                <a:latin typeface="Franklin Gothic Medium" pitchFamily="34" charset="0"/>
              </a:rPr>
              <a:t>In May of 2013, the National Labor Relations Board (NLRB) issued its third report on employer social media policies.  </a:t>
            </a:r>
          </a:p>
          <a:p>
            <a:pPr algn="l" eaLnBrk="1" hangingPunct="1">
              <a:spcBef>
                <a:spcPts val="0"/>
              </a:spcBef>
            </a:pPr>
            <a:r>
              <a:rPr lang="en-US" sz="2800" dirty="0">
                <a:latin typeface="Franklin Gothic Medium" pitchFamily="34" charset="0"/>
              </a:rPr>
              <a:t>Of the seven cases reviewed, six focus on employer social media policies that offer examples of what not to do when trying to regulate employee activity on Facebook, Twitter, and other social media sites.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rmAutofit fontScale="90000"/>
          </a:bodyPr>
          <a:lstStyle/>
          <a:p>
            <a:pPr algn="l" eaLnBrk="1" hangingPunct="1">
              <a:lnSpc>
                <a:spcPct val="90000"/>
              </a:lnSpc>
            </a:pPr>
            <a:r>
              <a:rPr lang="en-US" sz="4000" dirty="0" smtClean="0">
                <a:solidFill>
                  <a:schemeClr val="folHlink"/>
                </a:solidFill>
                <a:latin typeface="Franklin Gothic Heavy" pitchFamily="34" charset="0"/>
              </a:rPr>
              <a:t>NLRB Says Examples Essential to Employer Social Media Policy</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304800" y="1295400"/>
            <a:ext cx="8686800" cy="3505200"/>
          </a:xfrm>
        </p:spPr>
        <p:txBody>
          <a:bodyPr/>
          <a:lstStyle/>
          <a:p>
            <a:pPr algn="l" eaLnBrk="1" hangingPunct="1">
              <a:spcBef>
                <a:spcPts val="0"/>
              </a:spcBef>
              <a:spcAft>
                <a:spcPts val="600"/>
              </a:spcAft>
            </a:pPr>
            <a:r>
              <a:rPr lang="en-US" sz="2800" b="1" dirty="0">
                <a:latin typeface="Franklin Gothic Medium" pitchFamily="34" charset="0"/>
              </a:rPr>
              <a:t>Inappropriate Postings.  </a:t>
            </a:r>
            <a:r>
              <a:rPr lang="en-US" sz="2800" dirty="0">
                <a:latin typeface="Franklin Gothic Medium" pitchFamily="34" charset="0"/>
              </a:rPr>
              <a:t>The employer social media policy prohibited posts that “include discriminatory remarks, harassment and threats of violence or similar inappropriate or unlawful conduct.”  The NLRB found that provision of the policy lawful because “it prohibits plainly egregious conduct, such as discrimination and threats of violence, and there is no evidence that the Employer has used the rule to discipline Section 7  activity.”</a:t>
            </a:r>
            <a:endParaRPr lang="en-US" sz="2800" b="1" dirty="0">
              <a:latin typeface="Franklin Gothic Medium" pitchFamily="34" charset="0"/>
            </a:endParaRPr>
          </a:p>
        </p:txBody>
      </p:sp>
    </p:spTree>
    <p:extLst>
      <p:ext uri="{BB962C8B-B14F-4D97-AF65-F5344CB8AC3E}">
        <p14:creationId xmlns:p14="http://schemas.microsoft.com/office/powerpoint/2010/main" val="26665486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Autofit/>
          </a:bodyPr>
          <a:lstStyle/>
          <a:p>
            <a:pPr algn="l" eaLnBrk="1" hangingPunct="1">
              <a:lnSpc>
                <a:spcPct val="90000"/>
              </a:lnSpc>
            </a:pPr>
            <a:r>
              <a:rPr lang="en-US" sz="3200" dirty="0" smtClean="0">
                <a:solidFill>
                  <a:schemeClr val="folHlink"/>
                </a:solidFill>
                <a:latin typeface="Franklin Gothic Heavy" pitchFamily="34" charset="0"/>
              </a:rPr>
              <a:t>NLRB Slams Costco on Social Media Use Policy: What It Means For Your Business</a:t>
            </a:r>
            <a:endParaRPr lang="en-US" sz="32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371600"/>
            <a:ext cx="8077200" cy="3505200"/>
          </a:xfrm>
        </p:spPr>
        <p:txBody>
          <a:bodyPr/>
          <a:lstStyle/>
          <a:p>
            <a:pPr algn="l" eaLnBrk="1" hangingPunct="1">
              <a:spcBef>
                <a:spcPts val="0"/>
              </a:spcBef>
              <a:spcAft>
                <a:spcPts val="600"/>
              </a:spcAft>
            </a:pPr>
            <a:r>
              <a:rPr lang="en-US" sz="2800" dirty="0">
                <a:latin typeface="Franklin Gothic Medium" pitchFamily="34" charset="0"/>
              </a:rPr>
              <a:t>A ruling by the National Labor Relations Board (NLRB) in a case involving Costco in September 2012 makes it clear that employers who want to avoid labor disputes would be well served to schedule a sit-down with their legal counsel and take a close look at their existing social media use policies.</a:t>
            </a:r>
          </a:p>
        </p:txBody>
      </p:sp>
    </p:spTree>
    <p:extLst>
      <p:ext uri="{BB962C8B-B14F-4D97-AF65-F5344CB8AC3E}">
        <p14:creationId xmlns:p14="http://schemas.microsoft.com/office/powerpoint/2010/main" val="371884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Autofit/>
          </a:bodyPr>
          <a:lstStyle/>
          <a:p>
            <a:pPr algn="l" eaLnBrk="1" hangingPunct="1">
              <a:lnSpc>
                <a:spcPct val="90000"/>
              </a:lnSpc>
            </a:pPr>
            <a:r>
              <a:rPr lang="en-US" sz="3200" dirty="0" smtClean="0">
                <a:solidFill>
                  <a:schemeClr val="folHlink"/>
                </a:solidFill>
                <a:latin typeface="Franklin Gothic Heavy" pitchFamily="34" charset="0"/>
              </a:rPr>
              <a:t>NLRB Slams Costco on Social Media Use Policy: What It Means For Your Business</a:t>
            </a:r>
            <a:endParaRPr lang="en-US" sz="32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371600"/>
            <a:ext cx="8077200" cy="3505200"/>
          </a:xfrm>
        </p:spPr>
        <p:txBody>
          <a:bodyPr/>
          <a:lstStyle/>
          <a:p>
            <a:pPr algn="l" eaLnBrk="1" hangingPunct="1">
              <a:spcBef>
                <a:spcPts val="0"/>
              </a:spcBef>
              <a:spcAft>
                <a:spcPts val="600"/>
              </a:spcAft>
            </a:pPr>
            <a:r>
              <a:rPr lang="en-US" sz="2800" dirty="0">
                <a:latin typeface="Franklin Gothic Medium" pitchFamily="34" charset="0"/>
              </a:rPr>
              <a:t>What prompts this suggestions is a September 7 ruling by the NLRB that essentially invalidates Costco Wholesale Corp’s employee policies covering the use of the Internet and, in particular, social media. The decision comes nearly two years after Local 371 of the United Food and Commercial Workers filed charges against Costco for perceived violations of the National Labor Relations Act.</a:t>
            </a:r>
          </a:p>
        </p:txBody>
      </p:sp>
    </p:spTree>
    <p:extLst>
      <p:ext uri="{BB962C8B-B14F-4D97-AF65-F5344CB8AC3E}">
        <p14:creationId xmlns:p14="http://schemas.microsoft.com/office/powerpoint/2010/main" val="161912660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Autofit/>
          </a:bodyPr>
          <a:lstStyle/>
          <a:p>
            <a:pPr algn="l" eaLnBrk="1" hangingPunct="1">
              <a:lnSpc>
                <a:spcPct val="90000"/>
              </a:lnSpc>
            </a:pPr>
            <a:r>
              <a:rPr lang="en-US" sz="3200" dirty="0" smtClean="0">
                <a:solidFill>
                  <a:schemeClr val="folHlink"/>
                </a:solidFill>
                <a:latin typeface="Franklin Gothic Heavy" pitchFamily="34" charset="0"/>
              </a:rPr>
              <a:t>NLRB Slams Costco on Social Media Use Policy: What It Means For Your Business</a:t>
            </a:r>
            <a:endParaRPr lang="en-US" sz="32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371600"/>
            <a:ext cx="8077200" cy="3505200"/>
          </a:xfrm>
        </p:spPr>
        <p:txBody>
          <a:bodyPr/>
          <a:lstStyle/>
          <a:p>
            <a:pPr algn="l" eaLnBrk="1" hangingPunct="1">
              <a:spcBef>
                <a:spcPts val="0"/>
              </a:spcBef>
              <a:spcAft>
                <a:spcPts val="600"/>
              </a:spcAft>
            </a:pPr>
            <a:r>
              <a:rPr lang="en-US" sz="2800" dirty="0">
                <a:latin typeface="Franklin Gothic Medium" pitchFamily="34" charset="0"/>
              </a:rPr>
              <a:t>The three-person NLRB panel deemed that the third largest retailer in the U.S. has employee policies in place that are “too broad” when it comes to the use of the Internet and social media.  </a:t>
            </a:r>
          </a:p>
          <a:p>
            <a:pPr algn="l" eaLnBrk="1" hangingPunct="1">
              <a:spcBef>
                <a:spcPts val="0"/>
              </a:spcBef>
              <a:spcAft>
                <a:spcPts val="600"/>
              </a:spcAft>
            </a:pPr>
            <a:r>
              <a:rPr lang="en-US" sz="2800" dirty="0">
                <a:latin typeface="Franklin Gothic Medium" pitchFamily="34" charset="0"/>
              </a:rPr>
              <a:t>In fact, the panel ruled that policies outlined in the Costco Employee Agreement could effectively stifle its employees’ right to free speech under the Act.</a:t>
            </a:r>
          </a:p>
        </p:txBody>
      </p:sp>
    </p:spTree>
    <p:extLst>
      <p:ext uri="{BB962C8B-B14F-4D97-AF65-F5344CB8AC3E}">
        <p14:creationId xmlns:p14="http://schemas.microsoft.com/office/powerpoint/2010/main" val="37233851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Autofit/>
          </a:bodyPr>
          <a:lstStyle/>
          <a:p>
            <a:pPr algn="l" eaLnBrk="1" hangingPunct="1">
              <a:lnSpc>
                <a:spcPct val="90000"/>
              </a:lnSpc>
            </a:pPr>
            <a:r>
              <a:rPr lang="en-US" sz="3200" dirty="0" smtClean="0">
                <a:solidFill>
                  <a:schemeClr val="folHlink"/>
                </a:solidFill>
                <a:latin typeface="Franklin Gothic Heavy" pitchFamily="34" charset="0"/>
              </a:rPr>
              <a:t>NLRB Slams Costco on Social Media Use Policy: What It Means For Your Business</a:t>
            </a:r>
            <a:endParaRPr lang="en-US" sz="32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371600"/>
            <a:ext cx="8077200" cy="3505200"/>
          </a:xfrm>
        </p:spPr>
        <p:txBody>
          <a:bodyPr/>
          <a:lstStyle/>
          <a:p>
            <a:pPr algn="l" eaLnBrk="1" hangingPunct="1">
              <a:spcBef>
                <a:spcPts val="0"/>
              </a:spcBef>
              <a:spcAft>
                <a:spcPts val="600"/>
              </a:spcAft>
            </a:pPr>
            <a:r>
              <a:rPr lang="en-US" sz="2400" dirty="0">
                <a:latin typeface="Franklin Gothic Medium" pitchFamily="34" charset="0"/>
              </a:rPr>
              <a:t>Specifically, the electronic posting rule found in Costco’s employee handbook advises that company employees, “be aware that statements posted electronically (such as to online message boards or discussion groups) that damage the company, defame any individual or damage any person’s reputation or violate the policies outlined in the Costco Employee Agreement, may be subject to discipline, up to and including termination of employment.”</a:t>
            </a:r>
          </a:p>
        </p:txBody>
      </p:sp>
    </p:spTree>
    <p:extLst>
      <p:ext uri="{BB962C8B-B14F-4D97-AF65-F5344CB8AC3E}">
        <p14:creationId xmlns:p14="http://schemas.microsoft.com/office/powerpoint/2010/main" val="305243042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Autofit/>
          </a:bodyPr>
          <a:lstStyle/>
          <a:p>
            <a:pPr algn="l" eaLnBrk="1" hangingPunct="1">
              <a:lnSpc>
                <a:spcPct val="90000"/>
              </a:lnSpc>
            </a:pPr>
            <a:r>
              <a:rPr lang="en-US" sz="3200" dirty="0" smtClean="0">
                <a:solidFill>
                  <a:schemeClr val="folHlink"/>
                </a:solidFill>
                <a:latin typeface="Franklin Gothic Heavy" pitchFamily="34" charset="0"/>
              </a:rPr>
              <a:t>NLRB Slams Costco on Social Media Use Policy: What It Means For Your Business</a:t>
            </a:r>
            <a:endParaRPr lang="en-US" sz="32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371600"/>
            <a:ext cx="8077200" cy="3505200"/>
          </a:xfrm>
        </p:spPr>
        <p:txBody>
          <a:bodyPr/>
          <a:lstStyle/>
          <a:p>
            <a:pPr algn="l" eaLnBrk="1" hangingPunct="1">
              <a:spcBef>
                <a:spcPts val="0"/>
              </a:spcBef>
              <a:spcAft>
                <a:spcPts val="600"/>
              </a:spcAft>
            </a:pPr>
            <a:r>
              <a:rPr lang="en-US" sz="2800" dirty="0">
                <a:latin typeface="Franklin Gothic Medium" pitchFamily="34" charset="0"/>
              </a:rPr>
              <a:t>And while that statement might sound reasonable on the surface (in fact, an administrative law judge ruled it so), the NLRB decided on appeal that employees could interpret the Costco policy as prohibiting Section 7 activity under the labor act.</a:t>
            </a:r>
          </a:p>
        </p:txBody>
      </p:sp>
    </p:spTree>
    <p:extLst>
      <p:ext uri="{BB962C8B-B14F-4D97-AF65-F5344CB8AC3E}">
        <p14:creationId xmlns:p14="http://schemas.microsoft.com/office/powerpoint/2010/main" val="21615286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Autofit/>
          </a:bodyPr>
          <a:lstStyle/>
          <a:p>
            <a:pPr algn="l" eaLnBrk="1" hangingPunct="1">
              <a:lnSpc>
                <a:spcPct val="90000"/>
              </a:lnSpc>
            </a:pPr>
            <a:r>
              <a:rPr lang="en-US" sz="3200" dirty="0" smtClean="0">
                <a:solidFill>
                  <a:schemeClr val="folHlink"/>
                </a:solidFill>
                <a:latin typeface="Franklin Gothic Heavy" pitchFamily="34" charset="0"/>
              </a:rPr>
              <a:t>NLRB Slams Costco on Social Media Use Policy: What It Means For Your Business</a:t>
            </a:r>
            <a:endParaRPr lang="en-US" sz="32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371600"/>
            <a:ext cx="8077200" cy="3505200"/>
          </a:xfrm>
        </p:spPr>
        <p:txBody>
          <a:bodyPr/>
          <a:lstStyle/>
          <a:p>
            <a:pPr algn="l" eaLnBrk="1" hangingPunct="1">
              <a:spcBef>
                <a:spcPts val="0"/>
              </a:spcBef>
              <a:spcAft>
                <a:spcPts val="600"/>
              </a:spcAft>
            </a:pPr>
            <a:r>
              <a:rPr lang="en-US" sz="2800" dirty="0">
                <a:latin typeface="Franklin Gothic Medium" pitchFamily="34" charset="0"/>
              </a:rPr>
              <a:t>As such, the board’s ruling determined that Costco’s edict regarding electronically posted materials by employees was too broad and didn’t exclude protected communications among workers.  In addition, the panel struck down other Costco policies that are found in many corporate employee policy guidelines these days.  </a:t>
            </a:r>
          </a:p>
        </p:txBody>
      </p:sp>
    </p:spTree>
    <p:extLst>
      <p:ext uri="{BB962C8B-B14F-4D97-AF65-F5344CB8AC3E}">
        <p14:creationId xmlns:p14="http://schemas.microsoft.com/office/powerpoint/2010/main" val="275508740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Autofit/>
          </a:bodyPr>
          <a:lstStyle/>
          <a:p>
            <a:pPr algn="l" eaLnBrk="1" hangingPunct="1">
              <a:lnSpc>
                <a:spcPct val="90000"/>
              </a:lnSpc>
            </a:pPr>
            <a:r>
              <a:rPr lang="en-US" sz="3200" dirty="0" smtClean="0">
                <a:solidFill>
                  <a:schemeClr val="folHlink"/>
                </a:solidFill>
                <a:latin typeface="Franklin Gothic Heavy" pitchFamily="34" charset="0"/>
              </a:rPr>
              <a:t>NLRB Slams Costco on Social Media Use Policy: What It Means For Your Business</a:t>
            </a:r>
            <a:endParaRPr lang="en-US" sz="32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371600"/>
            <a:ext cx="8077200" cy="3505200"/>
          </a:xfrm>
        </p:spPr>
        <p:txBody>
          <a:bodyPr/>
          <a:lstStyle/>
          <a:p>
            <a:pPr algn="l" eaLnBrk="1" hangingPunct="1">
              <a:spcBef>
                <a:spcPts val="0"/>
              </a:spcBef>
              <a:spcAft>
                <a:spcPts val="600"/>
              </a:spcAft>
            </a:pPr>
            <a:r>
              <a:rPr lang="en-US" sz="2800" dirty="0">
                <a:latin typeface="Franklin Gothic Medium" pitchFamily="34" charset="0"/>
              </a:rPr>
              <a:t>Among those were rules that prohibit workers from sharing private information about sick calls, leaves of absences, workers’ comp injuries, personal health information, payroll, credit card and social security numbers, as well as employees’ names, addresses, telephone numbers and email addresses.</a:t>
            </a:r>
          </a:p>
        </p:txBody>
      </p:sp>
    </p:spTree>
    <p:extLst>
      <p:ext uri="{BB962C8B-B14F-4D97-AF65-F5344CB8AC3E}">
        <p14:creationId xmlns:p14="http://schemas.microsoft.com/office/powerpoint/2010/main" val="226866282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Autofit/>
          </a:bodyPr>
          <a:lstStyle/>
          <a:p>
            <a:pPr algn="l" eaLnBrk="1" hangingPunct="1">
              <a:lnSpc>
                <a:spcPct val="90000"/>
              </a:lnSpc>
            </a:pPr>
            <a:r>
              <a:rPr lang="en-US" sz="3200" dirty="0" smtClean="0">
                <a:solidFill>
                  <a:schemeClr val="folHlink"/>
                </a:solidFill>
                <a:latin typeface="Franklin Gothic Heavy" pitchFamily="34" charset="0"/>
              </a:rPr>
              <a:t>NLRB Slams Costco on Social Media Use Policy: What It Means For Your Business</a:t>
            </a:r>
            <a:endParaRPr lang="en-US" sz="32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371600"/>
            <a:ext cx="8077200" cy="3505200"/>
          </a:xfrm>
        </p:spPr>
        <p:txBody>
          <a:bodyPr/>
          <a:lstStyle/>
          <a:p>
            <a:pPr algn="l" eaLnBrk="1" hangingPunct="1">
              <a:spcBef>
                <a:spcPts val="0"/>
              </a:spcBef>
              <a:spcAft>
                <a:spcPts val="600"/>
              </a:spcAft>
            </a:pPr>
            <a:r>
              <a:rPr lang="en-US" sz="2800" dirty="0">
                <a:latin typeface="Franklin Gothic Medium" pitchFamily="34" charset="0"/>
              </a:rPr>
              <a:t>Looking forward, what does the Costco decision mean for businesses small and large?  It’s apparent that the NLRB is taking an active interest in how employers treat union and nonunion workers alike when it comes to social media </a:t>
            </a:r>
            <a:r>
              <a:rPr lang="en-US" sz="2800" dirty="0" smtClean="0">
                <a:latin typeface="Franklin Gothic Medium" pitchFamily="34" charset="0"/>
              </a:rPr>
              <a:t>use.</a:t>
            </a:r>
            <a:endParaRPr lang="en-US" sz="2800" dirty="0">
              <a:latin typeface="Franklin Gothic Medium" pitchFamily="34" charset="0"/>
            </a:endParaRPr>
          </a:p>
        </p:txBody>
      </p:sp>
    </p:spTree>
    <p:extLst>
      <p:ext uri="{BB962C8B-B14F-4D97-AF65-F5344CB8AC3E}">
        <p14:creationId xmlns:p14="http://schemas.microsoft.com/office/powerpoint/2010/main" val="44903759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Autofit/>
          </a:bodyPr>
          <a:lstStyle/>
          <a:p>
            <a:pPr algn="l" eaLnBrk="1" hangingPunct="1">
              <a:lnSpc>
                <a:spcPct val="90000"/>
              </a:lnSpc>
            </a:pPr>
            <a:r>
              <a:rPr lang="en-US" sz="3200" dirty="0" smtClean="0">
                <a:solidFill>
                  <a:schemeClr val="folHlink"/>
                </a:solidFill>
                <a:latin typeface="Franklin Gothic Heavy" pitchFamily="34" charset="0"/>
              </a:rPr>
              <a:t>NLRB Slams Costco on Social Media Use Policy: What It Means For Your Business</a:t>
            </a:r>
            <a:endParaRPr lang="en-US" sz="32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371600"/>
            <a:ext cx="8077200" cy="3505200"/>
          </a:xfrm>
        </p:spPr>
        <p:txBody>
          <a:bodyPr/>
          <a:lstStyle/>
          <a:p>
            <a:pPr algn="l" eaLnBrk="1" hangingPunct="1">
              <a:spcBef>
                <a:spcPts val="0"/>
              </a:spcBef>
              <a:spcAft>
                <a:spcPts val="600"/>
              </a:spcAft>
            </a:pPr>
            <a:r>
              <a:rPr lang="en-US" sz="2800" dirty="0">
                <a:latin typeface="Franklin Gothic Medium" pitchFamily="34" charset="0"/>
              </a:rPr>
              <a:t>In fact — without pointedly using the terms social media, Facebook or Twitter — the NLRB essentially called into question any policy by a company that states employees can be disciplined or fired for posting comments online that may damage the company.  Again, the NLRB is suggesting that such policies are overly broad.</a:t>
            </a:r>
          </a:p>
        </p:txBody>
      </p:sp>
    </p:spTree>
    <p:extLst>
      <p:ext uri="{BB962C8B-B14F-4D97-AF65-F5344CB8AC3E}">
        <p14:creationId xmlns:p14="http://schemas.microsoft.com/office/powerpoint/2010/main" val="41985292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14400"/>
            <a:ext cx="8001000" cy="609600"/>
          </a:xfrm>
        </p:spPr>
        <p:txBody>
          <a:bodyPr>
            <a:normAutofit fontScale="90000"/>
          </a:bodyPr>
          <a:lstStyle/>
          <a:p>
            <a:pPr algn="l" eaLnBrk="1" hangingPunct="1">
              <a:lnSpc>
                <a:spcPct val="90000"/>
              </a:lnSpc>
            </a:pPr>
            <a:r>
              <a:rPr lang="en-US" sz="4000" dirty="0">
                <a:solidFill>
                  <a:schemeClr val="folHlink"/>
                </a:solidFill>
                <a:latin typeface="Franklin Gothic Heavy" pitchFamily="34" charset="0"/>
              </a:rPr>
              <a:t>Social Media Policy Update</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752600"/>
            <a:ext cx="8077200" cy="3505200"/>
          </a:xfrm>
        </p:spPr>
        <p:txBody>
          <a:bodyPr/>
          <a:lstStyle/>
          <a:p>
            <a:pPr algn="l" eaLnBrk="1" hangingPunct="1">
              <a:spcBef>
                <a:spcPts val="0"/>
              </a:spcBef>
            </a:pPr>
            <a:r>
              <a:rPr lang="en-US" sz="2800" dirty="0">
                <a:latin typeface="Franklin Gothic Medium" pitchFamily="34" charset="0"/>
              </a:rPr>
              <a:t>In the seventh case, the NLRB found the employer’s social media policy to be lawful under the National Labor relations Act (NLRA), which protects virtually all employers’ nonsupervisory employees, not just those represented by a union.</a:t>
            </a:r>
          </a:p>
        </p:txBody>
      </p:sp>
    </p:spTree>
    <p:extLst>
      <p:ext uri="{BB962C8B-B14F-4D97-AF65-F5344CB8AC3E}">
        <p14:creationId xmlns:p14="http://schemas.microsoft.com/office/powerpoint/2010/main" val="417006570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Autofit/>
          </a:bodyPr>
          <a:lstStyle/>
          <a:p>
            <a:pPr algn="l" eaLnBrk="1" hangingPunct="1">
              <a:lnSpc>
                <a:spcPct val="90000"/>
              </a:lnSpc>
            </a:pPr>
            <a:r>
              <a:rPr lang="en-US" sz="3200" dirty="0" smtClean="0">
                <a:solidFill>
                  <a:schemeClr val="folHlink"/>
                </a:solidFill>
                <a:latin typeface="Franklin Gothic Heavy" pitchFamily="34" charset="0"/>
              </a:rPr>
              <a:t>NLRB Slams Costco on Social Media Use Policy: What It Means For Your Business</a:t>
            </a:r>
            <a:endParaRPr lang="en-US" sz="32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371600"/>
            <a:ext cx="8077200" cy="3505200"/>
          </a:xfrm>
        </p:spPr>
        <p:txBody>
          <a:bodyPr/>
          <a:lstStyle/>
          <a:p>
            <a:pPr algn="l" eaLnBrk="1" hangingPunct="1">
              <a:spcBef>
                <a:spcPts val="0"/>
              </a:spcBef>
              <a:spcAft>
                <a:spcPts val="600"/>
              </a:spcAft>
            </a:pPr>
            <a:r>
              <a:rPr lang="en-US" sz="2800" dirty="0">
                <a:latin typeface="Franklin Gothic Medium" pitchFamily="34" charset="0"/>
              </a:rPr>
              <a:t>The panel said Costco’s policy “does not present accompanying language that would tend to restrict its application.  It therefore allows employees to reasonably assume that it pertains to — among other things — certain protected concerted activities, such as communications that are critical of the respondent’s treatment of its employees.”</a:t>
            </a:r>
          </a:p>
        </p:txBody>
      </p:sp>
    </p:spTree>
    <p:extLst>
      <p:ext uri="{BB962C8B-B14F-4D97-AF65-F5344CB8AC3E}">
        <p14:creationId xmlns:p14="http://schemas.microsoft.com/office/powerpoint/2010/main" val="303517346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Dangers of Social Networking for Employers and Employees</a:t>
            </a:r>
            <a:endParaRPr lang="en-US" dirty="0"/>
          </a:p>
        </p:txBody>
      </p:sp>
    </p:spTree>
    <p:extLst>
      <p:ext uri="{BB962C8B-B14F-4D97-AF65-F5344CB8AC3E}">
        <p14:creationId xmlns:p14="http://schemas.microsoft.com/office/powerpoint/2010/main" val="55421081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Autofit/>
          </a:bodyPr>
          <a:lstStyle/>
          <a:p>
            <a:pPr algn="l" eaLnBrk="1" hangingPunct="1">
              <a:lnSpc>
                <a:spcPct val="90000"/>
              </a:lnSpc>
            </a:pPr>
            <a:r>
              <a:rPr lang="en-US" sz="3200" dirty="0" smtClean="0">
                <a:solidFill>
                  <a:schemeClr val="folHlink"/>
                </a:solidFill>
                <a:latin typeface="Franklin Gothic Heavy" pitchFamily="34" charset="0"/>
              </a:rPr>
              <a:t>Employee use of Online Social Media</a:t>
            </a:r>
            <a:endParaRPr lang="en-US" sz="32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447800"/>
            <a:ext cx="8077200" cy="3505200"/>
          </a:xfrm>
        </p:spPr>
        <p:txBody>
          <a:bodyPr/>
          <a:lstStyle/>
          <a:p>
            <a:pPr marL="461963" indent="-461963" algn="l" eaLnBrk="1" fontAlgn="auto" hangingPunct="1">
              <a:spcAft>
                <a:spcPts val="0"/>
              </a:spcAft>
              <a:buClr>
                <a:schemeClr val="accent4">
                  <a:lumMod val="75000"/>
                </a:schemeClr>
              </a:buClr>
              <a:buFont typeface="Arial" pitchFamily="34" charset="0"/>
              <a:buChar char="•"/>
              <a:defRPr/>
            </a:pPr>
            <a:r>
              <a:rPr lang="en-US" sz="2800" dirty="0">
                <a:latin typeface="Franklin Gothic Medium" pitchFamily="34" charset="0"/>
              </a:rPr>
              <a:t>Risks created by employees</a:t>
            </a:r>
          </a:p>
          <a:p>
            <a:pPr marL="461963" indent="-461963" algn="l" eaLnBrk="1" fontAlgn="auto" hangingPunct="1">
              <a:spcAft>
                <a:spcPts val="0"/>
              </a:spcAft>
              <a:buClr>
                <a:schemeClr val="accent4">
                  <a:lumMod val="75000"/>
                </a:schemeClr>
              </a:buClr>
              <a:buFont typeface="Arial" pitchFamily="34" charset="0"/>
              <a:buChar char="•"/>
              <a:defRPr/>
            </a:pPr>
            <a:r>
              <a:rPr lang="en-US" sz="2800" dirty="0">
                <a:latin typeface="Franklin Gothic Medium" pitchFamily="34" charset="0"/>
              </a:rPr>
              <a:t>Risks created by employers</a:t>
            </a:r>
          </a:p>
          <a:p>
            <a:pPr marL="461963" indent="-461963" algn="l" eaLnBrk="1" fontAlgn="auto" hangingPunct="1">
              <a:spcAft>
                <a:spcPts val="0"/>
              </a:spcAft>
              <a:buClr>
                <a:schemeClr val="accent4">
                  <a:lumMod val="75000"/>
                </a:schemeClr>
              </a:buClr>
              <a:buFont typeface="Arial" pitchFamily="34" charset="0"/>
              <a:buChar char="•"/>
              <a:defRPr/>
            </a:pPr>
            <a:r>
              <a:rPr lang="en-US" sz="2800" dirty="0">
                <a:latin typeface="Franklin Gothic Medium" pitchFamily="34" charset="0"/>
              </a:rPr>
              <a:t>Ways to reduce risk</a:t>
            </a:r>
          </a:p>
        </p:txBody>
      </p:sp>
    </p:spTree>
    <p:extLst>
      <p:ext uri="{BB962C8B-B14F-4D97-AF65-F5344CB8AC3E}">
        <p14:creationId xmlns:p14="http://schemas.microsoft.com/office/powerpoint/2010/main" val="402740898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Autofit/>
          </a:bodyPr>
          <a:lstStyle/>
          <a:p>
            <a:pPr algn="l" eaLnBrk="1" hangingPunct="1">
              <a:lnSpc>
                <a:spcPct val="90000"/>
              </a:lnSpc>
            </a:pPr>
            <a:r>
              <a:rPr lang="en-US" sz="3200" dirty="0" smtClean="0">
                <a:solidFill>
                  <a:schemeClr val="folHlink"/>
                </a:solidFill>
                <a:latin typeface="Franklin Gothic Heavy" pitchFamily="34" charset="0"/>
              </a:rPr>
              <a:t>Social Media: Risks Created by Employees</a:t>
            </a:r>
            <a:endParaRPr lang="en-US" sz="32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447800"/>
            <a:ext cx="8077200" cy="3505200"/>
          </a:xfrm>
        </p:spPr>
        <p:txBody>
          <a:bodyPr/>
          <a:lstStyle/>
          <a:p>
            <a:pPr marL="461963" indent="-461963" algn="l" eaLnBrk="1" fontAlgn="auto" hangingPunct="1">
              <a:spcAft>
                <a:spcPts val="0"/>
              </a:spcAft>
              <a:buClr>
                <a:schemeClr val="accent4">
                  <a:lumMod val="75000"/>
                </a:schemeClr>
              </a:buClr>
              <a:buFont typeface="Arial" pitchFamily="34" charset="0"/>
              <a:buChar char="•"/>
              <a:defRPr/>
            </a:pPr>
            <a:r>
              <a:rPr lang="en-US" sz="2800" dirty="0">
                <a:latin typeface="Franklin Gothic Medium" pitchFamily="34" charset="0"/>
              </a:rPr>
              <a:t>Disclosure of confidential and proprietary information of the employer and its customers</a:t>
            </a:r>
          </a:p>
          <a:p>
            <a:pPr marL="461963" indent="-461963" algn="l" eaLnBrk="1" fontAlgn="auto" hangingPunct="1">
              <a:spcAft>
                <a:spcPts val="0"/>
              </a:spcAft>
              <a:buClr>
                <a:schemeClr val="accent4">
                  <a:lumMod val="75000"/>
                </a:schemeClr>
              </a:buClr>
              <a:buFont typeface="Arial" pitchFamily="34" charset="0"/>
              <a:buChar char="•"/>
              <a:defRPr/>
            </a:pPr>
            <a:r>
              <a:rPr lang="en-US" sz="2800" dirty="0">
                <a:latin typeface="Franklin Gothic Medium" pitchFamily="34" charset="0"/>
              </a:rPr>
              <a:t>Unauthorized statements or engrossments on behalf of the employer</a:t>
            </a:r>
          </a:p>
          <a:p>
            <a:pPr marL="461963" indent="-461963" algn="l" eaLnBrk="1" fontAlgn="auto" hangingPunct="1">
              <a:spcAft>
                <a:spcPts val="0"/>
              </a:spcAft>
              <a:buClr>
                <a:schemeClr val="accent4">
                  <a:lumMod val="75000"/>
                </a:schemeClr>
              </a:buClr>
              <a:buFont typeface="Arial" pitchFamily="34" charset="0"/>
              <a:buChar char="•"/>
              <a:defRPr/>
            </a:pPr>
            <a:r>
              <a:rPr lang="en-US" sz="2800" dirty="0">
                <a:latin typeface="Franklin Gothic Medium" pitchFamily="34" charset="0"/>
              </a:rPr>
              <a:t>Statements that are harmful, offensive or inflammatory</a:t>
            </a:r>
          </a:p>
          <a:p>
            <a:pPr marL="461963" indent="-461963" algn="l" eaLnBrk="1" fontAlgn="auto" hangingPunct="1">
              <a:spcAft>
                <a:spcPts val="0"/>
              </a:spcAft>
              <a:buClr>
                <a:schemeClr val="accent4">
                  <a:lumMod val="75000"/>
                </a:schemeClr>
              </a:buClr>
              <a:buFont typeface="Arial" pitchFamily="34" charset="0"/>
              <a:buChar char="•"/>
              <a:defRPr/>
            </a:pPr>
            <a:r>
              <a:rPr lang="en-US" sz="2800" dirty="0">
                <a:latin typeface="Franklin Gothic Medium" pitchFamily="34" charset="0"/>
              </a:rPr>
              <a:t>Damage to the employer’s reputation</a:t>
            </a:r>
          </a:p>
          <a:p>
            <a:pPr marL="461963" indent="-461963" algn="l" eaLnBrk="1" fontAlgn="auto" hangingPunct="1">
              <a:spcAft>
                <a:spcPts val="0"/>
              </a:spcAft>
              <a:buClr>
                <a:schemeClr val="accent4">
                  <a:lumMod val="75000"/>
                </a:schemeClr>
              </a:buClr>
              <a:buFont typeface="Arial" pitchFamily="34" charset="0"/>
              <a:buChar char="•"/>
              <a:defRPr/>
            </a:pPr>
            <a:r>
              <a:rPr lang="en-US" sz="2800" dirty="0">
                <a:latin typeface="Franklin Gothic Medium" pitchFamily="34" charset="0"/>
              </a:rPr>
              <a:t>What employees may inadvertently say or do</a:t>
            </a:r>
          </a:p>
        </p:txBody>
      </p:sp>
    </p:spTree>
    <p:extLst>
      <p:ext uri="{BB962C8B-B14F-4D97-AF65-F5344CB8AC3E}">
        <p14:creationId xmlns:p14="http://schemas.microsoft.com/office/powerpoint/2010/main" val="345404403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Autofit/>
          </a:bodyPr>
          <a:lstStyle/>
          <a:p>
            <a:pPr algn="l" eaLnBrk="1" hangingPunct="1">
              <a:lnSpc>
                <a:spcPct val="90000"/>
              </a:lnSpc>
            </a:pPr>
            <a:r>
              <a:rPr lang="en-US" sz="3200" dirty="0" smtClean="0">
                <a:solidFill>
                  <a:schemeClr val="folHlink"/>
                </a:solidFill>
                <a:latin typeface="Franklin Gothic Heavy" pitchFamily="34" charset="0"/>
              </a:rPr>
              <a:t>Social Media: Risks Created by Employers</a:t>
            </a:r>
            <a:endParaRPr lang="en-US" sz="3200" dirty="0" smtClean="0">
              <a:solidFill>
                <a:schemeClr val="folHlink"/>
              </a:solidFill>
              <a:latin typeface="Franklin Gothic Heavy" pitchFamily="34" charset="0"/>
            </a:endParaRPr>
          </a:p>
        </p:txBody>
      </p:sp>
      <p:sp>
        <p:nvSpPr>
          <p:cNvPr id="5" name="Rectangle 3"/>
          <p:cNvSpPr>
            <a:spLocks noGrp="1" noChangeArrowheads="1"/>
          </p:cNvSpPr>
          <p:nvPr>
            <p:ph type="subTitle" idx="1"/>
          </p:nvPr>
        </p:nvSpPr>
        <p:spPr>
          <a:xfrm>
            <a:off x="304800" y="1803400"/>
            <a:ext cx="4800600" cy="3581400"/>
          </a:xfrm>
        </p:spPr>
        <p:txBody>
          <a:bodyPr/>
          <a:lstStyle/>
          <a:p>
            <a:pPr marL="460375" indent="-460375" algn="l" eaLnBrk="1" fontAlgn="auto" hangingPunct="1">
              <a:spcAft>
                <a:spcPts val="0"/>
              </a:spcAft>
              <a:buClr>
                <a:schemeClr val="accent4">
                  <a:lumMod val="75000"/>
                </a:schemeClr>
              </a:buClr>
              <a:buFont typeface="Arial" pitchFamily="34" charset="0"/>
              <a:buChar char="•"/>
              <a:defRPr/>
            </a:pPr>
            <a:r>
              <a:rPr lang="en-US" sz="2600" dirty="0" smtClean="0">
                <a:latin typeface="Franklin Gothic Medium" pitchFamily="34" charset="0"/>
              </a:rPr>
              <a:t>Violations of law</a:t>
            </a:r>
          </a:p>
          <a:p>
            <a:pPr marL="803275" lvl="1" indent="-339725" algn="l" eaLnBrk="1" fontAlgn="auto" hangingPunct="1">
              <a:spcAft>
                <a:spcPts val="0"/>
              </a:spcAft>
              <a:buClr>
                <a:schemeClr val="accent4">
                  <a:lumMod val="75000"/>
                </a:schemeClr>
              </a:buClr>
              <a:buFont typeface="Wingdings 2" pitchFamily="18" charset="2"/>
              <a:buChar char=""/>
              <a:defRPr/>
            </a:pPr>
            <a:r>
              <a:rPr lang="en-US" sz="2400" dirty="0" smtClean="0">
                <a:latin typeface="Franklin Gothic Medium" pitchFamily="34" charset="0"/>
              </a:rPr>
              <a:t>Monitoring</a:t>
            </a:r>
          </a:p>
          <a:p>
            <a:pPr marL="803275" lvl="1" indent="-339725" algn="l" eaLnBrk="1" fontAlgn="auto" hangingPunct="1">
              <a:spcAft>
                <a:spcPts val="0"/>
              </a:spcAft>
              <a:buClr>
                <a:schemeClr val="accent4">
                  <a:lumMod val="75000"/>
                </a:schemeClr>
              </a:buClr>
              <a:buFont typeface="Wingdings 2" pitchFamily="18" charset="2"/>
              <a:buChar char=""/>
              <a:defRPr/>
            </a:pPr>
            <a:r>
              <a:rPr lang="en-US" sz="2400" dirty="0" smtClean="0">
                <a:latin typeface="Franklin Gothic Medium" pitchFamily="34" charset="0"/>
              </a:rPr>
              <a:t>Non discrimination statutes</a:t>
            </a:r>
          </a:p>
          <a:p>
            <a:pPr marL="803275" lvl="1" indent="-339725" algn="l" eaLnBrk="1" fontAlgn="auto" hangingPunct="1">
              <a:spcAft>
                <a:spcPts val="0"/>
              </a:spcAft>
              <a:buClr>
                <a:schemeClr val="accent4">
                  <a:lumMod val="75000"/>
                </a:schemeClr>
              </a:buClr>
              <a:buFont typeface="Wingdings 2" pitchFamily="18" charset="2"/>
              <a:buChar char=""/>
              <a:defRPr/>
            </a:pPr>
            <a:r>
              <a:rPr lang="en-US" sz="2400" dirty="0" smtClean="0">
                <a:latin typeface="Franklin Gothic Medium" pitchFamily="34" charset="0"/>
              </a:rPr>
              <a:t>Labor laws</a:t>
            </a:r>
          </a:p>
          <a:p>
            <a:pPr marL="803275" lvl="1" indent="-339725" algn="l" eaLnBrk="1" fontAlgn="auto" hangingPunct="1">
              <a:spcAft>
                <a:spcPts val="0"/>
              </a:spcAft>
              <a:buClr>
                <a:schemeClr val="accent4">
                  <a:lumMod val="75000"/>
                </a:schemeClr>
              </a:buClr>
              <a:buFont typeface="Wingdings 2" pitchFamily="18" charset="2"/>
              <a:buChar char=""/>
              <a:defRPr/>
            </a:pPr>
            <a:r>
              <a:rPr lang="en-US" sz="2400" dirty="0" smtClean="0">
                <a:latin typeface="Franklin Gothic Medium" pitchFamily="34" charset="0"/>
              </a:rPr>
              <a:t>Fair credit  reporting statutes</a:t>
            </a:r>
          </a:p>
          <a:p>
            <a:pPr marL="803275" lvl="1" indent="-339725" algn="l" eaLnBrk="1" fontAlgn="auto" hangingPunct="1">
              <a:spcAft>
                <a:spcPts val="0"/>
              </a:spcAft>
              <a:buClr>
                <a:schemeClr val="accent4">
                  <a:lumMod val="75000"/>
                </a:schemeClr>
              </a:buClr>
              <a:buFont typeface="Wingdings 2" pitchFamily="18" charset="2"/>
              <a:buChar char=""/>
              <a:defRPr/>
            </a:pPr>
            <a:r>
              <a:rPr lang="en-US" sz="2400" dirty="0" smtClean="0">
                <a:latin typeface="Franklin Gothic Medium" pitchFamily="34" charset="0"/>
              </a:rPr>
              <a:t>Privacy claims</a:t>
            </a:r>
          </a:p>
        </p:txBody>
      </p:sp>
      <p:sp>
        <p:nvSpPr>
          <p:cNvPr id="6" name="TextBox 5"/>
          <p:cNvSpPr txBox="1"/>
          <p:nvPr/>
        </p:nvSpPr>
        <p:spPr>
          <a:xfrm>
            <a:off x="5410200" y="1828800"/>
            <a:ext cx="3200400" cy="2825750"/>
          </a:xfrm>
          <a:prstGeom prst="rect">
            <a:avLst/>
          </a:prstGeom>
          <a:noFill/>
        </p:spPr>
        <p:txBody>
          <a:bodyPr>
            <a:spAutoFit/>
          </a:bodyPr>
          <a:lstStyle/>
          <a:p>
            <a:pPr marL="460375" indent="-460375" fontAlgn="auto">
              <a:spcAft>
                <a:spcPts val="0"/>
              </a:spcAft>
              <a:buClr>
                <a:srgbClr val="000000">
                  <a:lumMod val="75000"/>
                </a:srgbClr>
              </a:buClr>
              <a:buFont typeface="Arial" pitchFamily="34" charset="0"/>
              <a:buChar char="•"/>
              <a:defRPr/>
            </a:pPr>
            <a:r>
              <a:rPr lang="en-US" sz="2600" dirty="0">
                <a:solidFill>
                  <a:srgbClr val="000000"/>
                </a:solidFill>
                <a:latin typeface="Franklin Gothic Medium" pitchFamily="34" charset="0"/>
              </a:rPr>
              <a:t>Bad Publicity</a:t>
            </a:r>
          </a:p>
          <a:p>
            <a:pPr marL="460375" indent="-460375" fontAlgn="auto">
              <a:spcAft>
                <a:spcPts val="0"/>
              </a:spcAft>
              <a:buClr>
                <a:srgbClr val="000000">
                  <a:lumMod val="75000"/>
                </a:srgbClr>
              </a:buClr>
              <a:buFont typeface="Arial" pitchFamily="34" charset="0"/>
              <a:buChar char="•"/>
              <a:defRPr/>
            </a:pPr>
            <a:r>
              <a:rPr lang="en-US" sz="2600" dirty="0">
                <a:solidFill>
                  <a:srgbClr val="000000"/>
                </a:solidFill>
                <a:latin typeface="Franklin Gothic Medium" pitchFamily="34" charset="0"/>
              </a:rPr>
              <a:t>Mistakes</a:t>
            </a:r>
          </a:p>
          <a:p>
            <a:pPr marL="460375" indent="-460375" fontAlgn="auto">
              <a:spcAft>
                <a:spcPts val="0"/>
              </a:spcAft>
              <a:buClr>
                <a:srgbClr val="000000">
                  <a:lumMod val="75000"/>
                </a:srgbClr>
              </a:buClr>
              <a:buFont typeface="Arial" pitchFamily="34" charset="0"/>
              <a:buChar char="•"/>
              <a:defRPr/>
            </a:pPr>
            <a:r>
              <a:rPr lang="en-US" sz="2600" dirty="0">
                <a:solidFill>
                  <a:srgbClr val="000000"/>
                </a:solidFill>
                <a:latin typeface="Franklin Gothic Medium" pitchFamily="34" charset="0"/>
              </a:rPr>
              <a:t>Marketing</a:t>
            </a:r>
          </a:p>
          <a:p>
            <a:pPr marL="803275" lvl="1" indent="-339725" fontAlgn="auto">
              <a:spcBef>
                <a:spcPct val="20000"/>
              </a:spcBef>
              <a:spcAft>
                <a:spcPts val="0"/>
              </a:spcAft>
              <a:buClr>
                <a:srgbClr val="000000">
                  <a:lumMod val="75000"/>
                </a:srgbClr>
              </a:buClr>
              <a:buFont typeface="Wingdings 2" pitchFamily="18" charset="2"/>
              <a:buChar char=""/>
              <a:defRPr/>
            </a:pPr>
            <a:r>
              <a:rPr lang="en-US" sz="2400" dirty="0">
                <a:solidFill>
                  <a:srgbClr val="000000"/>
                </a:solidFill>
                <a:latin typeface="Franklin Gothic Medium" pitchFamily="34" charset="0"/>
              </a:rPr>
              <a:t>At work or play</a:t>
            </a:r>
          </a:p>
          <a:p>
            <a:pPr marL="803275" lvl="1" indent="-339725" fontAlgn="auto">
              <a:spcBef>
                <a:spcPct val="20000"/>
              </a:spcBef>
              <a:spcAft>
                <a:spcPts val="0"/>
              </a:spcAft>
              <a:buClr>
                <a:srgbClr val="000000">
                  <a:lumMod val="75000"/>
                </a:srgbClr>
              </a:buClr>
              <a:buFont typeface="Wingdings 2" pitchFamily="18" charset="2"/>
              <a:buChar char=""/>
              <a:defRPr/>
            </a:pPr>
            <a:r>
              <a:rPr lang="en-US" sz="2400" dirty="0">
                <a:solidFill>
                  <a:srgbClr val="000000"/>
                </a:solidFill>
                <a:latin typeface="Franklin Gothic Medium" pitchFamily="34" charset="0"/>
              </a:rPr>
              <a:t>Copyright and fair use</a:t>
            </a:r>
          </a:p>
          <a:p>
            <a:pPr>
              <a:defRPr/>
            </a:pPr>
            <a:endParaRPr lang="en-US" dirty="0">
              <a:solidFill>
                <a:srgbClr val="000000"/>
              </a:solidFill>
            </a:endParaRPr>
          </a:p>
        </p:txBody>
      </p:sp>
    </p:spTree>
    <p:extLst>
      <p:ext uri="{BB962C8B-B14F-4D97-AF65-F5344CB8AC3E}">
        <p14:creationId xmlns:p14="http://schemas.microsoft.com/office/powerpoint/2010/main" val="195544584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Autofit/>
          </a:bodyPr>
          <a:lstStyle/>
          <a:p>
            <a:pPr algn="l" eaLnBrk="1" hangingPunct="1">
              <a:lnSpc>
                <a:spcPct val="90000"/>
              </a:lnSpc>
            </a:pPr>
            <a:r>
              <a:rPr lang="en-US" sz="3200" dirty="0" smtClean="0">
                <a:solidFill>
                  <a:schemeClr val="folHlink"/>
                </a:solidFill>
                <a:latin typeface="Franklin Gothic Heavy" pitchFamily="34" charset="0"/>
              </a:rPr>
              <a:t>Social Media: Risks Created by Employees</a:t>
            </a:r>
            <a:endParaRPr lang="en-US" sz="32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447800"/>
            <a:ext cx="8077200" cy="3505200"/>
          </a:xfrm>
        </p:spPr>
        <p:txBody>
          <a:bodyPr/>
          <a:lstStyle/>
          <a:p>
            <a:pPr marL="463550" indent="-463550" algn="l" eaLnBrk="1" fontAlgn="auto" hangingPunct="1">
              <a:lnSpc>
                <a:spcPct val="120000"/>
              </a:lnSpc>
              <a:spcAft>
                <a:spcPts val="0"/>
              </a:spcAft>
              <a:buClr>
                <a:schemeClr val="accent4">
                  <a:lumMod val="75000"/>
                </a:schemeClr>
              </a:buClr>
              <a:buFont typeface="Arial" pitchFamily="34" charset="0"/>
              <a:buChar char="•"/>
              <a:defRPr/>
            </a:pPr>
            <a:r>
              <a:rPr lang="en-US" sz="2800" dirty="0">
                <a:latin typeface="Franklin Gothic Medium" pitchFamily="34" charset="0"/>
              </a:rPr>
              <a:t>Adopt a social media policy</a:t>
            </a:r>
          </a:p>
          <a:p>
            <a:pPr marL="803275" lvl="1" indent="-339725" algn="l" eaLnBrk="1" fontAlgn="auto" hangingPunct="1">
              <a:lnSpc>
                <a:spcPct val="120000"/>
              </a:lnSpc>
              <a:spcAft>
                <a:spcPts val="0"/>
              </a:spcAft>
              <a:buClr>
                <a:schemeClr val="accent4">
                  <a:lumMod val="75000"/>
                </a:schemeClr>
              </a:buClr>
              <a:buSzPct val="80000"/>
              <a:buFont typeface="Wingdings 2" pitchFamily="18" charset="2"/>
              <a:buChar char=""/>
              <a:defRPr/>
            </a:pPr>
            <a:r>
              <a:rPr lang="en-US" sz="2800" dirty="0">
                <a:solidFill>
                  <a:schemeClr val="tx1">
                    <a:lumMod val="75000"/>
                    <a:lumOff val="25000"/>
                  </a:schemeClr>
                </a:solidFill>
                <a:latin typeface="Franklin Gothic Medium" pitchFamily="34" charset="0"/>
              </a:rPr>
              <a:t>Following the guidelines we reviewed regarding the NLRB</a:t>
            </a:r>
          </a:p>
          <a:p>
            <a:pPr marL="803275" lvl="1" indent="-339725" algn="l" eaLnBrk="1" fontAlgn="auto" hangingPunct="1">
              <a:lnSpc>
                <a:spcPct val="120000"/>
              </a:lnSpc>
              <a:spcAft>
                <a:spcPts val="0"/>
              </a:spcAft>
              <a:buClr>
                <a:schemeClr val="accent4">
                  <a:lumMod val="75000"/>
                </a:schemeClr>
              </a:buClr>
              <a:buSzPct val="80000"/>
              <a:buFont typeface="Wingdings 2" pitchFamily="18" charset="2"/>
              <a:buChar char=""/>
              <a:defRPr/>
            </a:pPr>
            <a:r>
              <a:rPr lang="en-US" sz="2800" dirty="0">
                <a:solidFill>
                  <a:schemeClr val="tx1">
                    <a:lumMod val="75000"/>
                    <a:lumOff val="25000"/>
                  </a:schemeClr>
                </a:solidFill>
                <a:latin typeface="Franklin Gothic Medium" pitchFamily="34" charset="0"/>
              </a:rPr>
              <a:t>We have model policy that can be utilized </a:t>
            </a:r>
          </a:p>
          <a:p>
            <a:pPr marL="803275" lvl="1" indent="-339725" algn="l" eaLnBrk="1" fontAlgn="auto" hangingPunct="1">
              <a:lnSpc>
                <a:spcPct val="120000"/>
              </a:lnSpc>
              <a:spcAft>
                <a:spcPts val="0"/>
              </a:spcAft>
              <a:buClr>
                <a:schemeClr val="accent4">
                  <a:lumMod val="75000"/>
                </a:schemeClr>
              </a:buClr>
              <a:buSzPct val="80000"/>
              <a:buFont typeface="Wingdings 2" pitchFamily="18" charset="2"/>
              <a:buChar char=""/>
              <a:defRPr/>
            </a:pPr>
            <a:r>
              <a:rPr lang="en-US" sz="2800" dirty="0">
                <a:solidFill>
                  <a:schemeClr val="tx1">
                    <a:lumMod val="75000"/>
                    <a:lumOff val="25000"/>
                  </a:schemeClr>
                </a:solidFill>
                <a:latin typeface="Franklin Gothic Medium" pitchFamily="34" charset="0"/>
              </a:rPr>
              <a:t>Consider training employees</a:t>
            </a:r>
            <a:endParaRPr lang="en-US" sz="2800" dirty="0">
              <a:solidFill>
                <a:schemeClr val="tx1">
                  <a:lumMod val="75000"/>
                  <a:lumOff val="25000"/>
                </a:schemeClr>
              </a:solidFill>
              <a:latin typeface="Franklin Gothic Medium" pitchFamily="34" charset="0"/>
            </a:endParaRPr>
          </a:p>
        </p:txBody>
      </p:sp>
    </p:spTree>
    <p:extLst>
      <p:ext uri="{BB962C8B-B14F-4D97-AF65-F5344CB8AC3E}">
        <p14:creationId xmlns:p14="http://schemas.microsoft.com/office/powerpoint/2010/main" val="102721161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Autofit/>
          </a:bodyPr>
          <a:lstStyle/>
          <a:p>
            <a:pPr algn="l" eaLnBrk="1" hangingPunct="1">
              <a:lnSpc>
                <a:spcPct val="90000"/>
              </a:lnSpc>
            </a:pPr>
            <a:r>
              <a:rPr lang="en-US" sz="3200" dirty="0" smtClean="0">
                <a:solidFill>
                  <a:schemeClr val="folHlink"/>
                </a:solidFill>
                <a:latin typeface="Franklin Gothic Heavy" pitchFamily="34" charset="0"/>
              </a:rPr>
              <a:t>Social Media: Risks Created by Employers</a:t>
            </a:r>
            <a:endParaRPr lang="en-US" sz="32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447800"/>
            <a:ext cx="8077200" cy="3505200"/>
          </a:xfrm>
        </p:spPr>
        <p:txBody>
          <a:bodyPr/>
          <a:lstStyle/>
          <a:p>
            <a:pPr marL="463550" indent="-463550" algn="l" eaLnBrk="1" fontAlgn="auto" hangingPunct="1">
              <a:spcAft>
                <a:spcPts val="0"/>
              </a:spcAft>
              <a:buClr>
                <a:schemeClr val="accent4">
                  <a:lumMod val="75000"/>
                </a:schemeClr>
              </a:buClr>
              <a:buFont typeface="Arial" pitchFamily="34" charset="0"/>
              <a:buChar char="•"/>
              <a:defRPr/>
            </a:pPr>
            <a:r>
              <a:rPr lang="en-US" sz="2400" dirty="0">
                <a:solidFill>
                  <a:schemeClr val="tx1">
                    <a:lumMod val="75000"/>
                    <a:lumOff val="25000"/>
                  </a:schemeClr>
                </a:solidFill>
                <a:latin typeface="Franklin Gothic Medium" pitchFamily="34" charset="0"/>
              </a:rPr>
              <a:t>Be careful with monitoring employees/applicants or potential applicants</a:t>
            </a:r>
          </a:p>
          <a:p>
            <a:pPr marL="803275" lvl="1" indent="-339725" algn="l" eaLnBrk="1" fontAlgn="auto" hangingPunct="1">
              <a:lnSpc>
                <a:spcPct val="120000"/>
              </a:lnSpc>
              <a:spcAft>
                <a:spcPts val="0"/>
              </a:spcAft>
              <a:buClr>
                <a:schemeClr val="accent4">
                  <a:lumMod val="75000"/>
                </a:schemeClr>
              </a:buClr>
              <a:buSzPct val="80000"/>
              <a:buFont typeface="Wingdings 2" pitchFamily="18" charset="2"/>
              <a:buChar char=""/>
              <a:defRPr/>
            </a:pPr>
            <a:r>
              <a:rPr lang="en-US" sz="2400" dirty="0">
                <a:solidFill>
                  <a:schemeClr val="tx1">
                    <a:lumMod val="75000"/>
                    <a:lumOff val="25000"/>
                  </a:schemeClr>
                </a:solidFill>
                <a:latin typeface="Franklin Gothic Medium" pitchFamily="34" charset="0"/>
              </a:rPr>
              <a:t>Diminish expectations of privacy</a:t>
            </a:r>
          </a:p>
          <a:p>
            <a:pPr marL="803275" lvl="1" indent="-339725" algn="l" eaLnBrk="1" fontAlgn="auto" hangingPunct="1">
              <a:lnSpc>
                <a:spcPct val="120000"/>
              </a:lnSpc>
              <a:spcAft>
                <a:spcPts val="0"/>
              </a:spcAft>
              <a:buClr>
                <a:schemeClr val="accent4">
                  <a:lumMod val="75000"/>
                </a:schemeClr>
              </a:buClr>
              <a:buSzPct val="80000"/>
              <a:buFont typeface="Wingdings 2" pitchFamily="18" charset="2"/>
              <a:buChar char=""/>
              <a:defRPr/>
            </a:pPr>
            <a:r>
              <a:rPr lang="en-US" sz="2400" dirty="0">
                <a:solidFill>
                  <a:schemeClr val="tx1">
                    <a:lumMod val="75000"/>
                    <a:lumOff val="25000"/>
                  </a:schemeClr>
                </a:solidFill>
                <a:latin typeface="Franklin Gothic Medium" pitchFamily="34" charset="0"/>
              </a:rPr>
              <a:t>Be consistent and fair</a:t>
            </a:r>
          </a:p>
          <a:p>
            <a:pPr marL="803275" lvl="1" indent="-339725" algn="l" eaLnBrk="1" fontAlgn="auto" hangingPunct="1">
              <a:lnSpc>
                <a:spcPct val="120000"/>
              </a:lnSpc>
              <a:spcAft>
                <a:spcPts val="0"/>
              </a:spcAft>
              <a:buClr>
                <a:schemeClr val="accent4">
                  <a:lumMod val="75000"/>
                </a:schemeClr>
              </a:buClr>
              <a:buSzPct val="80000"/>
              <a:buFont typeface="Wingdings 2" pitchFamily="18" charset="2"/>
              <a:buChar char=""/>
              <a:defRPr/>
            </a:pPr>
            <a:r>
              <a:rPr lang="en-US" sz="2400" dirty="0">
                <a:solidFill>
                  <a:schemeClr val="tx1">
                    <a:lumMod val="75000"/>
                    <a:lumOff val="25000"/>
                  </a:schemeClr>
                </a:solidFill>
                <a:latin typeface="Franklin Gothic Medium" pitchFamily="34" charset="0"/>
              </a:rPr>
              <a:t>Comply with applicable laws</a:t>
            </a:r>
          </a:p>
          <a:p>
            <a:pPr marL="803275" lvl="1" indent="-339725" algn="l" eaLnBrk="1" fontAlgn="auto" hangingPunct="1">
              <a:lnSpc>
                <a:spcPct val="120000"/>
              </a:lnSpc>
              <a:spcAft>
                <a:spcPts val="0"/>
              </a:spcAft>
              <a:buClr>
                <a:schemeClr val="accent4">
                  <a:lumMod val="75000"/>
                </a:schemeClr>
              </a:buClr>
              <a:buSzPct val="80000"/>
              <a:buFont typeface="Wingdings 2" pitchFamily="18" charset="2"/>
              <a:buChar char=""/>
              <a:defRPr/>
            </a:pPr>
            <a:r>
              <a:rPr lang="en-US" sz="2400" dirty="0">
                <a:solidFill>
                  <a:schemeClr val="tx1">
                    <a:lumMod val="75000"/>
                    <a:lumOff val="25000"/>
                  </a:schemeClr>
                </a:solidFill>
                <a:latin typeface="Franklin Gothic Medium" pitchFamily="34" charset="0"/>
              </a:rPr>
              <a:t>Screen out irrelevant information for decision  makers</a:t>
            </a:r>
          </a:p>
          <a:p>
            <a:pPr marL="803275" lvl="1" indent="-339725" algn="l" eaLnBrk="1" fontAlgn="auto" hangingPunct="1">
              <a:lnSpc>
                <a:spcPct val="120000"/>
              </a:lnSpc>
              <a:spcAft>
                <a:spcPts val="0"/>
              </a:spcAft>
              <a:buClr>
                <a:schemeClr val="accent4">
                  <a:lumMod val="75000"/>
                </a:schemeClr>
              </a:buClr>
              <a:buSzPct val="80000"/>
              <a:buFont typeface="Wingdings 2" pitchFamily="18" charset="2"/>
              <a:buChar char=""/>
              <a:defRPr/>
            </a:pPr>
            <a:r>
              <a:rPr lang="en-US" sz="2400" dirty="0">
                <a:solidFill>
                  <a:schemeClr val="tx1">
                    <a:lumMod val="75000"/>
                    <a:lumOff val="25000"/>
                  </a:schemeClr>
                </a:solidFill>
                <a:latin typeface="Franklin Gothic Medium" pitchFamily="34" charset="0"/>
              </a:rPr>
              <a:t>Reserve the right to monitor</a:t>
            </a:r>
          </a:p>
        </p:txBody>
      </p:sp>
    </p:spTree>
    <p:extLst>
      <p:ext uri="{BB962C8B-B14F-4D97-AF65-F5344CB8AC3E}">
        <p14:creationId xmlns:p14="http://schemas.microsoft.com/office/powerpoint/2010/main" val="147703299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Autofit/>
          </a:bodyPr>
          <a:lstStyle/>
          <a:p>
            <a:pPr algn="l" eaLnBrk="1" hangingPunct="1">
              <a:lnSpc>
                <a:spcPct val="90000"/>
              </a:lnSpc>
            </a:pPr>
            <a:r>
              <a:rPr lang="en-US" sz="3200" dirty="0" smtClean="0">
                <a:solidFill>
                  <a:schemeClr val="folHlink"/>
                </a:solidFill>
                <a:latin typeface="Franklin Gothic Heavy" pitchFamily="34" charset="0"/>
              </a:rPr>
              <a:t>Social Media: Risks Created by Employers</a:t>
            </a:r>
            <a:endParaRPr lang="en-US" sz="32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447800"/>
            <a:ext cx="8077200" cy="3505200"/>
          </a:xfrm>
        </p:spPr>
        <p:txBody>
          <a:bodyPr/>
          <a:lstStyle/>
          <a:p>
            <a:pPr marL="463550" indent="-463550" algn="l" eaLnBrk="1" fontAlgn="auto" hangingPunct="1">
              <a:spcAft>
                <a:spcPts val="600"/>
              </a:spcAft>
              <a:buClr>
                <a:schemeClr val="accent4">
                  <a:lumMod val="75000"/>
                </a:schemeClr>
              </a:buClr>
              <a:buFont typeface="Arial" pitchFamily="34" charset="0"/>
              <a:buChar char="•"/>
              <a:defRPr/>
            </a:pPr>
            <a:r>
              <a:rPr lang="en-US" sz="2600" dirty="0">
                <a:latin typeface="Franklin Gothic Medium" pitchFamily="34" charset="0"/>
              </a:rPr>
              <a:t>Be careful when using social media to promote business</a:t>
            </a:r>
          </a:p>
          <a:p>
            <a:pPr marL="803275" lvl="1" indent="-339725" algn="l" eaLnBrk="1" fontAlgn="auto" hangingPunct="1">
              <a:lnSpc>
                <a:spcPct val="120000"/>
              </a:lnSpc>
              <a:spcAft>
                <a:spcPts val="600"/>
              </a:spcAft>
              <a:buClr>
                <a:schemeClr val="accent4">
                  <a:lumMod val="75000"/>
                </a:schemeClr>
              </a:buClr>
              <a:buSzPct val="80000"/>
              <a:buFont typeface="Wingdings 2" pitchFamily="18" charset="2"/>
              <a:buChar char=""/>
              <a:defRPr/>
            </a:pPr>
            <a:r>
              <a:rPr lang="en-US" sz="2400" dirty="0">
                <a:solidFill>
                  <a:schemeClr val="tx1">
                    <a:lumMod val="75000"/>
                    <a:lumOff val="25000"/>
                  </a:schemeClr>
                </a:solidFill>
                <a:latin typeface="Franklin Gothic Medium" pitchFamily="34" charset="0"/>
              </a:rPr>
              <a:t>Set clear  expectations for employees</a:t>
            </a:r>
          </a:p>
          <a:p>
            <a:pPr marL="803275" lvl="1" indent="-339725" algn="l" eaLnBrk="1" fontAlgn="auto" hangingPunct="1">
              <a:lnSpc>
                <a:spcPct val="120000"/>
              </a:lnSpc>
              <a:spcAft>
                <a:spcPts val="600"/>
              </a:spcAft>
              <a:buClr>
                <a:schemeClr val="accent4">
                  <a:lumMod val="75000"/>
                </a:schemeClr>
              </a:buClr>
              <a:buSzPct val="80000"/>
              <a:buFont typeface="Wingdings 2" pitchFamily="18" charset="2"/>
              <a:buChar char=""/>
              <a:defRPr/>
            </a:pPr>
            <a:r>
              <a:rPr lang="en-US" sz="2400" dirty="0">
                <a:solidFill>
                  <a:schemeClr val="tx1">
                    <a:lumMod val="75000"/>
                    <a:lumOff val="25000"/>
                  </a:schemeClr>
                </a:solidFill>
                <a:latin typeface="Franklin Gothic Medium" pitchFamily="34" charset="0"/>
              </a:rPr>
              <a:t>Require employees to use disclaimers </a:t>
            </a:r>
          </a:p>
          <a:p>
            <a:pPr marL="803275" lvl="1" indent="-339725" algn="l" eaLnBrk="1" fontAlgn="auto" hangingPunct="1">
              <a:lnSpc>
                <a:spcPct val="120000"/>
              </a:lnSpc>
              <a:spcAft>
                <a:spcPts val="600"/>
              </a:spcAft>
              <a:buClr>
                <a:schemeClr val="accent4">
                  <a:lumMod val="75000"/>
                </a:schemeClr>
              </a:buClr>
              <a:buSzPct val="80000"/>
              <a:buFont typeface="Wingdings 2" pitchFamily="18" charset="2"/>
              <a:buChar char=""/>
              <a:defRPr/>
            </a:pPr>
            <a:r>
              <a:rPr lang="en-US" sz="2400" dirty="0">
                <a:solidFill>
                  <a:schemeClr val="tx1">
                    <a:lumMod val="75000"/>
                    <a:lumOff val="25000"/>
                  </a:schemeClr>
                </a:solidFill>
                <a:latin typeface="Franklin Gothic Medium" pitchFamily="34" charset="0"/>
              </a:rPr>
              <a:t>Retain control over content</a:t>
            </a:r>
          </a:p>
          <a:p>
            <a:pPr marL="463550" indent="-463550" algn="l" eaLnBrk="1" fontAlgn="auto" hangingPunct="1">
              <a:spcAft>
                <a:spcPts val="600"/>
              </a:spcAft>
              <a:buClr>
                <a:schemeClr val="accent4">
                  <a:lumMod val="75000"/>
                </a:schemeClr>
              </a:buClr>
              <a:buFont typeface="Arial" pitchFamily="34" charset="0"/>
              <a:buChar char="•"/>
              <a:defRPr/>
            </a:pPr>
            <a:r>
              <a:rPr lang="en-US" sz="2600" dirty="0">
                <a:latin typeface="Franklin Gothic Medium" pitchFamily="34" charset="0"/>
              </a:rPr>
              <a:t>Seek legal advice</a:t>
            </a:r>
          </a:p>
        </p:txBody>
      </p:sp>
    </p:spTree>
    <p:extLst>
      <p:ext uri="{BB962C8B-B14F-4D97-AF65-F5344CB8AC3E}">
        <p14:creationId xmlns:p14="http://schemas.microsoft.com/office/powerpoint/2010/main" val="186720605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Autofit/>
          </a:bodyPr>
          <a:lstStyle/>
          <a:p>
            <a:pPr algn="l" eaLnBrk="1" hangingPunct="1">
              <a:lnSpc>
                <a:spcPct val="90000"/>
              </a:lnSpc>
            </a:pPr>
            <a:r>
              <a:rPr lang="en-US" sz="3200" dirty="0" smtClean="0">
                <a:solidFill>
                  <a:schemeClr val="folHlink"/>
                </a:solidFill>
                <a:latin typeface="Franklin Gothic Heavy" pitchFamily="34" charset="0"/>
              </a:rPr>
              <a:t>Companies Should Consider Using Social Media to Their Advantage</a:t>
            </a:r>
            <a:endParaRPr lang="en-US" sz="32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600200"/>
            <a:ext cx="8077200" cy="3505200"/>
          </a:xfrm>
        </p:spPr>
        <p:txBody>
          <a:bodyPr/>
          <a:lstStyle/>
          <a:p>
            <a:pPr marL="463550" indent="-463550" algn="l" eaLnBrk="1" fontAlgn="auto" hangingPunct="1">
              <a:spcAft>
                <a:spcPts val="0"/>
              </a:spcAft>
              <a:buClr>
                <a:schemeClr val="accent4">
                  <a:lumMod val="75000"/>
                </a:schemeClr>
              </a:buClr>
              <a:buFont typeface="Arial" pitchFamily="34" charset="0"/>
              <a:buChar char="•"/>
              <a:defRPr/>
            </a:pPr>
            <a:r>
              <a:rPr lang="en-US" sz="2800" dirty="0">
                <a:latin typeface="Franklin Gothic Medium" pitchFamily="34" charset="0"/>
              </a:rPr>
              <a:t>While there are a number of concerns and dangers when using social networking is utilized by employees, when social networking is used by employees, employers can use it to advantage if they have a carefully drafted policy. </a:t>
            </a:r>
          </a:p>
        </p:txBody>
      </p:sp>
    </p:spTree>
    <p:extLst>
      <p:ext uri="{BB962C8B-B14F-4D97-AF65-F5344CB8AC3E}">
        <p14:creationId xmlns:p14="http://schemas.microsoft.com/office/powerpoint/2010/main" val="263046759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Autofit/>
          </a:bodyPr>
          <a:lstStyle/>
          <a:p>
            <a:pPr algn="l" eaLnBrk="1" hangingPunct="1">
              <a:lnSpc>
                <a:spcPct val="90000"/>
              </a:lnSpc>
            </a:pPr>
            <a:r>
              <a:rPr lang="en-US" sz="3200" dirty="0" smtClean="0">
                <a:solidFill>
                  <a:schemeClr val="folHlink"/>
                </a:solidFill>
                <a:latin typeface="Franklin Gothic Heavy" pitchFamily="34" charset="0"/>
              </a:rPr>
              <a:t>Greatest Risk to Employers of Employee Social Networking Use Include:</a:t>
            </a:r>
            <a:endParaRPr lang="en-US" sz="32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295400"/>
            <a:ext cx="8077200" cy="3505200"/>
          </a:xfrm>
        </p:spPr>
        <p:txBody>
          <a:bodyPr/>
          <a:lstStyle/>
          <a:p>
            <a:pPr marL="463550" indent="-463550" algn="l" eaLnBrk="1" fontAlgn="auto" hangingPunct="1">
              <a:spcBef>
                <a:spcPts val="1200"/>
              </a:spcBef>
              <a:spcAft>
                <a:spcPts val="0"/>
              </a:spcAft>
              <a:buClr>
                <a:schemeClr val="accent4">
                  <a:lumMod val="75000"/>
                </a:schemeClr>
              </a:buClr>
              <a:buFont typeface="Arial" pitchFamily="34" charset="0"/>
              <a:buChar char="•"/>
              <a:defRPr/>
            </a:pPr>
            <a:r>
              <a:rPr lang="en-US" sz="2600" dirty="0">
                <a:latin typeface="Franklin Gothic Medium" pitchFamily="34" charset="0"/>
              </a:rPr>
              <a:t>Employees use too much time on networking sites during work hours, resulting in decreased productivity and focus</a:t>
            </a:r>
          </a:p>
          <a:p>
            <a:pPr marL="463550" indent="-463550" algn="l" eaLnBrk="1" fontAlgn="auto" hangingPunct="1">
              <a:spcBef>
                <a:spcPts val="1200"/>
              </a:spcBef>
              <a:spcAft>
                <a:spcPts val="0"/>
              </a:spcAft>
              <a:buClr>
                <a:schemeClr val="accent4">
                  <a:lumMod val="75000"/>
                </a:schemeClr>
              </a:buClr>
              <a:buFont typeface="Arial" pitchFamily="34" charset="0"/>
              <a:buChar char="•"/>
              <a:defRPr/>
            </a:pPr>
            <a:r>
              <a:rPr lang="en-US" sz="2600" dirty="0">
                <a:latin typeface="Franklin Gothic Medium" pitchFamily="34" charset="0"/>
              </a:rPr>
              <a:t>Employees post confidential or proprietary information about the company on their social networking site</a:t>
            </a:r>
          </a:p>
          <a:p>
            <a:pPr marL="463550" indent="-463550" algn="l" eaLnBrk="1" fontAlgn="auto" hangingPunct="1">
              <a:spcBef>
                <a:spcPts val="1200"/>
              </a:spcBef>
              <a:spcAft>
                <a:spcPts val="0"/>
              </a:spcAft>
              <a:buClr>
                <a:schemeClr val="accent4">
                  <a:lumMod val="75000"/>
                </a:schemeClr>
              </a:buClr>
              <a:buFont typeface="Arial" pitchFamily="34" charset="0"/>
              <a:buChar char="•"/>
              <a:defRPr/>
            </a:pPr>
            <a:r>
              <a:rPr lang="en-US" sz="2600" dirty="0">
                <a:latin typeface="Franklin Gothic Medium" pitchFamily="34" charset="0"/>
              </a:rPr>
              <a:t>Employees give recommendations or other commentary about coworkers, in violation of the company reference policy</a:t>
            </a:r>
          </a:p>
        </p:txBody>
      </p:sp>
    </p:spTree>
    <p:extLst>
      <p:ext uri="{BB962C8B-B14F-4D97-AF65-F5344CB8AC3E}">
        <p14:creationId xmlns:p14="http://schemas.microsoft.com/office/powerpoint/2010/main" val="11032241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rmAutofit fontScale="90000"/>
          </a:bodyPr>
          <a:lstStyle/>
          <a:p>
            <a:pPr algn="l" eaLnBrk="1" hangingPunct="1">
              <a:lnSpc>
                <a:spcPct val="90000"/>
              </a:lnSpc>
            </a:pPr>
            <a:r>
              <a:rPr lang="en-US" sz="4000" dirty="0" smtClean="0">
                <a:solidFill>
                  <a:schemeClr val="folHlink"/>
                </a:solidFill>
                <a:latin typeface="Franklin Gothic Heavy" pitchFamily="34" charset="0"/>
              </a:rPr>
              <a:t>Social Media and Section 7</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447800"/>
            <a:ext cx="8077200" cy="3505200"/>
          </a:xfrm>
        </p:spPr>
        <p:txBody>
          <a:bodyPr/>
          <a:lstStyle/>
          <a:p>
            <a:pPr algn="l" eaLnBrk="1" hangingPunct="1">
              <a:spcBef>
                <a:spcPts val="0"/>
              </a:spcBef>
              <a:spcAft>
                <a:spcPts val="600"/>
              </a:spcAft>
            </a:pPr>
            <a:r>
              <a:rPr lang="en-US" sz="2800" dirty="0">
                <a:latin typeface="Franklin Gothic Medium" pitchFamily="34" charset="0"/>
              </a:rPr>
              <a:t>Section 7 of the NLRA grants employees the right “to self-organization, to form, join, or assist labor organizations … and to engage in other concerted activities for the purpose of collective bargaining or other mutual aid or protection.”  </a:t>
            </a:r>
          </a:p>
          <a:p>
            <a:pPr algn="l" eaLnBrk="1" hangingPunct="1">
              <a:spcBef>
                <a:spcPts val="0"/>
              </a:spcBef>
            </a:pPr>
            <a:r>
              <a:rPr lang="en-US" sz="2800" dirty="0">
                <a:latin typeface="Franklin Gothic Medium" pitchFamily="34" charset="0"/>
              </a:rPr>
              <a:t>Under the Act, employers may not “interfere with, restrain, or coerce employees in the exercise of” those rights.</a:t>
            </a:r>
          </a:p>
        </p:txBody>
      </p:sp>
    </p:spTree>
    <p:extLst>
      <p:ext uri="{BB962C8B-B14F-4D97-AF65-F5344CB8AC3E}">
        <p14:creationId xmlns:p14="http://schemas.microsoft.com/office/powerpoint/2010/main" val="110665424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Autofit/>
          </a:bodyPr>
          <a:lstStyle/>
          <a:p>
            <a:pPr algn="l" eaLnBrk="1" hangingPunct="1">
              <a:lnSpc>
                <a:spcPct val="90000"/>
              </a:lnSpc>
            </a:pPr>
            <a:r>
              <a:rPr lang="en-US" sz="3200" dirty="0" smtClean="0">
                <a:solidFill>
                  <a:schemeClr val="folHlink"/>
                </a:solidFill>
                <a:latin typeface="Franklin Gothic Heavy" pitchFamily="34" charset="0"/>
              </a:rPr>
              <a:t>Greatest Risk to Employers of Employee Social Networking Use Include:</a:t>
            </a:r>
            <a:endParaRPr lang="en-US" sz="32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600200"/>
            <a:ext cx="8077200" cy="3505200"/>
          </a:xfrm>
        </p:spPr>
        <p:txBody>
          <a:bodyPr/>
          <a:lstStyle/>
          <a:p>
            <a:pPr marL="463550" indent="-463550" algn="l" eaLnBrk="1" fontAlgn="auto" hangingPunct="1">
              <a:spcBef>
                <a:spcPts val="600"/>
              </a:spcBef>
              <a:spcAft>
                <a:spcPts val="600"/>
              </a:spcAft>
              <a:buClr>
                <a:schemeClr val="accent4">
                  <a:lumMod val="75000"/>
                </a:schemeClr>
              </a:buClr>
              <a:buFont typeface="Arial" pitchFamily="34" charset="0"/>
              <a:buChar char="•"/>
              <a:defRPr/>
            </a:pPr>
            <a:r>
              <a:rPr lang="en-US" sz="2800" dirty="0">
                <a:latin typeface="Franklin Gothic Medium" pitchFamily="34" charset="0"/>
              </a:rPr>
              <a:t>Employees make negative, disrespectful or potentially harassing statement about colleagues or the company on these sites</a:t>
            </a:r>
          </a:p>
          <a:p>
            <a:pPr marL="463550" indent="-463550" algn="l" eaLnBrk="1" fontAlgn="auto" hangingPunct="1">
              <a:spcBef>
                <a:spcPts val="600"/>
              </a:spcBef>
              <a:spcAft>
                <a:spcPts val="0"/>
              </a:spcAft>
              <a:buClr>
                <a:schemeClr val="accent4">
                  <a:lumMod val="75000"/>
                </a:schemeClr>
              </a:buClr>
              <a:buFont typeface="Arial" pitchFamily="34" charset="0"/>
              <a:buChar char="•"/>
              <a:defRPr/>
            </a:pPr>
            <a:r>
              <a:rPr lang="en-US" sz="2800" dirty="0">
                <a:latin typeface="Franklin Gothic Medium" pitchFamily="34" charset="0"/>
              </a:rPr>
              <a:t>Employees make statements on personal sites that could be attributed to the company</a:t>
            </a:r>
          </a:p>
        </p:txBody>
      </p:sp>
    </p:spTree>
    <p:extLst>
      <p:ext uri="{BB962C8B-B14F-4D97-AF65-F5344CB8AC3E}">
        <p14:creationId xmlns:p14="http://schemas.microsoft.com/office/powerpoint/2010/main" val="4116447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762000"/>
          </a:xfrm>
        </p:spPr>
        <p:txBody>
          <a:bodyPr>
            <a:noAutofit/>
          </a:bodyPr>
          <a:lstStyle/>
          <a:p>
            <a:pPr algn="l" eaLnBrk="1" hangingPunct="1">
              <a:lnSpc>
                <a:spcPct val="90000"/>
              </a:lnSpc>
            </a:pPr>
            <a:r>
              <a:rPr lang="en-US" sz="3200" dirty="0" smtClean="0">
                <a:solidFill>
                  <a:schemeClr val="folHlink"/>
                </a:solidFill>
                <a:latin typeface="Franklin Gothic Heavy" pitchFamily="34" charset="0"/>
              </a:rPr>
              <a:t>But What About Using Social Networking for the Good of Your Organization</a:t>
            </a:r>
            <a:endParaRPr lang="en-US" sz="32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600200"/>
            <a:ext cx="8077200" cy="3505200"/>
          </a:xfrm>
        </p:spPr>
        <p:txBody>
          <a:bodyPr/>
          <a:lstStyle/>
          <a:p>
            <a:pPr marL="463550" indent="-463550" algn="l" eaLnBrk="1" fontAlgn="auto" hangingPunct="1">
              <a:lnSpc>
                <a:spcPct val="120000"/>
              </a:lnSpc>
              <a:spcAft>
                <a:spcPts val="0"/>
              </a:spcAft>
              <a:buClr>
                <a:schemeClr val="accent4">
                  <a:lumMod val="75000"/>
                </a:schemeClr>
              </a:buClr>
              <a:buFont typeface="Arial" pitchFamily="34" charset="0"/>
              <a:buChar char="•"/>
              <a:defRPr/>
            </a:pPr>
            <a:r>
              <a:rPr lang="en-US" sz="2800" dirty="0">
                <a:latin typeface="Franklin Gothic Medium" pitchFamily="34" charset="0"/>
              </a:rPr>
              <a:t>With a properly drafted policy and with lawful periodic monitoring, employers can reduce many of these risks.  Many organizations are beginning to realize that use of social networking sites such as blogs, twitter, Facebook and </a:t>
            </a:r>
            <a:r>
              <a:rPr lang="en-US" sz="2800" dirty="0" err="1">
                <a:latin typeface="Franklin Gothic Medium" pitchFamily="34" charset="0"/>
              </a:rPr>
              <a:t>MySpace</a:t>
            </a:r>
            <a:r>
              <a:rPr lang="en-US" sz="2800" dirty="0">
                <a:latin typeface="Franklin Gothic Medium" pitchFamily="34" charset="0"/>
              </a:rPr>
              <a:t> can work to their advantage.</a:t>
            </a:r>
          </a:p>
        </p:txBody>
      </p:sp>
    </p:spTree>
    <p:extLst>
      <p:ext uri="{BB962C8B-B14F-4D97-AF65-F5344CB8AC3E}">
        <p14:creationId xmlns:p14="http://schemas.microsoft.com/office/powerpoint/2010/main" val="300839730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762000"/>
          </a:xfrm>
        </p:spPr>
        <p:txBody>
          <a:bodyPr>
            <a:noAutofit/>
          </a:bodyPr>
          <a:lstStyle/>
          <a:p>
            <a:pPr algn="l" eaLnBrk="1" hangingPunct="1">
              <a:lnSpc>
                <a:spcPct val="90000"/>
              </a:lnSpc>
            </a:pPr>
            <a:r>
              <a:rPr lang="en-US" sz="3200" dirty="0" smtClean="0">
                <a:solidFill>
                  <a:schemeClr val="folHlink"/>
                </a:solidFill>
                <a:latin typeface="Franklin Gothic Heavy" pitchFamily="34" charset="0"/>
              </a:rPr>
              <a:t>But What About Using Social Networking for the Good of Your Organization</a:t>
            </a:r>
            <a:endParaRPr lang="en-US" sz="32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600200"/>
            <a:ext cx="8077200" cy="3505200"/>
          </a:xfrm>
        </p:spPr>
        <p:txBody>
          <a:bodyPr/>
          <a:lstStyle/>
          <a:p>
            <a:pPr marL="463550" indent="-463550" algn="l" eaLnBrk="1" fontAlgn="auto" hangingPunct="1">
              <a:spcAft>
                <a:spcPts val="0"/>
              </a:spcAft>
              <a:buClr>
                <a:schemeClr val="accent4">
                  <a:lumMod val="75000"/>
                </a:schemeClr>
              </a:buClr>
              <a:buFont typeface="Arial" pitchFamily="34" charset="0"/>
              <a:buChar char="•"/>
              <a:defRPr/>
            </a:pPr>
            <a:r>
              <a:rPr lang="en-US" sz="2600" dirty="0">
                <a:latin typeface="Franklin Gothic Medium" pitchFamily="34" charset="0"/>
              </a:rPr>
              <a:t>Twitter, Facebook and the like give CEOs and senior leaders the power to communicate instantly and with great regularity and consistency to large, globally diverse teams including employees, contractors and vendors. This can help foster open communication, clarity of direction, goals and direct connection between individual team members and the leaders of the business.</a:t>
            </a:r>
          </a:p>
        </p:txBody>
      </p:sp>
    </p:spTree>
    <p:extLst>
      <p:ext uri="{BB962C8B-B14F-4D97-AF65-F5344CB8AC3E}">
        <p14:creationId xmlns:p14="http://schemas.microsoft.com/office/powerpoint/2010/main" val="355542196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152400"/>
            <a:ext cx="8001000" cy="762000"/>
          </a:xfrm>
        </p:spPr>
        <p:txBody>
          <a:bodyPr>
            <a:noAutofit/>
          </a:bodyPr>
          <a:lstStyle/>
          <a:p>
            <a:pPr algn="l" eaLnBrk="1" hangingPunct="1">
              <a:lnSpc>
                <a:spcPct val="90000"/>
              </a:lnSpc>
            </a:pPr>
            <a:r>
              <a:rPr lang="en-US" sz="3200" dirty="0" smtClean="0">
                <a:solidFill>
                  <a:schemeClr val="folHlink"/>
                </a:solidFill>
                <a:latin typeface="Franklin Gothic Heavy" pitchFamily="34" charset="0"/>
              </a:rPr>
              <a:t>Question</a:t>
            </a:r>
            <a:endParaRPr lang="en-US" sz="32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381000" y="914400"/>
            <a:ext cx="8382000" cy="3505200"/>
          </a:xfrm>
        </p:spPr>
        <p:txBody>
          <a:bodyPr/>
          <a:lstStyle/>
          <a:p>
            <a:pPr algn="l" eaLnBrk="1" fontAlgn="auto" hangingPunct="1">
              <a:lnSpc>
                <a:spcPct val="105000"/>
              </a:lnSpc>
              <a:spcBef>
                <a:spcPts val="0"/>
              </a:spcBef>
              <a:spcAft>
                <a:spcPts val="800"/>
              </a:spcAft>
              <a:buClr>
                <a:schemeClr val="accent4">
                  <a:lumMod val="75000"/>
                </a:schemeClr>
              </a:buClr>
              <a:defRPr/>
            </a:pPr>
            <a:r>
              <a:rPr lang="en-US" sz="2000" dirty="0">
                <a:latin typeface="Franklin Gothic Medium" pitchFamily="34" charset="0"/>
              </a:rPr>
              <a:t>Brenda is a disgruntled employee.   Her boss John is new to Telecom industry and does not have a clue.  And he is condescending to her and other employees when at work.  Brenda is an avid user of Facebook.  She is connected to several other employees at the company.  She vents frequently to her Facebook friends.  Recently, she made the following post: </a:t>
            </a:r>
          </a:p>
          <a:p>
            <a:pPr marL="463550" algn="l" eaLnBrk="1" fontAlgn="auto" hangingPunct="1">
              <a:lnSpc>
                <a:spcPct val="105000"/>
              </a:lnSpc>
              <a:spcBef>
                <a:spcPts val="0"/>
              </a:spcBef>
              <a:spcAft>
                <a:spcPts val="600"/>
              </a:spcAft>
              <a:buClr>
                <a:schemeClr val="accent4">
                  <a:lumMod val="75000"/>
                </a:schemeClr>
              </a:buClr>
              <a:tabLst>
                <a:tab pos="7315200" algn="l"/>
              </a:tabLst>
              <a:defRPr/>
            </a:pPr>
            <a:r>
              <a:rPr lang="en-US" sz="2000" dirty="0">
                <a:latin typeface="Franklin Gothic Medium" pitchFamily="34" charset="0"/>
              </a:rPr>
              <a:t>“I do not understand it,  John is a bonehead.  He treats me and other employees like crap– frequently talking down to us.  I cannot believe the company hired him.  I think it is time for me and others who have shared their concerns with me to approach John’s boss about his lack of knowledge and approach.  I cannot work for this man and at this company much longer under these conditions.  John has to improve.”</a:t>
            </a:r>
          </a:p>
          <a:p>
            <a:pPr algn="l" eaLnBrk="1" fontAlgn="auto" hangingPunct="1">
              <a:lnSpc>
                <a:spcPct val="105000"/>
              </a:lnSpc>
              <a:spcAft>
                <a:spcPts val="0"/>
              </a:spcAft>
              <a:buClr>
                <a:schemeClr val="accent4">
                  <a:lumMod val="75000"/>
                </a:schemeClr>
              </a:buClr>
              <a:defRPr/>
            </a:pPr>
            <a:r>
              <a:rPr lang="en-US" sz="2000" dirty="0">
                <a:latin typeface="Franklin Gothic Medium" pitchFamily="34" charset="0"/>
              </a:rPr>
              <a:t>Can John fire Brenda for her post? </a:t>
            </a:r>
          </a:p>
        </p:txBody>
      </p:sp>
    </p:spTree>
    <p:extLst>
      <p:ext uri="{BB962C8B-B14F-4D97-AF65-F5344CB8AC3E}">
        <p14:creationId xmlns:p14="http://schemas.microsoft.com/office/powerpoint/2010/main" val="369464340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0"/>
            <a:ext cx="8001000" cy="762000"/>
          </a:xfrm>
        </p:spPr>
        <p:txBody>
          <a:bodyPr>
            <a:noAutofit/>
          </a:bodyPr>
          <a:lstStyle/>
          <a:p>
            <a:pPr algn="l" eaLnBrk="1" hangingPunct="1">
              <a:lnSpc>
                <a:spcPct val="90000"/>
              </a:lnSpc>
            </a:pPr>
            <a:r>
              <a:rPr lang="en-US" sz="3200" dirty="0" smtClean="0">
                <a:solidFill>
                  <a:schemeClr val="folHlink"/>
                </a:solidFill>
                <a:latin typeface="Franklin Gothic Heavy" pitchFamily="34" charset="0"/>
              </a:rPr>
              <a:t>Probably Not!</a:t>
            </a:r>
            <a:endParaRPr lang="en-US" sz="32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152400" y="762000"/>
            <a:ext cx="8839200" cy="3505200"/>
          </a:xfrm>
        </p:spPr>
        <p:txBody>
          <a:bodyPr/>
          <a:lstStyle/>
          <a:p>
            <a:pPr marL="225425" indent="-225425" algn="l" eaLnBrk="1" fontAlgn="auto" hangingPunct="1">
              <a:lnSpc>
                <a:spcPct val="105000"/>
              </a:lnSpc>
              <a:spcBef>
                <a:spcPts val="0"/>
              </a:spcBef>
              <a:spcAft>
                <a:spcPts val="800"/>
              </a:spcAft>
              <a:buClr>
                <a:schemeClr val="accent4">
                  <a:lumMod val="75000"/>
                </a:schemeClr>
              </a:buClr>
              <a:buFont typeface="Arial" pitchFamily="34" charset="0"/>
              <a:buChar char="•"/>
              <a:defRPr/>
            </a:pPr>
            <a:r>
              <a:rPr lang="en-US" sz="2000" dirty="0">
                <a:latin typeface="Franklin Gothic Medium" pitchFamily="34" charset="0"/>
              </a:rPr>
              <a:t>It is unlawful to discharge employees who use a social network platform to engage in discussions, with other employees, related to working conditions.   </a:t>
            </a:r>
          </a:p>
          <a:p>
            <a:pPr marL="225425" indent="-225425" algn="l" eaLnBrk="1" fontAlgn="auto" hangingPunct="1">
              <a:lnSpc>
                <a:spcPct val="105000"/>
              </a:lnSpc>
              <a:spcBef>
                <a:spcPts val="0"/>
              </a:spcBef>
              <a:spcAft>
                <a:spcPts val="800"/>
              </a:spcAft>
              <a:buClr>
                <a:schemeClr val="accent4">
                  <a:lumMod val="75000"/>
                </a:schemeClr>
              </a:buClr>
              <a:buFont typeface="Arial" pitchFamily="34" charset="0"/>
              <a:buChar char="•"/>
              <a:defRPr/>
            </a:pPr>
            <a:r>
              <a:rPr lang="en-US" sz="2000" dirty="0">
                <a:latin typeface="Franklin Gothic Medium" pitchFamily="34" charset="0"/>
              </a:rPr>
              <a:t>An employee’s criticism of supervisory actions, where they reflect several employees’ concerns, is protected. </a:t>
            </a:r>
          </a:p>
          <a:p>
            <a:pPr marL="569913" algn="l" eaLnBrk="1" fontAlgn="auto" hangingPunct="1">
              <a:lnSpc>
                <a:spcPct val="105000"/>
              </a:lnSpc>
              <a:spcBef>
                <a:spcPts val="0"/>
              </a:spcBef>
              <a:spcAft>
                <a:spcPts val="800"/>
              </a:spcAft>
              <a:buClr>
                <a:schemeClr val="accent4">
                  <a:lumMod val="75000"/>
                </a:schemeClr>
              </a:buClr>
              <a:defRPr/>
            </a:pPr>
            <a:r>
              <a:rPr lang="en-US" sz="2000" dirty="0">
                <a:latin typeface="Franklin Gothic Medium" pitchFamily="34" charset="0"/>
              </a:rPr>
              <a:t>Discussions may be protected even when it includes related name-calling, criticisms, sarcasm, and swearing.</a:t>
            </a:r>
          </a:p>
          <a:p>
            <a:pPr marL="569913" algn="l" eaLnBrk="1" fontAlgn="auto" hangingPunct="1">
              <a:lnSpc>
                <a:spcPct val="105000"/>
              </a:lnSpc>
              <a:spcBef>
                <a:spcPts val="0"/>
              </a:spcBef>
              <a:spcAft>
                <a:spcPts val="800"/>
              </a:spcAft>
              <a:buClr>
                <a:schemeClr val="accent4">
                  <a:lumMod val="75000"/>
                </a:schemeClr>
              </a:buClr>
              <a:defRPr/>
            </a:pPr>
            <a:r>
              <a:rPr lang="en-US" sz="2000" dirty="0">
                <a:latin typeface="Franklin Gothic Medium" pitchFamily="34" charset="0"/>
              </a:rPr>
              <a:t>An alleged employee defamatory statement, about a company or supervisor, may be protected.  The statement only loses protected status if it is maliciously false.</a:t>
            </a:r>
          </a:p>
          <a:p>
            <a:pPr marL="225425" indent="-225425" algn="l" eaLnBrk="1" fontAlgn="auto" hangingPunct="1">
              <a:lnSpc>
                <a:spcPct val="105000"/>
              </a:lnSpc>
              <a:spcBef>
                <a:spcPts val="0"/>
              </a:spcBef>
              <a:spcAft>
                <a:spcPts val="800"/>
              </a:spcAft>
              <a:buClr>
                <a:schemeClr val="accent4">
                  <a:lumMod val="75000"/>
                </a:schemeClr>
              </a:buClr>
              <a:buFont typeface="Arial" pitchFamily="34" charset="0"/>
              <a:buChar char="•"/>
              <a:defRPr/>
            </a:pPr>
            <a:r>
              <a:rPr lang="en-US" sz="2000" dirty="0">
                <a:latin typeface="Franklin Gothic Medium" pitchFamily="34" charset="0"/>
              </a:rPr>
              <a:t>It is illegal for an employer to threaten to sue an employee engaged in a protected activity even when the employer has a reasonable basis for potential legal action. </a:t>
            </a:r>
          </a:p>
        </p:txBody>
      </p:sp>
    </p:spTree>
    <p:extLst>
      <p:ext uri="{BB962C8B-B14F-4D97-AF65-F5344CB8AC3E}">
        <p14:creationId xmlns:p14="http://schemas.microsoft.com/office/powerpoint/2010/main" val="182203379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Tree>
    <p:extLst>
      <p:ext uri="{BB962C8B-B14F-4D97-AF65-F5344CB8AC3E}">
        <p14:creationId xmlns:p14="http://schemas.microsoft.com/office/powerpoint/2010/main" val="97761963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p:cNvSpPr txBox="1">
            <a:spLocks/>
          </p:cNvSpPr>
          <p:nvPr/>
        </p:nvSpPr>
        <p:spPr bwMode="auto">
          <a:xfrm>
            <a:off x="609600" y="609600"/>
            <a:ext cx="7620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defRPr/>
            </a:pPr>
            <a:r>
              <a:rPr kumimoji="0" lang="en-US" sz="4400" b="0" i="0" u="none" strike="noStrike" kern="0" cap="none" spc="0" normalizeH="0" baseline="0" noProof="0" dirty="0" smtClean="0">
                <a:ln>
                  <a:noFill/>
                </a:ln>
                <a:solidFill>
                  <a:srgbClr val="5F5F5F"/>
                </a:solidFill>
                <a:effectLst/>
                <a:uLnTx/>
                <a:uFillTx/>
                <a:latin typeface="Franklin Gothic Heavy" pitchFamily="34" charset="0"/>
                <a:ea typeface="+mj-ea"/>
                <a:cs typeface="+mj-cs"/>
              </a:rPr>
              <a:t>Contact Information</a:t>
            </a:r>
            <a:endParaRPr kumimoji="0" lang="en-US" sz="4400" b="0" i="0" u="none" strike="noStrike" kern="0" cap="none" spc="0" normalizeH="0" baseline="0" noProof="0" dirty="0" smtClean="0">
              <a:ln>
                <a:noFill/>
              </a:ln>
              <a:solidFill>
                <a:srgbClr val="5F5F5F"/>
              </a:solidFill>
              <a:effectLst/>
              <a:uLnTx/>
              <a:uFillTx/>
              <a:latin typeface="+mj-lt"/>
              <a:ea typeface="+mj-ea"/>
              <a:cs typeface="+mj-cs"/>
            </a:endParaRPr>
          </a:p>
        </p:txBody>
      </p:sp>
      <p:sp>
        <p:nvSpPr>
          <p:cNvPr id="6" name="Rectangle 5"/>
          <p:cNvSpPr/>
          <p:nvPr/>
        </p:nvSpPr>
        <p:spPr>
          <a:xfrm>
            <a:off x="1976352" y="1447800"/>
            <a:ext cx="6324600" cy="3067506"/>
          </a:xfrm>
          <a:prstGeom prst="rect">
            <a:avLst/>
          </a:prstGeom>
        </p:spPr>
        <p:txBody>
          <a:bodyPr wrap="square">
            <a:spAutoFit/>
          </a:bodyPr>
          <a:lstStyle/>
          <a:p>
            <a:pPr marL="2055813" indent="7938">
              <a:spcBef>
                <a:spcPts val="200"/>
              </a:spcBef>
              <a:defRPr/>
            </a:pPr>
            <a:r>
              <a:rPr lang="en-US" sz="2000" dirty="0" smtClean="0"/>
              <a:t>Mike Bourgon</a:t>
            </a:r>
          </a:p>
          <a:p>
            <a:pPr marL="2055813" indent="7938">
              <a:spcBef>
                <a:spcPts val="200"/>
              </a:spcBef>
              <a:defRPr/>
            </a:pPr>
            <a:r>
              <a:rPr lang="en-US" sz="2000" dirty="0" smtClean="0"/>
              <a:t>Synergy Human Resources</a:t>
            </a:r>
          </a:p>
          <a:p>
            <a:pPr marL="2055813" indent="7938">
              <a:spcBef>
                <a:spcPts val="200"/>
              </a:spcBef>
              <a:defRPr/>
            </a:pPr>
            <a:r>
              <a:rPr lang="en-US" sz="2000" dirty="0" smtClean="0"/>
              <a:t>651-270-2281</a:t>
            </a:r>
          </a:p>
          <a:p>
            <a:pPr marL="2055813" indent="7938">
              <a:spcBef>
                <a:spcPts val="200"/>
              </a:spcBef>
              <a:defRPr/>
            </a:pPr>
            <a:r>
              <a:rPr lang="en-US" sz="2000" dirty="0" smtClean="0">
                <a:solidFill>
                  <a:schemeClr val="accent6">
                    <a:lumMod val="60000"/>
                    <a:lumOff val="40000"/>
                  </a:schemeClr>
                </a:solidFill>
                <a:hlinkClick r:id="rId3"/>
              </a:rPr>
              <a:t>mike@synhr.com</a:t>
            </a:r>
            <a:endParaRPr lang="en-US" sz="2000" dirty="0" smtClean="0">
              <a:solidFill>
                <a:schemeClr val="accent6">
                  <a:lumMod val="60000"/>
                  <a:lumOff val="40000"/>
                </a:schemeClr>
              </a:solidFill>
            </a:endParaRPr>
          </a:p>
          <a:p>
            <a:pPr marL="2055813" indent="7938">
              <a:spcBef>
                <a:spcPts val="200"/>
              </a:spcBef>
              <a:defRPr/>
            </a:pPr>
            <a:endParaRPr lang="en-US" sz="2000" u="sng" dirty="0" smtClean="0">
              <a:latin typeface="Franklin Gothic Medium" pitchFamily="34" charset="0"/>
            </a:endParaRPr>
          </a:p>
          <a:p>
            <a:pPr marL="2055813" indent="7938">
              <a:spcBef>
                <a:spcPts val="200"/>
              </a:spcBef>
              <a:defRPr/>
            </a:pPr>
            <a:r>
              <a:rPr lang="en-US" sz="2000" dirty="0" smtClean="0"/>
              <a:t>Michelle Super</a:t>
            </a:r>
          </a:p>
          <a:p>
            <a:pPr marL="2055813" indent="7938">
              <a:spcBef>
                <a:spcPts val="200"/>
              </a:spcBef>
              <a:defRPr/>
            </a:pPr>
            <a:r>
              <a:rPr lang="en-US" sz="2000" dirty="0"/>
              <a:t>Synergy Human Resources</a:t>
            </a:r>
          </a:p>
          <a:p>
            <a:pPr marL="2055813" indent="7938">
              <a:spcBef>
                <a:spcPts val="200"/>
              </a:spcBef>
              <a:defRPr/>
            </a:pPr>
            <a:r>
              <a:rPr lang="en-US" sz="2000" dirty="0" smtClean="0"/>
              <a:t>612-281-9381</a:t>
            </a:r>
          </a:p>
          <a:p>
            <a:pPr marL="2055813" indent="7938">
              <a:spcBef>
                <a:spcPts val="200"/>
              </a:spcBef>
              <a:defRPr/>
            </a:pPr>
            <a:r>
              <a:rPr lang="en-US" sz="2000" dirty="0" smtClean="0">
                <a:hlinkClick r:id="rId4"/>
              </a:rPr>
              <a:t>michelle@synhr.com</a:t>
            </a:r>
            <a:endParaRPr lang="en-US" sz="2000" dirty="0" smtClean="0"/>
          </a:p>
        </p:txBody>
      </p:sp>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2401" y="3962400"/>
            <a:ext cx="3581400" cy="912568"/>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14400"/>
            <a:ext cx="8001000" cy="609600"/>
          </a:xfrm>
        </p:spPr>
        <p:txBody>
          <a:bodyPr>
            <a:normAutofit fontScale="90000"/>
          </a:bodyPr>
          <a:lstStyle/>
          <a:p>
            <a:pPr algn="l" eaLnBrk="1" hangingPunct="1">
              <a:lnSpc>
                <a:spcPct val="90000"/>
              </a:lnSpc>
            </a:pPr>
            <a:r>
              <a:rPr lang="en-US" sz="4000" dirty="0">
                <a:solidFill>
                  <a:schemeClr val="folHlink"/>
                </a:solidFill>
                <a:latin typeface="Franklin Gothic Heavy" pitchFamily="34" charset="0"/>
              </a:rPr>
              <a:t>Social Media and Section 7</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676400"/>
            <a:ext cx="8077200" cy="3505200"/>
          </a:xfrm>
        </p:spPr>
        <p:txBody>
          <a:bodyPr/>
          <a:lstStyle/>
          <a:p>
            <a:pPr algn="l" eaLnBrk="1" hangingPunct="1">
              <a:spcBef>
                <a:spcPts val="0"/>
              </a:spcBef>
            </a:pPr>
            <a:r>
              <a:rPr lang="en-US" sz="2800" dirty="0">
                <a:latin typeface="Franklin Gothic Medium" pitchFamily="34" charset="0"/>
              </a:rPr>
              <a:t>Generally, two or more employees acting together to address a collective employee concern is considered protected concerted activity.</a:t>
            </a:r>
          </a:p>
        </p:txBody>
      </p:sp>
    </p:spTree>
    <p:extLst>
      <p:ext uri="{BB962C8B-B14F-4D97-AF65-F5344CB8AC3E}">
        <p14:creationId xmlns:p14="http://schemas.microsoft.com/office/powerpoint/2010/main" val="13548800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14400"/>
            <a:ext cx="8001000" cy="609600"/>
          </a:xfrm>
        </p:spPr>
        <p:txBody>
          <a:bodyPr>
            <a:normAutofit fontScale="90000"/>
          </a:bodyPr>
          <a:lstStyle/>
          <a:p>
            <a:pPr algn="l" eaLnBrk="1" hangingPunct="1">
              <a:lnSpc>
                <a:spcPct val="90000"/>
              </a:lnSpc>
            </a:pPr>
            <a:r>
              <a:rPr lang="en-US" sz="4000" dirty="0">
                <a:solidFill>
                  <a:schemeClr val="folHlink"/>
                </a:solidFill>
                <a:latin typeface="Franklin Gothic Heavy" pitchFamily="34" charset="0"/>
              </a:rPr>
              <a:t>Social Media and Section 7</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676400"/>
            <a:ext cx="8077200" cy="3505200"/>
          </a:xfrm>
        </p:spPr>
        <p:txBody>
          <a:bodyPr/>
          <a:lstStyle/>
          <a:p>
            <a:pPr algn="l" eaLnBrk="1" hangingPunct="1">
              <a:spcBef>
                <a:spcPts val="0"/>
              </a:spcBef>
            </a:pPr>
            <a:r>
              <a:rPr lang="en-US" sz="2800" dirty="0">
                <a:latin typeface="Franklin Gothic Medium" pitchFamily="34" charset="0"/>
              </a:rPr>
              <a:t>However, a single employee acting on behalf of others, initiating group action, or discussing the matter with coworkers can also be engaged in protected concerted activity.  </a:t>
            </a:r>
          </a:p>
          <a:p>
            <a:pPr marL="457200" indent="-457200" algn="l">
              <a:spcBef>
                <a:spcPts val="0"/>
              </a:spcBef>
              <a:spcAft>
                <a:spcPts val="1200"/>
              </a:spcAft>
              <a:buClr>
                <a:srgbClr val="000000"/>
              </a:buClr>
              <a:buSzPct val="92000"/>
              <a:buFont typeface="Arial" panose="020B0604020202020204" pitchFamily="34" charset="0"/>
              <a:buChar char="•"/>
            </a:pPr>
            <a:endParaRPr lang="en-US" sz="2800" dirty="0" smtClean="0">
              <a:latin typeface="Franklin Gothic Medium" pitchFamily="34" charset="0"/>
              <a:ea typeface="ＭＳ Ｐゴシック" pitchFamily="-84" charset="-128"/>
            </a:endParaRPr>
          </a:p>
        </p:txBody>
      </p:sp>
    </p:spTree>
    <p:extLst>
      <p:ext uri="{BB962C8B-B14F-4D97-AF65-F5344CB8AC3E}">
        <p14:creationId xmlns:p14="http://schemas.microsoft.com/office/powerpoint/2010/main" val="5626156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914400"/>
            <a:ext cx="8001000" cy="609600"/>
          </a:xfrm>
        </p:spPr>
        <p:txBody>
          <a:bodyPr>
            <a:normAutofit fontScale="90000"/>
          </a:bodyPr>
          <a:lstStyle/>
          <a:p>
            <a:pPr algn="l" eaLnBrk="1" hangingPunct="1">
              <a:lnSpc>
                <a:spcPct val="90000"/>
              </a:lnSpc>
            </a:pPr>
            <a:r>
              <a:rPr lang="en-US" sz="4000" dirty="0">
                <a:solidFill>
                  <a:schemeClr val="folHlink"/>
                </a:solidFill>
                <a:latin typeface="Franklin Gothic Heavy" pitchFamily="34" charset="0"/>
              </a:rPr>
              <a:t>Social Media and Section 7</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676400"/>
            <a:ext cx="8077200" cy="3505200"/>
          </a:xfrm>
        </p:spPr>
        <p:txBody>
          <a:bodyPr/>
          <a:lstStyle/>
          <a:p>
            <a:pPr algn="l" eaLnBrk="1" hangingPunct="1">
              <a:spcBef>
                <a:spcPts val="0"/>
              </a:spcBef>
            </a:pPr>
            <a:r>
              <a:rPr lang="en-US" sz="2800" dirty="0">
                <a:latin typeface="Franklin Gothic Medium" pitchFamily="34" charset="0"/>
              </a:rPr>
              <a:t>So a single employee sending out a tweet on Twitter or a group of employees posting on Facebook could be considered to be addressing a collective employee concern, making those social media interactions protected concerted activity.</a:t>
            </a:r>
            <a:endParaRPr lang="en-US" sz="2800" dirty="0">
              <a:latin typeface="Franklin Gothic Medium" pitchFamily="34" charset="0"/>
            </a:endParaRPr>
          </a:p>
        </p:txBody>
      </p:sp>
    </p:spTree>
    <p:extLst>
      <p:ext uri="{BB962C8B-B14F-4D97-AF65-F5344CB8AC3E}">
        <p14:creationId xmlns:p14="http://schemas.microsoft.com/office/powerpoint/2010/main" val="9473129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304800"/>
            <a:ext cx="8001000" cy="609600"/>
          </a:xfrm>
        </p:spPr>
        <p:txBody>
          <a:bodyPr>
            <a:normAutofit fontScale="90000"/>
          </a:bodyPr>
          <a:lstStyle/>
          <a:p>
            <a:pPr algn="l" eaLnBrk="1" hangingPunct="1">
              <a:lnSpc>
                <a:spcPct val="90000"/>
              </a:lnSpc>
            </a:pPr>
            <a:r>
              <a:rPr lang="en-US" sz="4000" dirty="0">
                <a:solidFill>
                  <a:schemeClr val="folHlink"/>
                </a:solidFill>
                <a:latin typeface="Franklin Gothic Heavy" pitchFamily="34" charset="0"/>
              </a:rPr>
              <a:t>Social Media and Section 7</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990600"/>
            <a:ext cx="8077200" cy="3505200"/>
          </a:xfrm>
        </p:spPr>
        <p:txBody>
          <a:bodyPr/>
          <a:lstStyle/>
          <a:p>
            <a:pPr algn="l" eaLnBrk="1" hangingPunct="1">
              <a:spcBef>
                <a:spcPts val="0"/>
              </a:spcBef>
            </a:pPr>
            <a:r>
              <a:rPr lang="en-US" sz="2800" dirty="0">
                <a:latin typeface="Franklin Gothic Medium" pitchFamily="34" charset="0"/>
              </a:rPr>
              <a:t>In writing the most recent report on employer social media policies, NLRB Acting General Counsel </a:t>
            </a:r>
            <a:r>
              <a:rPr lang="en-US" sz="2800" dirty="0" err="1">
                <a:latin typeface="Franklin Gothic Medium" pitchFamily="34" charset="0"/>
              </a:rPr>
              <a:t>Lafe</a:t>
            </a:r>
            <a:r>
              <a:rPr lang="en-US" sz="2800" dirty="0">
                <a:latin typeface="Franklin Gothic Medium" pitchFamily="34" charset="0"/>
              </a:rPr>
              <a:t> Solomon often finds that the employer policies that try to restrict if or how employees talk about work on Facebook, Twitter, or other social media sites are “overly broad” and “ambiguous” and could be construed as trying to prevent protected concerted activity.  Therefore, they violate employees’ Section 7 rights under the NLRA.</a:t>
            </a:r>
          </a:p>
        </p:txBody>
      </p:sp>
    </p:spTree>
    <p:extLst>
      <p:ext uri="{BB962C8B-B14F-4D97-AF65-F5344CB8AC3E}">
        <p14:creationId xmlns:p14="http://schemas.microsoft.com/office/powerpoint/2010/main" val="17856108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685800"/>
            <a:ext cx="8001000" cy="609600"/>
          </a:xfrm>
        </p:spPr>
        <p:txBody>
          <a:bodyPr>
            <a:normAutofit fontScale="90000"/>
          </a:bodyPr>
          <a:lstStyle/>
          <a:p>
            <a:pPr algn="l" eaLnBrk="1" hangingPunct="1">
              <a:lnSpc>
                <a:spcPct val="90000"/>
              </a:lnSpc>
            </a:pPr>
            <a:r>
              <a:rPr lang="en-US" sz="4000" dirty="0" smtClean="0">
                <a:solidFill>
                  <a:schemeClr val="folHlink"/>
                </a:solidFill>
                <a:latin typeface="Franklin Gothic Heavy" pitchFamily="34" charset="0"/>
              </a:rPr>
              <a:t>Learn From Other Employer Mistakes</a:t>
            </a:r>
            <a:endParaRPr lang="en-US" sz="4000" dirty="0" smtClean="0">
              <a:solidFill>
                <a:schemeClr val="folHlink"/>
              </a:solidFill>
              <a:latin typeface="Franklin Gothic Heavy" pitchFamily="34" charset="0"/>
            </a:endParaRPr>
          </a:p>
        </p:txBody>
      </p:sp>
      <p:sp>
        <p:nvSpPr>
          <p:cNvPr id="3075" name="Rectangle 3"/>
          <p:cNvSpPr>
            <a:spLocks noGrp="1" noChangeArrowheads="1"/>
          </p:cNvSpPr>
          <p:nvPr>
            <p:ph type="subTitle" idx="1"/>
          </p:nvPr>
        </p:nvSpPr>
        <p:spPr>
          <a:xfrm>
            <a:off x="533400" y="1143000"/>
            <a:ext cx="8077200" cy="3505200"/>
          </a:xfrm>
        </p:spPr>
        <p:txBody>
          <a:bodyPr/>
          <a:lstStyle/>
          <a:p>
            <a:pPr algn="l" eaLnBrk="1" hangingPunct="1">
              <a:spcBef>
                <a:spcPts val="0"/>
              </a:spcBef>
              <a:spcAft>
                <a:spcPts val="600"/>
              </a:spcAft>
            </a:pPr>
            <a:r>
              <a:rPr lang="en-US" sz="2800" dirty="0">
                <a:latin typeface="Franklin Gothic Medium" pitchFamily="34" charset="0"/>
              </a:rPr>
              <a:t>Here are some of the mistakes employers made that caused their social media policies to be unlawful according to the NLRB’s report:</a:t>
            </a:r>
          </a:p>
          <a:p>
            <a:pPr marL="463550" indent="-463550" algn="l" eaLnBrk="1" hangingPunct="1">
              <a:spcBef>
                <a:spcPts val="0"/>
              </a:spcBef>
              <a:buFont typeface="Arial" pitchFamily="34" charset="0"/>
              <a:buChar char="•"/>
            </a:pPr>
            <a:r>
              <a:rPr lang="en-US" sz="2800" dirty="0">
                <a:latin typeface="Franklin Gothic Medium" pitchFamily="34" charset="0"/>
              </a:rPr>
              <a:t>Instructing employees not to “release confidential guest, team member or company information” could be “interpreted as prohibiting employees from discussing and disclosing information regarding their own conditions of employment,” like wages or working conditions.</a:t>
            </a:r>
          </a:p>
          <a:p>
            <a:pPr algn="l">
              <a:spcBef>
                <a:spcPts val="0"/>
              </a:spcBef>
              <a:spcAft>
                <a:spcPts val="1200"/>
              </a:spcAft>
              <a:buClr>
                <a:srgbClr val="000000"/>
              </a:buClr>
              <a:buSzPct val="92000"/>
            </a:pPr>
            <a:endParaRPr lang="en-US" sz="2800" dirty="0" smtClean="0">
              <a:latin typeface="Franklin Gothic Medium" pitchFamily="34" charset="0"/>
              <a:ea typeface="ＭＳ Ｐゴシック" pitchFamily="-84" charset="-128"/>
            </a:endParaRPr>
          </a:p>
        </p:txBody>
      </p:sp>
    </p:spTree>
    <p:extLst>
      <p:ext uri="{BB962C8B-B14F-4D97-AF65-F5344CB8AC3E}">
        <p14:creationId xmlns:p14="http://schemas.microsoft.com/office/powerpoint/2010/main" val="39426191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677A63CC38FC64896F3BABDC6097F35" ma:contentTypeVersion="14" ma:contentTypeDescription="Create a new document." ma:contentTypeScope="" ma:versionID="828661f76ead9fd3012677306966dcc7">
  <xsd:schema xmlns:xsd="http://www.w3.org/2001/XMLSchema" xmlns:xs="http://www.w3.org/2001/XMLSchema" xmlns:p="http://schemas.microsoft.com/office/2006/metadata/properties" xmlns:ns2="f76c8797-d23e-499a-a439-45d6fe1154f3" xmlns:ns3="51ce7a20-beba-49d4-8d84-84c86e994837" targetNamespace="http://schemas.microsoft.com/office/2006/metadata/properties" ma:root="true" ma:fieldsID="fbf2011f4dfe54d56eea3c93eb415e44" ns2:_="" ns3:_="">
    <xsd:import namespace="f76c8797-d23e-499a-a439-45d6fe1154f3"/>
    <xsd:import namespace="51ce7a20-beba-49d4-8d84-84c86e994837"/>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6c8797-d23e-499a-a439-45d6fe1154f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1ce7a20-beba-49d4-8d84-84c86e994837"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Location" ma:index="16" nillable="true" ma:displayName="MediaServiceLocation" ma:description="" ma:internalName="MediaServiceLocation"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A32950D-92FA-4098-B130-E5F1982BD838}"/>
</file>

<file path=customXml/itemProps2.xml><?xml version="1.0" encoding="utf-8"?>
<ds:datastoreItem xmlns:ds="http://schemas.openxmlformats.org/officeDocument/2006/customXml" ds:itemID="{1BF90124-F2BE-4F7E-A49E-ACC86B6974F9}"/>
</file>

<file path=customXml/itemProps3.xml><?xml version="1.0" encoding="utf-8"?>
<ds:datastoreItem xmlns:ds="http://schemas.openxmlformats.org/officeDocument/2006/customXml" ds:itemID="{7EC4F938-1086-40D3-A8E1-E7D651AA69FA}"/>
</file>

<file path=docProps/app.xml><?xml version="1.0" encoding="utf-8"?>
<Properties xmlns="http://schemas.openxmlformats.org/officeDocument/2006/extended-properties" xmlns:vt="http://schemas.openxmlformats.org/officeDocument/2006/docPropsVTypes">
  <Template>Concourse</Template>
  <TotalTime>2620</TotalTime>
  <Words>2770</Words>
  <Application>Microsoft Office PowerPoint</Application>
  <PresentationFormat>On-screen Show (4:3)</PresentationFormat>
  <Paragraphs>232</Paragraphs>
  <Slides>46</Slides>
  <Notes>46</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Concourse</vt:lpstr>
      <vt:lpstr>Social Media Do’s and Don’ts</vt:lpstr>
      <vt:lpstr>Social Media Policy Update</vt:lpstr>
      <vt:lpstr>Social Media Policy Update</vt:lpstr>
      <vt:lpstr>Social Media and Section 7</vt:lpstr>
      <vt:lpstr>Social Media and Section 7</vt:lpstr>
      <vt:lpstr>Social Media and Section 7</vt:lpstr>
      <vt:lpstr>Social Media and Section 7</vt:lpstr>
      <vt:lpstr>Social Media and Section 7</vt:lpstr>
      <vt:lpstr>Learn From Other Employer Mistakes</vt:lpstr>
      <vt:lpstr>Learn From Other Employer Mistakes</vt:lpstr>
      <vt:lpstr>Learn From Other Employer Mistakes</vt:lpstr>
      <vt:lpstr>Learn From Other Employer Mistakes</vt:lpstr>
      <vt:lpstr>Learn From Other Employer Mistakes</vt:lpstr>
      <vt:lpstr>Learn From Other Employer Mistakes</vt:lpstr>
      <vt:lpstr>NLRB Says Examples Essential to Employer Social Media Policy</vt:lpstr>
      <vt:lpstr>NLRB Says Examples Essential to Employer Social Media Policy</vt:lpstr>
      <vt:lpstr>NLRB Says Examples Essential to Employer Social Media Policy</vt:lpstr>
      <vt:lpstr>NLRB Says Examples Essential to Employer Social Media Policy</vt:lpstr>
      <vt:lpstr>NLRB Says Examples Essential to Employer Social Media Policy</vt:lpstr>
      <vt:lpstr>NLRB Says Examples Essential to Employer Social Media Policy</vt:lpstr>
      <vt:lpstr>NLRB Slams Costco on Social Media Use Policy: What It Means For Your Business</vt:lpstr>
      <vt:lpstr>NLRB Slams Costco on Social Media Use Policy: What It Means For Your Business</vt:lpstr>
      <vt:lpstr>NLRB Slams Costco on Social Media Use Policy: What It Means For Your Business</vt:lpstr>
      <vt:lpstr>NLRB Slams Costco on Social Media Use Policy: What It Means For Your Business</vt:lpstr>
      <vt:lpstr>NLRB Slams Costco on Social Media Use Policy: What It Means For Your Business</vt:lpstr>
      <vt:lpstr>NLRB Slams Costco on Social Media Use Policy: What It Means For Your Business</vt:lpstr>
      <vt:lpstr>NLRB Slams Costco on Social Media Use Policy: What It Means For Your Business</vt:lpstr>
      <vt:lpstr>NLRB Slams Costco on Social Media Use Policy: What It Means For Your Business</vt:lpstr>
      <vt:lpstr>NLRB Slams Costco on Social Media Use Policy: What It Means For Your Business</vt:lpstr>
      <vt:lpstr>NLRB Slams Costco on Social Media Use Policy: What It Means For Your Business</vt:lpstr>
      <vt:lpstr>Dangers of Social Networking for Employers and Employees</vt:lpstr>
      <vt:lpstr>Employee use of Online Social Media</vt:lpstr>
      <vt:lpstr>Social Media: Risks Created by Employees</vt:lpstr>
      <vt:lpstr>Social Media: Risks Created by Employers</vt:lpstr>
      <vt:lpstr>Social Media: Risks Created by Employees</vt:lpstr>
      <vt:lpstr>Social Media: Risks Created by Employers</vt:lpstr>
      <vt:lpstr>Social Media: Risks Created by Employers</vt:lpstr>
      <vt:lpstr>Companies Should Consider Using Social Media to Their Advantage</vt:lpstr>
      <vt:lpstr>Greatest Risk to Employers of Employee Social Networking Use Include:</vt:lpstr>
      <vt:lpstr>Greatest Risk to Employers of Employee Social Networking Use Include:</vt:lpstr>
      <vt:lpstr>But What About Using Social Networking for the Good of Your Organization</vt:lpstr>
      <vt:lpstr>But What About Using Social Networking for the Good of Your Organization</vt:lpstr>
      <vt:lpstr>Question</vt:lpstr>
      <vt:lpstr>Probably Not!</vt:lpstr>
      <vt:lpstr>Questions?</vt:lpstr>
      <vt:lpstr>PowerPoint Presentation</vt:lpstr>
    </vt:vector>
  </TitlesOfParts>
  <Company>Medica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Employer Overview of the ACA</dc:title>
  <dc:creator>Medica</dc:creator>
  <cp:lastModifiedBy>Michelle</cp:lastModifiedBy>
  <cp:revision>223</cp:revision>
  <dcterms:created xsi:type="dcterms:W3CDTF">2012-08-12T18:25:46Z</dcterms:created>
  <dcterms:modified xsi:type="dcterms:W3CDTF">2014-06-18T20:04:55Z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0x0101007677A63CC38FC64896F3BABDC6097F35</vt:lpwstr>
  </property>
</Properties>
</file>