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63.xml" ContentType="application/vnd.openxmlformats-officedocument.presentationml.slide+xml"/>
  <Override PartName="/ppt/slides/slide72.xml" ContentType="application/vnd.openxmlformats-officedocument.presentationml.slide+xml"/>
  <Override PartName="/ppt/slides/slide71.xml" ContentType="application/vnd.openxmlformats-officedocument.presentationml.slide+xml"/>
  <Override PartName="/ppt/slides/slide70.xml" ContentType="application/vnd.openxmlformats-officedocument.presentationml.slide+xml"/>
  <Override PartName="/ppt/slides/slide69.xml" ContentType="application/vnd.openxmlformats-officedocument.presentationml.slide+xml"/>
  <Override PartName="/ppt/slides/slide68.xml" ContentType="application/vnd.openxmlformats-officedocument.presentationml.slide+xml"/>
  <Override PartName="/ppt/slides/slide67.xml" ContentType="application/vnd.openxmlformats-officedocument.presentationml.slide+xml"/>
  <Override PartName="/ppt/slides/slide66.xml" ContentType="application/vnd.openxmlformats-officedocument.presentationml.slide+xml"/>
  <Override PartName="/ppt/slides/slide65.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64.xml" ContentType="application/vnd.openxmlformats-officedocument.presentationml.slide+xml"/>
  <Override PartName="/ppt/presentation.xml" ContentType="application/vnd.openxmlformats-officedocument.presentationml.presentation.main+xml"/>
  <Override PartName="/ppt/slides/slide62.xml" ContentType="application/vnd.openxmlformats-officedocument.presentationml.slide+xml"/>
  <Override PartName="/ppt/slides/slide49.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48.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38.xml" ContentType="application/vnd.openxmlformats-officedocument.presentationml.slide+xml"/>
  <Override PartName="/ppt/slides/slide37.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7.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1.xml" ContentType="application/vnd.openxmlformats-officedocument.presentationml.slide+xml"/>
  <Override PartName="/ppt/slides/slide46.xml" ContentType="application/vnd.openxmlformats-officedocument.presentationml.slide+xml"/>
  <Override PartName="/ppt/slides/slide51.xml" ContentType="application/vnd.openxmlformats-officedocument.presentationml.slide+xml"/>
  <Override PartName="/ppt/slides/slide55.xml" ContentType="application/vnd.openxmlformats-officedocument.presentationml.slide+xml"/>
  <Override PartName="/ppt/slides/slide54.xml" ContentType="application/vnd.openxmlformats-officedocument.presentationml.slide+xml"/>
  <Override PartName="/ppt/slides/slide53.xml" ContentType="application/vnd.openxmlformats-officedocument.presentationml.slide+xml"/>
  <Override PartName="/ppt/slides/slide52.xml" ContentType="application/vnd.openxmlformats-officedocument.presentationml.slide+xml"/>
  <Override PartName="/ppt/slides/slide50.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1.xml" ContentType="application/vnd.openxmlformats-officedocument.presentationml.slide+xml"/>
  <Override PartName="/ppt/slides/slide60.xml" ContentType="application/vnd.openxmlformats-officedocument.presentationml.slide+xml"/>
  <Override PartName="/ppt/slides/slide59.xml" ContentType="application/vnd.openxmlformats-officedocument.presentationml.slide+xml"/>
  <Override PartName="/ppt/slides/slide57.xml" ContentType="application/vnd.openxmlformats-officedocument.presentationml.slide+xml"/>
  <Override PartName="/ppt/slideMasters/slideMaster21.xml" ContentType="application/vnd.openxmlformats-officedocument.presentationml.slideMaster+xml"/>
  <Override PartName="/ppt/slideMasters/slideMaster22.xml" ContentType="application/vnd.openxmlformats-officedocument.presentationml.slideMaster+xml"/>
  <Override PartName="/ppt/slideMasters/slideMaster23.xml" ContentType="application/vnd.openxmlformats-officedocument.presentationml.slideMaster+xml"/>
  <Override PartName="/ppt/slideMasters/slideMaster24.xml" ContentType="application/vnd.openxmlformats-officedocument.presentationml.slideMaster+xml"/>
  <Override PartName="/ppt/slideMasters/slideMaster25.xml" ContentType="application/vnd.openxmlformats-officedocument.presentationml.slideMaster+xml"/>
  <Override PartName="/ppt/slideMasters/slideMaster26.xml" ContentType="application/vnd.openxmlformats-officedocument.presentationml.slideMaster+xml"/>
  <Override PartName="/ppt/slideMasters/slideMaster27.xml" ContentType="application/vnd.openxmlformats-officedocument.presentationml.slideMaster+xml"/>
  <Override PartName="/ppt/slideMasters/slideMaster28.xml" ContentType="application/vnd.openxmlformats-officedocument.presentationml.slideMaster+xml"/>
  <Override PartName="/ppt/slideMasters/slideMaster29.xml" ContentType="application/vnd.openxmlformats-officedocument.presentationml.slideMaster+xml"/>
  <Override PartName="/ppt/slideMasters/slideMaster20.xml" ContentType="application/vnd.openxmlformats-officedocument.presentationml.slideMaster+xml"/>
  <Override PartName="/ppt/slideMasters/slideMaster19.xml" ContentType="application/vnd.openxmlformats-officedocument.presentationml.slideMaster+xml"/>
  <Override PartName="/ppt/slideMasters/slideMaster1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8.xml" ContentType="application/vnd.openxmlformats-officedocument.presentationml.slideMaster+xml"/>
  <Override PartName="/ppt/slideMasters/slideMaster7.xml" ContentType="application/vnd.openxmlformats-officedocument.presentationml.slideMaster+xml"/>
  <Override PartName="/ppt/slideMasters/slideMaster6.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35.xml" ContentType="application/vnd.openxmlformats-officedocument.presentationml.slideLayout+xml"/>
  <Override PartName="/ppt/slideLayouts/slideLayout134.xml" ContentType="application/vnd.openxmlformats-officedocument.presentationml.slideLayout+xml"/>
  <Override PartName="/ppt/slideLayouts/slideLayout133.xml" ContentType="application/vnd.openxmlformats-officedocument.presentationml.slideLayout+xml"/>
  <Override PartName="/ppt/slideLayouts/slideLayout132.xml" ContentType="application/vnd.openxmlformats-officedocument.presentationml.slideLayout+xml"/>
  <Override PartName="/ppt/slideLayouts/slideLayout131.xml" ContentType="application/vnd.openxmlformats-officedocument.presentationml.slideLayout+xml"/>
  <Override PartName="/ppt/slideLayouts/slideLayout130.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48.xml" ContentType="application/vnd.openxmlformats-officedocument.presentationml.slideLayout+xml"/>
  <Override PartName="/ppt/slideLayouts/slideLayout147.xml" ContentType="application/vnd.openxmlformats-officedocument.presentationml.slideLayout+xml"/>
  <Override PartName="/ppt/slideLayouts/slideLayout146.xml" ContentType="application/vnd.openxmlformats-officedocument.presentationml.slideLayout+xml"/>
  <Override PartName="/ppt/slideLayouts/slideLayout145.xml" ContentType="application/vnd.openxmlformats-officedocument.presentationml.slideLayout+xml"/>
  <Override PartName="/ppt/slideLayouts/slideLayout144.xml" ContentType="application/vnd.openxmlformats-officedocument.presentationml.slideLayout+xml"/>
  <Override PartName="/ppt/slideLayouts/slideLayout143.xml" ContentType="application/vnd.openxmlformats-officedocument.presentationml.slideLayout+xml"/>
  <Override PartName="/ppt/slideLayouts/slideLayout129.xml" ContentType="application/vnd.openxmlformats-officedocument.presentationml.slideLayout+xml"/>
  <Override PartName="/ppt/slideLayouts/slideLayout128.xml" ContentType="application/vnd.openxmlformats-officedocument.presentationml.slideLayout+xml"/>
  <Override PartName="/ppt/slideLayouts/slideLayout127.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09.xml" ContentType="application/vnd.openxmlformats-officedocument.presentationml.slideLayout+xml"/>
  <Override PartName="/ppt/slideLayouts/slideLayout108.xml" ContentType="application/vnd.openxmlformats-officedocument.presentationml.slideLayout+xml"/>
  <Override PartName="/ppt/slideLayouts/slideLayout107.xml" ContentType="application/vnd.openxmlformats-officedocument.presentationml.slideLayout+xml"/>
  <Override PartName="/ppt/slideLayouts/slideLayout106.xml" ContentType="application/vnd.openxmlformats-officedocument.presentationml.slideLayout+xml"/>
  <Override PartName="/ppt/slideLayouts/slideLayout105.xml" ContentType="application/vnd.openxmlformats-officedocument.presentationml.slideLayout+xml"/>
  <Override PartName="/ppt/slideLayouts/slideLayout104.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2.xml" ContentType="application/vnd.openxmlformats-officedocument.presentationml.slideLayout+xml"/>
  <Override PartName="/ppt/slideLayouts/slideLayout121.xml" ContentType="application/vnd.openxmlformats-officedocument.presentationml.slideLayout+xml"/>
  <Override PartName="/ppt/slideLayouts/slideLayout120.xml" ContentType="application/vnd.openxmlformats-officedocument.presentationml.slideLayout+xml"/>
  <Override PartName="/ppt/slideLayouts/slideLayout119.xml" ContentType="application/vnd.openxmlformats-officedocument.presentationml.slideLayout+xml"/>
  <Override PartName="/ppt/slideLayouts/slideLayout118.xml" ContentType="application/vnd.openxmlformats-officedocument.presentationml.slideLayout+xml"/>
  <Override PartName="/ppt/slideLayouts/slideLayout117.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slideLayouts/slideLayout190.xml" ContentType="application/vnd.openxmlformats-officedocument.presentationml.slideLayout+xml"/>
  <Override PartName="/ppt/slideLayouts/slideLayout191.xml" ContentType="application/vnd.openxmlformats-officedocument.presentationml.slideLayout+xml"/>
  <Override PartName="/ppt/slideLayouts/slideLayout187.xml" ContentType="application/vnd.openxmlformats-officedocument.presentationml.slideLayout+xml"/>
  <Override PartName="/ppt/slideLayouts/slideLayout186.xml" ContentType="application/vnd.openxmlformats-officedocument.presentationml.slideLayout+xml"/>
  <Override PartName="/ppt/slideLayouts/slideLayout185.xml" ContentType="application/vnd.openxmlformats-officedocument.presentationml.slideLayout+xml"/>
  <Override PartName="/ppt/slideLayouts/slideLayout184.xml" ContentType="application/vnd.openxmlformats-officedocument.presentationml.slideLayout+xml"/>
  <Override PartName="/ppt/slideLayouts/slideLayout183.xml" ContentType="application/vnd.openxmlformats-officedocument.presentationml.slideLayout+xml"/>
  <Override PartName="/ppt/slideLayouts/slideLayout182.xml" ContentType="application/vnd.openxmlformats-officedocument.presentationml.slideLayout+xml"/>
  <Override PartName="/ppt/slideLayouts/slideLayout192.xml" ContentType="application/vnd.openxmlformats-officedocument.presentationml.slideLayout+xml"/>
  <Override PartName="/ppt/slideLayouts/slideLayout194.xml" ContentType="application/vnd.openxmlformats-officedocument.presentationml.slideLayout+xml"/>
  <Override PartName="/ppt/slideLayouts/slideLayout201.xml" ContentType="application/vnd.openxmlformats-officedocument.presentationml.slideLayout+xml"/>
  <Override PartName="/ppt/slideLayouts/slideLayout202.xml" ContentType="application/vnd.openxmlformats-officedocument.presentationml.slideLayout+xml"/>
  <Override PartName="/ppt/slideLayouts/slideLayout203.xml" ContentType="application/vnd.openxmlformats-officedocument.presentationml.slideLayout+xml"/>
  <Override PartName="/ppt/slideLayouts/slideLayout204.xml" ContentType="application/vnd.openxmlformats-officedocument.presentationml.slideLayout+xml"/>
  <Override PartName="/ppt/slideLayouts/slideLayout200.xml" ContentType="application/vnd.openxmlformats-officedocument.presentationml.slideLayout+xml"/>
  <Override PartName="/ppt/slideLayouts/slideLayout199.xml" ContentType="application/vnd.openxmlformats-officedocument.presentationml.slideLayout+xml"/>
  <Override PartName="/ppt/slideLayouts/slideLayout198.xml" ContentType="application/vnd.openxmlformats-officedocument.presentationml.slideLayout+xml"/>
  <Override PartName="/ppt/slideLayouts/slideLayout197.xml" ContentType="application/vnd.openxmlformats-officedocument.presentationml.slideLayout+xml"/>
  <Override PartName="/ppt/slideLayouts/slideLayout196.xml" ContentType="application/vnd.openxmlformats-officedocument.presentationml.slideLayout+xml"/>
  <Override PartName="/ppt/slideLayouts/slideLayout195.xml" ContentType="application/vnd.openxmlformats-officedocument.presentationml.slideLayout+xml"/>
  <Override PartName="/ppt/slideLayouts/slideLayout181.xml" ContentType="application/vnd.openxmlformats-officedocument.presentationml.slideLayout+xml"/>
  <Override PartName="/ppt/slideLayouts/slideLayout180.xml" ContentType="application/vnd.openxmlformats-officedocument.presentationml.slideLayout+xml"/>
  <Override PartName="/ppt/slideLayouts/slideLayout179.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slideLayouts/slideLayout161.xml" ContentType="application/vnd.openxmlformats-officedocument.presentationml.slideLayout+xml"/>
  <Override PartName="/ppt/slideLayouts/slideLayout160.xml" ContentType="application/vnd.openxmlformats-officedocument.presentationml.slideLayout+xml"/>
  <Override PartName="/ppt/slideLayouts/slideLayout159.xml" ContentType="application/vnd.openxmlformats-officedocument.presentationml.slideLayout+xml"/>
  <Override PartName="/ppt/slideLayouts/slideLayout158.xml" ContentType="application/vnd.openxmlformats-officedocument.presentationml.slideLayout+xml"/>
  <Override PartName="/ppt/slideLayouts/slideLayout157.xml" ContentType="application/vnd.openxmlformats-officedocument.presentationml.slideLayout+xml"/>
  <Override PartName="/ppt/slideLayouts/slideLayout156.xml" ContentType="application/vnd.openxmlformats-officedocument.presentationml.slideLayout+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4.xml" ContentType="application/vnd.openxmlformats-officedocument.presentationml.slideLayout+xml"/>
  <Override PartName="/ppt/slideLayouts/slideLayout173.xml" ContentType="application/vnd.openxmlformats-officedocument.presentationml.slideLayout+xml"/>
  <Override PartName="/ppt/slideLayouts/slideLayout172.xml" ContentType="application/vnd.openxmlformats-officedocument.presentationml.slideLayout+xml"/>
  <Override PartName="/ppt/slideLayouts/slideLayout171.xml" ContentType="application/vnd.openxmlformats-officedocument.presentationml.slideLayout+xml"/>
  <Override PartName="/ppt/slideLayouts/slideLayout170.xml" ContentType="application/vnd.openxmlformats-officedocument.presentationml.slideLayout+xml"/>
  <Override PartName="/ppt/slideLayouts/slideLayout169.xml" ContentType="application/vnd.openxmlformats-officedocument.presentationml.slideLayout+xml"/>
  <Override PartName="/ppt/slideLayouts/slideLayout103.xml" ContentType="application/vnd.openxmlformats-officedocument.presentationml.slideLayout+xml"/>
  <Override PartName="/ppt/slideLayouts/slideLayout102.xml" ContentType="application/vnd.openxmlformats-officedocument.presentationml.slideLayout+xml"/>
  <Override PartName="/ppt/slideLayouts/slideLayout101.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2.xml" ContentType="application/vnd.openxmlformats-officedocument.presentationml.slideLayout+xml"/>
  <Override PartName="/ppt/slideLayouts/slideLayout31.xml" ContentType="application/vnd.openxmlformats-officedocument.presentationml.slideLayout+xml"/>
  <Override PartName="/ppt/slideLayouts/slideLayout30.xml" ContentType="application/vnd.openxmlformats-officedocument.presentationml.slideLayout+xml"/>
  <Override PartName="/ppt/slideLayouts/slideLayout29.xml" ContentType="application/vnd.openxmlformats-officedocument.presentationml.slideLayout+xml"/>
  <Override PartName="/ppt/slideLayouts/slideLayout28.xml" ContentType="application/vnd.openxmlformats-officedocument.presentationml.slideLayout+xml"/>
  <Override PartName="/ppt/slideLayouts/slideLayout27.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45.xml" ContentType="application/vnd.openxmlformats-officedocument.presentationml.slideLayout+xml"/>
  <Override PartName="/ppt/slideLayouts/slideLayout44.xml" ContentType="application/vnd.openxmlformats-officedocument.presentationml.slideLayout+xml"/>
  <Override PartName="/ppt/slideLayouts/slideLayout43.xml" ContentType="application/vnd.openxmlformats-officedocument.presentationml.slideLayout+xml"/>
  <Override PartName="/ppt/slideLayouts/slideLayout42.xml" ContentType="application/vnd.openxmlformats-officedocument.presentationml.slideLayout+xml"/>
  <Override PartName="/ppt/slideLayouts/slideLayout41.xml" ContentType="application/vnd.openxmlformats-officedocument.presentationml.slideLayout+xml"/>
  <Override PartName="/ppt/slideLayouts/slideLayout40.xml" ContentType="application/vnd.openxmlformats-officedocument.presentationml.slideLayout+xml"/>
  <Override PartName="/ppt/slideLayouts/slideLayout26.xml" ContentType="application/vnd.openxmlformats-officedocument.presentationml.slideLayout+xml"/>
  <Override PartName="/ppt/slideLayouts/slideLayout25.xml" ContentType="application/vnd.openxmlformats-officedocument.presentationml.slideLayout+xml"/>
  <Override PartName="/ppt/slideLayouts/slideLayout24.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3.xml" ContentType="application/vnd.openxmlformats-officedocument.presentationml.slideLayout+xml"/>
  <Override PartName="/ppt/slideLayouts/slideLayout82.xml" ContentType="application/vnd.openxmlformats-officedocument.presentationml.slideLayout+xml"/>
  <Override PartName="/ppt/slideLayouts/slideLayout81.xml" ContentType="application/vnd.openxmlformats-officedocument.presentationml.slideLayout+xml"/>
  <Override PartName="/ppt/slideLayouts/slideLayout80.xml" ContentType="application/vnd.openxmlformats-officedocument.presentationml.slideLayout+xml"/>
  <Override PartName="/ppt/slideLayouts/slideLayout79.xml" ContentType="application/vnd.openxmlformats-officedocument.presentationml.slideLayout+xml"/>
  <Override PartName="/ppt/slideLayouts/slideLayout78.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96.xml" ContentType="application/vnd.openxmlformats-officedocument.presentationml.slideLayout+xml"/>
  <Override PartName="/ppt/slideLayouts/slideLayout95.xml" ContentType="application/vnd.openxmlformats-officedocument.presentationml.slideLayout+xml"/>
  <Override PartName="/ppt/slideLayouts/slideLayout94.xml" ContentType="application/vnd.openxmlformats-officedocument.presentationml.slideLayout+xml"/>
  <Override PartName="/ppt/slideLayouts/slideLayout93.xml" ContentType="application/vnd.openxmlformats-officedocument.presentationml.slideLayout+xml"/>
  <Override PartName="/ppt/slideLayouts/slideLayout92.xml" ContentType="application/vnd.openxmlformats-officedocument.presentationml.slideLayout+xml"/>
  <Override PartName="/ppt/slideLayouts/slideLayout91.xml" ContentType="application/vnd.openxmlformats-officedocument.presentationml.slideLayout+xml"/>
  <Override PartName="/ppt/slideLayouts/slideLayout77.xml" ContentType="application/vnd.openxmlformats-officedocument.presentationml.slideLayout+xml"/>
  <Override PartName="/ppt/slideLayouts/slideLayout76.xml" ContentType="application/vnd.openxmlformats-officedocument.presentationml.slideLayout+xml"/>
  <Override PartName="/ppt/slideLayouts/slideLayout75.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58.xml" ContentType="application/vnd.openxmlformats-officedocument.presentationml.slideLayout+xml"/>
  <Override PartName="/ppt/slideLayouts/slideLayout57.xml" ContentType="application/vnd.openxmlformats-officedocument.presentationml.slideLayout+xml"/>
  <Override PartName="/ppt/slideLayouts/slideLayout56.xml" ContentType="application/vnd.openxmlformats-officedocument.presentationml.slideLayout+xml"/>
  <Override PartName="/ppt/slideLayouts/slideLayout55.xml" ContentType="application/vnd.openxmlformats-officedocument.presentationml.slideLayout+xml"/>
  <Override PartName="/ppt/slideLayouts/slideLayout54.xml" ContentType="application/vnd.openxmlformats-officedocument.presentationml.slideLayout+xml"/>
  <Override PartName="/ppt/slideLayouts/slideLayout53.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74.xml" ContentType="application/vnd.openxmlformats-officedocument.presentationml.slideLayout+xml"/>
  <Override PartName="/ppt/slideLayouts/slideLayout73.xml" ContentType="application/vnd.openxmlformats-officedocument.presentationml.slideLayout+xml"/>
  <Override PartName="/ppt/slideLayouts/slideLayout72.xml" ContentType="application/vnd.openxmlformats-officedocument.presentationml.slideLayout+xml"/>
  <Override PartName="/ppt/slideLayouts/slideLayout71.xml" ContentType="application/vnd.openxmlformats-officedocument.presentationml.slideLayout+xml"/>
  <Override PartName="/ppt/slideLayouts/slideLayout70.xml" ContentType="application/vnd.openxmlformats-officedocument.presentationml.slideLayout+xml"/>
  <Override PartName="/ppt/slideLayouts/slideLayout69.xml" ContentType="application/vnd.openxmlformats-officedocument.presentationml.slideLayout+xml"/>
  <Override PartName="/ppt/slideLayouts/slideLayout68.xml" ContentType="application/vnd.openxmlformats-officedocument.presentationml.slideLayout+xml"/>
  <Override PartName="/ppt/slideLayouts/slideLayout67.xml" ContentType="application/vnd.openxmlformats-officedocument.presentationml.slideLayout+xml"/>
  <Override PartName="/ppt/slideLayouts/slideLayout66.xml" ContentType="application/vnd.openxmlformats-officedocument.presentationml.slideLayout+xml"/>
  <Override PartName="/ppt/slideLayouts/slideLayout205.xml" ContentType="application/vnd.openxmlformats-officedocument.presentationml.slideLayout+xml"/>
  <Override PartName="/ppt/slideLayouts/slideLayout193.xml" ContentType="application/vnd.openxmlformats-officedocument.presentationml.slideLayout+xml"/>
  <Override PartName="/ppt/slideLayouts/slideLayout207.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319.xml" ContentType="application/vnd.openxmlformats-officedocument.presentationml.slideLayou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18.xml" ContentType="application/vnd.openxmlformats-officedocument.presentationml.notesSlide+xml"/>
  <Override PartName="/ppt/notesSlides/notesSlide17.xml" ContentType="application/vnd.openxmlformats-officedocument.presentationml.notesSlide+xml"/>
  <Override PartName="/ppt/notesSlides/notesSlide16.xml" ContentType="application/vnd.openxmlformats-officedocument.presentationml.notesSlide+xml"/>
  <Override PartName="/ppt/notesSlides/notesSlide15.xml" ContentType="application/vnd.openxmlformats-officedocument.presentationml.notesSlide+xml"/>
  <Override PartName="/ppt/notesSlides/notesSlide14.xml" ContentType="application/vnd.openxmlformats-officedocument.presentationml.notesSlide+xml"/>
  <Override PartName="/ppt/notesSlides/notesSlide13.xml" ContentType="application/vnd.openxmlformats-officedocument.presentationml.notesSlide+xml"/>
  <Override PartName="/ppt/slideLayouts/slideLayout318.xml" ContentType="application/vnd.openxmlformats-officedocument.presentationml.slideLayout+xml"/>
  <Override PartName="/ppt/slideLayouts/slideLayout317.xml" ContentType="application/vnd.openxmlformats-officedocument.presentationml.slideLayout+xml"/>
  <Override PartName="/ppt/slideLayouts/slideLayout316.xml" ContentType="application/vnd.openxmlformats-officedocument.presentationml.slideLayout+xml"/>
  <Override PartName="/ppt/slideLayouts/slideLayout300.xml" ContentType="application/vnd.openxmlformats-officedocument.presentationml.slideLayout+xml"/>
  <Override PartName="/ppt/slideLayouts/slideLayout301.xml" ContentType="application/vnd.openxmlformats-officedocument.presentationml.slideLayout+xml"/>
  <Override PartName="/ppt/slideLayouts/slideLayout302.xml" ContentType="application/vnd.openxmlformats-officedocument.presentationml.slideLayout+xml"/>
  <Override PartName="/ppt/slideLayouts/slideLayout303.xml" ContentType="application/vnd.openxmlformats-officedocument.presentationml.slideLayout+xml"/>
  <Override PartName="/ppt/slideLayouts/slideLayout299.xml" ContentType="application/vnd.openxmlformats-officedocument.presentationml.slideLayout+xml"/>
  <Override PartName="/ppt/slideLayouts/slideLayout298.xml" ContentType="application/vnd.openxmlformats-officedocument.presentationml.slideLayout+xml"/>
  <Override PartName="/ppt/slideLayouts/slideLayout297.xml" ContentType="application/vnd.openxmlformats-officedocument.presentationml.slideLayout+xml"/>
  <Override PartName="/ppt/slideLayouts/slideLayout296.xml" ContentType="application/vnd.openxmlformats-officedocument.presentationml.slideLayout+xml"/>
  <Override PartName="/ppt/slideLayouts/slideLayout295.xml" ContentType="application/vnd.openxmlformats-officedocument.presentationml.slideLayout+xml"/>
  <Override PartName="/ppt/slideLayouts/slideLayout294.xml" ContentType="application/vnd.openxmlformats-officedocument.presentationml.slideLayout+xml"/>
  <Override PartName="/ppt/slideLayouts/slideLayout206.xml" ContentType="application/vnd.openxmlformats-officedocument.presentationml.slideLayout+xml"/>
  <Override PartName="/ppt/slideLayouts/slideLayout305.xml" ContentType="application/vnd.openxmlformats-officedocument.presentationml.slideLayout+xml"/>
  <Override PartName="/ppt/slideLayouts/slideLayout306.xml" ContentType="application/vnd.openxmlformats-officedocument.presentationml.slideLayout+xml"/>
  <Override PartName="/ppt/slideLayouts/slideLayout315.xml" ContentType="application/vnd.openxmlformats-officedocument.presentationml.slideLayout+xml"/>
  <Override PartName="/ppt/slideLayouts/slideLayout314.xml" ContentType="application/vnd.openxmlformats-officedocument.presentationml.slideLayout+xml"/>
  <Override PartName="/ppt/slideLayouts/slideLayout313.xml" ContentType="application/vnd.openxmlformats-officedocument.presentationml.slideLayout+xml"/>
  <Override PartName="/ppt/slideLayouts/slideLayout312.xml" ContentType="application/vnd.openxmlformats-officedocument.presentationml.slideLayout+xml"/>
  <Override PartName="/ppt/slideLayouts/slideLayout311.xml" ContentType="application/vnd.openxmlformats-officedocument.presentationml.slideLayout+xml"/>
  <Override PartName="/ppt/slideLayouts/slideLayout310.xml" ContentType="application/vnd.openxmlformats-officedocument.presentationml.slideLayout+xml"/>
  <Override PartName="/ppt/slideLayouts/slideLayout309.xml" ContentType="application/vnd.openxmlformats-officedocument.presentationml.slideLayout+xml"/>
  <Override PartName="/ppt/slideLayouts/slideLayout308.xml" ContentType="application/vnd.openxmlformats-officedocument.presentationml.slideLayout+xml"/>
  <Override PartName="/ppt/slideLayouts/slideLayout307.xml" ContentType="application/vnd.openxmlformats-officedocument.presentationml.slideLayout+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slideMasters/slideMaster1.xml" ContentType="application/vnd.openxmlformats-officedocument.presentationml.slideMaster+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1.xml" ContentType="application/vnd.openxmlformats-officedocument.presentationml.notesSlide+xml"/>
  <Override PartName="/ppt/notesSlides/notesSlide30.xml" ContentType="application/vnd.openxmlformats-officedocument.presentationml.notesSlide+xml"/>
  <Override PartName="/ppt/notesSlides/notesSlide29.xml" ContentType="application/vnd.openxmlformats-officedocument.presentationml.notesSlide+xml"/>
  <Override PartName="/ppt/notesSlides/notesSlide28.xml" ContentType="application/vnd.openxmlformats-officedocument.presentationml.notesSlide+xml"/>
  <Override PartName="/ppt/notesSlides/notesSlide27.xml" ContentType="application/vnd.openxmlformats-officedocument.presentationml.notesSlide+xml"/>
  <Override PartName="/ppt/notesSlides/notesSlide26.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46.xml" ContentType="application/vnd.openxmlformats-officedocument.presentationml.notesSlide+xml"/>
  <Override PartName="/ppt/notesSlides/notesSlide45.xml" ContentType="application/vnd.openxmlformats-officedocument.presentationml.notesSlide+xml"/>
  <Override PartName="/ppt/notesSlides/notesSlide44.xml" ContentType="application/vnd.openxmlformats-officedocument.presentationml.notesSlide+xml"/>
  <Override PartName="/ppt/notesSlides/notesSlide43.xml" ContentType="application/vnd.openxmlformats-officedocument.presentationml.notesSlide+xml"/>
  <Override PartName="/ppt/notesSlides/notesSlide42.xml" ContentType="application/vnd.openxmlformats-officedocument.presentationml.notesSlide+xml"/>
  <Override PartName="/ppt/notesSlides/notesSlide41.xml" ContentType="application/vnd.openxmlformats-officedocument.presentationml.notesSlide+xml"/>
  <Override PartName="/ppt/notesSlides/notesSlide40.xml" ContentType="application/vnd.openxmlformats-officedocument.presentationml.notesSlide+xml"/>
  <Override PartName="/ppt/notesSlides/notesSlide39.xml" ContentType="application/vnd.openxmlformats-officedocument.presentationml.notesSlide+xml"/>
  <Override PartName="/ppt/slideLayouts/slideLayout293.xml" ContentType="application/vnd.openxmlformats-officedocument.presentationml.slideLayout+xml"/>
  <Override PartName="/ppt/slideLayouts/slideLayout304.xml" ContentType="application/vnd.openxmlformats-officedocument.presentationml.slideLayout+xml"/>
  <Override PartName="/ppt/slideLayouts/slideLayout208.xml" ContentType="application/vnd.openxmlformats-officedocument.presentationml.slideLayout+xml"/>
  <Override PartName="/ppt/slideLayouts/slideLayout241.xml" ContentType="application/vnd.openxmlformats-officedocument.presentationml.slideLayout+xml"/>
  <Override PartName="/ppt/slideLayouts/slideLayout242.xml" ContentType="application/vnd.openxmlformats-officedocument.presentationml.slideLayout+xml"/>
  <Override PartName="/ppt/slideLayouts/slideLayout243.xml" ContentType="application/vnd.openxmlformats-officedocument.presentationml.slideLayout+xml"/>
  <Override PartName="/ppt/slideLayouts/slideLayout244.xml" ContentType="application/vnd.openxmlformats-officedocument.presentationml.slideLayout+xml"/>
  <Override PartName="/ppt/slideLayouts/slideLayout240.xml" ContentType="application/vnd.openxmlformats-officedocument.presentationml.slideLayout+xml"/>
  <Override PartName="/ppt/slideLayouts/slideLayout239.xml" ContentType="application/vnd.openxmlformats-officedocument.presentationml.slideLayout+xml"/>
  <Override PartName="/ppt/slideLayouts/slideLayout238.xml" ContentType="application/vnd.openxmlformats-officedocument.presentationml.slideLayout+xml"/>
  <Override PartName="/ppt/slideLayouts/slideLayout237.xml" ContentType="application/vnd.openxmlformats-officedocument.presentationml.slideLayout+xml"/>
  <Override PartName="/ppt/slideLayouts/slideLayout236.xml" ContentType="application/vnd.openxmlformats-officedocument.presentationml.slideLayout+xml"/>
  <Override PartName="/ppt/slideLayouts/slideLayout235.xml" ContentType="application/vnd.openxmlformats-officedocument.presentationml.slideLayout+xml"/>
  <Override PartName="/ppt/slideLayouts/slideLayout245.xml" ContentType="application/vnd.openxmlformats-officedocument.presentationml.slideLayout+xml"/>
  <Override PartName="/ppt/slideLayouts/slideLayout246.xml" ContentType="application/vnd.openxmlformats-officedocument.presentationml.slideLayout+xml"/>
  <Override PartName="/ppt/slideLayouts/slideLayout292.xml" ContentType="application/vnd.openxmlformats-officedocument.presentationml.slideLayout+xml"/>
  <Override PartName="/ppt/slideLayouts/slideLayout254.xml" ContentType="application/vnd.openxmlformats-officedocument.presentationml.slideLayout+xml"/>
  <Override PartName="/ppt/slideLayouts/slideLayout255.xml" ContentType="application/vnd.openxmlformats-officedocument.presentationml.slideLayout+xml"/>
  <Override PartName="/ppt/slideLayouts/slideLayout256.xml" ContentType="application/vnd.openxmlformats-officedocument.presentationml.slideLayout+xml"/>
  <Override PartName="/ppt/slideLayouts/slideLayout257.xml" ContentType="application/vnd.openxmlformats-officedocument.presentationml.slideLayout+xml"/>
  <Override PartName="/ppt/slideLayouts/slideLayout253.xml" ContentType="application/vnd.openxmlformats-officedocument.presentationml.slideLayout+xml"/>
  <Override PartName="/ppt/slideLayouts/slideLayout252.xml" ContentType="application/vnd.openxmlformats-officedocument.presentationml.slideLayout+xml"/>
  <Override PartName="/ppt/slideLayouts/slideLayout251.xml" ContentType="application/vnd.openxmlformats-officedocument.presentationml.slideLayout+xml"/>
  <Override PartName="/ppt/slideLayouts/slideLayout250.xml" ContentType="application/vnd.openxmlformats-officedocument.presentationml.slideLayout+xml"/>
  <Override PartName="/ppt/slideLayouts/slideLayout249.xml" ContentType="application/vnd.openxmlformats-officedocument.presentationml.slideLayout+xml"/>
  <Override PartName="/ppt/slideLayouts/slideLayout248.xml" ContentType="application/vnd.openxmlformats-officedocument.presentationml.slideLayout+xml"/>
  <Override PartName="/ppt/slideLayouts/slideLayout234.xml" ContentType="application/vnd.openxmlformats-officedocument.presentationml.slideLayout+xml"/>
  <Override PartName="/ppt/slideLayouts/slideLayout233.xml" ContentType="application/vnd.openxmlformats-officedocument.presentationml.slideLayout+xml"/>
  <Override PartName="/ppt/slideLayouts/slideLayout232.xml" ContentType="application/vnd.openxmlformats-officedocument.presentationml.slideLayout+xml"/>
  <Override PartName="/ppt/slideLayouts/slideLayout215.xml" ContentType="application/vnd.openxmlformats-officedocument.presentationml.slideLayout+xml"/>
  <Override PartName="/ppt/slideLayouts/slideLayout216.xml" ContentType="application/vnd.openxmlformats-officedocument.presentationml.slideLayout+xml"/>
  <Override PartName="/ppt/slideLayouts/slideLayout217.xml" ContentType="application/vnd.openxmlformats-officedocument.presentationml.slideLayout+xml"/>
  <Override PartName="/ppt/slideLayouts/slideLayout218.xml" ContentType="application/vnd.openxmlformats-officedocument.presentationml.slideLayout+xml"/>
  <Override PartName="/ppt/slideLayouts/slideLayout214.xml" ContentType="application/vnd.openxmlformats-officedocument.presentationml.slideLayout+xml"/>
  <Override PartName="/ppt/slideLayouts/slideLayout213.xml" ContentType="application/vnd.openxmlformats-officedocument.presentationml.slideLayout+xml"/>
  <Override PartName="/ppt/slideLayouts/slideLayout212.xml" ContentType="application/vnd.openxmlformats-officedocument.presentationml.slideLayout+xml"/>
  <Override PartName="/ppt/slideLayouts/slideLayout211.xml" ContentType="application/vnd.openxmlformats-officedocument.presentationml.slideLayout+xml"/>
  <Override PartName="/ppt/slideLayouts/slideLayout210.xml" ContentType="application/vnd.openxmlformats-officedocument.presentationml.slideLayout+xml"/>
  <Override PartName="/ppt/slideLayouts/slideLayout209.xml" ContentType="application/vnd.openxmlformats-officedocument.presentationml.slideLayout+xml"/>
  <Override PartName="/ppt/slideLayouts/slideLayout219.xml" ContentType="application/vnd.openxmlformats-officedocument.presentationml.slideLayout+xml"/>
  <Override PartName="/ppt/slideLayouts/slideLayout220.xml" ContentType="application/vnd.openxmlformats-officedocument.presentationml.slideLayout+xml"/>
  <Override PartName="/ppt/slideLayouts/slideLayout221.xml" ContentType="application/vnd.openxmlformats-officedocument.presentationml.slideLayout+xml"/>
  <Override PartName="/ppt/slideLayouts/slideLayout228.xml" ContentType="application/vnd.openxmlformats-officedocument.presentationml.slideLayout+xml"/>
  <Override PartName="/ppt/slideLayouts/slideLayout229.xml" ContentType="application/vnd.openxmlformats-officedocument.presentationml.slideLayout+xml"/>
  <Override PartName="/ppt/slideLayouts/slideLayout230.xml" ContentType="application/vnd.openxmlformats-officedocument.presentationml.slideLayout+xml"/>
  <Override PartName="/ppt/slideLayouts/slideLayout231.xml" ContentType="application/vnd.openxmlformats-officedocument.presentationml.slideLayout+xml"/>
  <Override PartName="/ppt/slideLayouts/slideLayout227.xml" ContentType="application/vnd.openxmlformats-officedocument.presentationml.slideLayout+xml"/>
  <Override PartName="/ppt/slideLayouts/slideLayout226.xml" ContentType="application/vnd.openxmlformats-officedocument.presentationml.slideLayout+xml"/>
  <Override PartName="/ppt/slideLayouts/slideLayout225.xml" ContentType="application/vnd.openxmlformats-officedocument.presentationml.slideLayout+xml"/>
  <Override PartName="/ppt/slideLayouts/slideLayout224.xml" ContentType="application/vnd.openxmlformats-officedocument.presentationml.slideLayout+xml"/>
  <Override PartName="/ppt/slideLayouts/slideLayout223.xml" ContentType="application/vnd.openxmlformats-officedocument.presentationml.slideLayout+xml"/>
  <Override PartName="/ppt/slideLayouts/slideLayout222.xml" ContentType="application/vnd.openxmlformats-officedocument.presentationml.slideLayout+xml"/>
  <Override PartName="/ppt/slideLayouts/slideLayout258.xml" ContentType="application/vnd.openxmlformats-officedocument.presentationml.slideLayout+xml"/>
  <Override PartName="/ppt/slideLayouts/slideLayout247.xml" ContentType="application/vnd.openxmlformats-officedocument.presentationml.slideLayout+xml"/>
  <Override PartName="/ppt/slideLayouts/slideLayout260.xml" ContentType="application/vnd.openxmlformats-officedocument.presentationml.slideLayout+xml"/>
  <Override PartName="/ppt/slideLayouts/slideLayout276.xml" ContentType="application/vnd.openxmlformats-officedocument.presentationml.slideLayout+xml"/>
  <Override PartName="/ppt/slideLayouts/slideLayout277.xml" ContentType="application/vnd.openxmlformats-officedocument.presentationml.slideLayout+xml"/>
  <Override PartName="/ppt/slideLayouts/slideLayout278.xml" ContentType="application/vnd.openxmlformats-officedocument.presentationml.slideLayout+xml"/>
  <Override PartName="/ppt/slideLayouts/slideLayout279.xml" ContentType="application/vnd.openxmlformats-officedocument.presentationml.slideLayout+xml"/>
  <Override PartName="/ppt/slideLayouts/slideLayout275.xml" ContentType="application/vnd.openxmlformats-officedocument.presentationml.slideLayout+xml"/>
  <Override PartName="/ppt/slideLayouts/slideLayout274.xml" ContentType="application/vnd.openxmlformats-officedocument.presentationml.slideLayout+xml"/>
  <Override PartName="/ppt/slideLayouts/slideLayout273.xml" ContentType="application/vnd.openxmlformats-officedocument.presentationml.slideLayout+xml"/>
  <Override PartName="/ppt/slideLayouts/slideLayout272.xml" ContentType="application/vnd.openxmlformats-officedocument.presentationml.slideLayout+xml"/>
  <Override PartName="/ppt/slideLayouts/slideLayout271.xml" ContentType="application/vnd.openxmlformats-officedocument.presentationml.slideLayout+xml"/>
  <Override PartName="/ppt/slideLayouts/slideLayout270.xml" ContentType="application/vnd.openxmlformats-officedocument.presentationml.slideLayout+xml"/>
  <Override PartName="/ppt/slideLayouts/slideLayout280.xml" ContentType="application/vnd.openxmlformats-officedocument.presentationml.slideLayout+xml"/>
  <Override PartName="/ppt/slideLayouts/slideLayout281.xml" ContentType="application/vnd.openxmlformats-officedocument.presentationml.slideLayout+xml"/>
  <Override PartName="/ppt/slideLayouts/slideLayout282.xml" ContentType="application/vnd.openxmlformats-officedocument.presentationml.slideLayout+xml"/>
  <Override PartName="/ppt/slideLayouts/slideLayout291.xml" ContentType="application/vnd.openxmlformats-officedocument.presentationml.slideLayout+xml"/>
  <Override PartName="/ppt/slideLayouts/slideLayout290.xml" ContentType="application/vnd.openxmlformats-officedocument.presentationml.slideLayout+xml"/>
  <Override PartName="/ppt/slideLayouts/slideLayout289.xml" ContentType="application/vnd.openxmlformats-officedocument.presentationml.slideLayout+xml"/>
  <Override PartName="/ppt/slideLayouts/slideLayout288.xml" ContentType="application/vnd.openxmlformats-officedocument.presentationml.slideLayout+xml"/>
  <Override PartName="/ppt/slideLayouts/slideLayout287.xml" ContentType="application/vnd.openxmlformats-officedocument.presentationml.slideLayout+xml"/>
  <Override PartName="/ppt/slideLayouts/slideLayout286.xml" ContentType="application/vnd.openxmlformats-officedocument.presentationml.slideLayout+xml"/>
  <Override PartName="/ppt/slideLayouts/slideLayout285.xml" ContentType="application/vnd.openxmlformats-officedocument.presentationml.slideLayout+xml"/>
  <Override PartName="/ppt/slideLayouts/slideLayout284.xml" ContentType="application/vnd.openxmlformats-officedocument.presentationml.slideLayout+xml"/>
  <Override PartName="/ppt/slideLayouts/slideLayout283.xml" ContentType="application/vnd.openxmlformats-officedocument.presentationml.slideLayout+xml"/>
  <Override PartName="/ppt/slideLayouts/slideLayout269.xml" ContentType="application/vnd.openxmlformats-officedocument.presentationml.slideLayout+xml"/>
  <Override PartName="/ppt/slideLayouts/slideLayout259.xml" ContentType="application/vnd.openxmlformats-officedocument.presentationml.slideLayout+xml"/>
  <Override PartName="/ppt/slideLayouts/slideLayout261.xml" ContentType="application/vnd.openxmlformats-officedocument.presentationml.slideLayout+xml"/>
  <Override PartName="/ppt/slideLayouts/slideLayout266.xml" ContentType="application/vnd.openxmlformats-officedocument.presentationml.slideLayout+xml"/>
  <Override PartName="/ppt/slideLayouts/slideLayout265.xml" ContentType="application/vnd.openxmlformats-officedocument.presentationml.slideLayout+xml"/>
  <Override PartName="/ppt/slideLayouts/slideLayout262.xml" ContentType="application/vnd.openxmlformats-officedocument.presentationml.slideLayout+xml"/>
  <Override PartName="/ppt/slideLayouts/slideLayout268.xml" ContentType="application/vnd.openxmlformats-officedocument.presentationml.slideLayout+xml"/>
  <Override PartName="/ppt/slideLayouts/slideLayout267.xml" ContentType="application/vnd.openxmlformats-officedocument.presentationml.slideLayout+xml"/>
  <Override PartName="/ppt/slideLayouts/slideLayout264.xml" ContentType="application/vnd.openxmlformats-officedocument.presentationml.slideLayout+xml"/>
  <Override PartName="/ppt/slideLayouts/slideLayout263.xml" ContentType="application/vnd.openxmlformats-officedocument.presentationml.slideLayout+xml"/>
  <Override PartName="/ppt/theme/theme30.xml" ContentType="application/vnd.openxmlformats-officedocument.theme+xml"/>
  <Override PartName="/ppt/theme/themeOverride1.xml" ContentType="application/vnd.openxmlformats-officedocument.themeOverride+xml"/>
  <Override PartName="/ppt/theme/theme14.xml" ContentType="application/vnd.openxmlformats-officedocument.theme+xml"/>
  <Override PartName="/ppt/theme/themeOverride3.xml" ContentType="application/vnd.openxmlformats-officedocument.themeOverride+xml"/>
  <Override PartName="/ppt/theme/themeOverride4.xml" ContentType="application/vnd.openxmlformats-officedocument.themeOverride+xml"/>
  <Override PartName="/ppt/theme/theme5.xml" ContentType="application/vnd.openxmlformats-officedocument.theme+xml"/>
  <Override PartName="/ppt/theme/themeOverride2.xml" ContentType="application/vnd.openxmlformats-officedocument.themeOverride+xml"/>
  <Override PartName="/ppt/theme/theme27.xml" ContentType="application/vnd.openxmlformats-officedocument.theme+xml"/>
  <Override PartName="/ppt/theme/theme9.xml" ContentType="application/vnd.openxmlformats-officedocument.theme+xml"/>
  <Override PartName="/ppt/notesMasters/notesMaster1.xml" ContentType="application/vnd.openxmlformats-officedocument.presentationml.notesMaster+xml"/>
  <Override PartName="/ppt/theme/theme1.xml" ContentType="application/vnd.openxmlformats-officedocument.theme+xml"/>
  <Override PartName="/ppt/theme/theme10.xml" ContentType="application/vnd.openxmlformats-officedocument.theme+xml"/>
  <Override PartName="/ppt/theme/theme6.xml" ContentType="application/vnd.openxmlformats-officedocument.theme+xml"/>
  <Override PartName="/ppt/theme/theme19.xml" ContentType="application/vnd.openxmlformats-officedocument.theme+xml"/>
  <Override PartName="/ppt/theme/theme18.xml" ContentType="application/vnd.openxmlformats-officedocument.theme+xml"/>
  <Override PartName="/ppt/theme/theme23.xml" ContentType="application/vnd.openxmlformats-officedocument.theme+xml"/>
  <Override PartName="/ppt/theme/theme13.xml" ContentType="application/vnd.openxmlformats-officedocument.theme+xml"/>
  <Override PartName="/ppt/theme/theme26.xml" ContentType="application/vnd.openxmlformats-officedocument.theme+xml"/>
  <Override PartName="/ppt/theme/theme11.xml" ContentType="application/vnd.openxmlformats-officedocument.theme+xml"/>
  <Override PartName="/ppt/theme/theme29.xml" ContentType="application/vnd.openxmlformats-officedocument.theme+xml"/>
  <Override PartName="/ppt/theme/theme21.xml" ContentType="application/vnd.openxmlformats-officedocument.theme+xml"/>
  <Override PartName="/ppt/theme/theme16.xml" ContentType="application/vnd.openxmlformats-officedocument.theme+xml"/>
  <Override PartName="/ppt/theme/theme3.xml" ContentType="application/vnd.openxmlformats-officedocument.theme+xml"/>
  <Override PartName="/ppt/theme/theme8.xml" ContentType="application/vnd.openxmlformats-officedocument.theme+xml"/>
  <Override PartName="/ppt/theme/theme22.xml" ContentType="application/vnd.openxmlformats-officedocument.theme+xml"/>
  <Override PartName="/ppt/theme/theme15.xml" ContentType="application/vnd.openxmlformats-officedocument.theme+xml"/>
  <Override PartName="/ppt/theme/theme12.xml" ContentType="application/vnd.openxmlformats-officedocument.theme+xml"/>
  <Override PartName="/ppt/theme/theme4.xml" ContentType="application/vnd.openxmlformats-officedocument.theme+xml"/>
  <Override PartName="/ppt/theme/theme20.xml" ContentType="application/vnd.openxmlformats-officedocument.theme+xml"/>
  <Override PartName="/ppt/theme/theme17.xml" ContentType="application/vnd.openxmlformats-officedocument.theme+xml"/>
  <Override PartName="/ppt/theme/theme2.xml" ContentType="application/vnd.openxmlformats-officedocument.theme+xml"/>
  <Override PartName="/ppt/theme/theme24.xml" ContentType="application/vnd.openxmlformats-officedocument.theme+xml"/>
  <Override PartName="/ppt/theme/theme28.xml" ContentType="application/vnd.openxmlformats-officedocument.theme+xml"/>
  <Override PartName="/ppt/theme/theme25.xml" ContentType="application/vnd.openxmlformats-officedocument.theme+xml"/>
  <Override PartName="/ppt/theme/theme7.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6" r:id="rId1"/>
    <p:sldMasterId id="2147483766" r:id="rId2"/>
    <p:sldMasterId id="2147483778" r:id="rId3"/>
    <p:sldMasterId id="2147483790" r:id="rId4"/>
    <p:sldMasterId id="2147483802" r:id="rId5"/>
    <p:sldMasterId id="2147483814" r:id="rId6"/>
    <p:sldMasterId id="2147483826" r:id="rId7"/>
    <p:sldMasterId id="2147483838" r:id="rId8"/>
    <p:sldMasterId id="2147483850" r:id="rId9"/>
    <p:sldMasterId id="2147483862" r:id="rId10"/>
    <p:sldMasterId id="2147483874" r:id="rId11"/>
    <p:sldMasterId id="2147483886" r:id="rId12"/>
    <p:sldMasterId id="2147483898" r:id="rId13"/>
    <p:sldMasterId id="2147483910" r:id="rId14"/>
    <p:sldMasterId id="2147483922" r:id="rId15"/>
    <p:sldMasterId id="2147483934" r:id="rId16"/>
    <p:sldMasterId id="2147483946" r:id="rId17"/>
    <p:sldMasterId id="2147483958" r:id="rId18"/>
    <p:sldMasterId id="2147483970" r:id="rId19"/>
    <p:sldMasterId id="2147483982" r:id="rId20"/>
    <p:sldMasterId id="2147483994" r:id="rId21"/>
    <p:sldMasterId id="2147484006" r:id="rId22"/>
    <p:sldMasterId id="2147484018" r:id="rId23"/>
    <p:sldMasterId id="2147484030" r:id="rId24"/>
    <p:sldMasterId id="2147484042" r:id="rId25"/>
    <p:sldMasterId id="2147484054" r:id="rId26"/>
    <p:sldMasterId id="2147484066" r:id="rId27"/>
    <p:sldMasterId id="2147484078" r:id="rId28"/>
    <p:sldMasterId id="2147484090" r:id="rId29"/>
  </p:sldMasterIdLst>
  <p:notesMasterIdLst>
    <p:notesMasterId r:id="rId105"/>
  </p:notesMasterIdLst>
  <p:sldIdLst>
    <p:sldId id="562" r:id="rId30"/>
    <p:sldId id="563" r:id="rId31"/>
    <p:sldId id="414" r:id="rId32"/>
    <p:sldId id="512" r:id="rId33"/>
    <p:sldId id="513" r:id="rId34"/>
    <p:sldId id="522" r:id="rId35"/>
    <p:sldId id="523" r:id="rId36"/>
    <p:sldId id="524" r:id="rId37"/>
    <p:sldId id="525" r:id="rId38"/>
    <p:sldId id="526" r:id="rId39"/>
    <p:sldId id="527" r:id="rId40"/>
    <p:sldId id="528" r:id="rId41"/>
    <p:sldId id="529" r:id="rId42"/>
    <p:sldId id="530" r:id="rId43"/>
    <p:sldId id="531" r:id="rId44"/>
    <p:sldId id="514" r:id="rId45"/>
    <p:sldId id="532" r:id="rId46"/>
    <p:sldId id="515" r:id="rId47"/>
    <p:sldId id="516" r:id="rId48"/>
    <p:sldId id="533" r:id="rId49"/>
    <p:sldId id="534" r:id="rId50"/>
    <p:sldId id="535" r:id="rId51"/>
    <p:sldId id="536" r:id="rId52"/>
    <p:sldId id="537" r:id="rId53"/>
    <p:sldId id="538" r:id="rId54"/>
    <p:sldId id="539" r:id="rId55"/>
    <p:sldId id="540" r:id="rId56"/>
    <p:sldId id="541" r:id="rId57"/>
    <p:sldId id="542" r:id="rId58"/>
    <p:sldId id="543" r:id="rId59"/>
    <p:sldId id="544" r:id="rId60"/>
    <p:sldId id="545" r:id="rId61"/>
    <p:sldId id="546" r:id="rId62"/>
    <p:sldId id="547" r:id="rId63"/>
    <p:sldId id="548" r:id="rId64"/>
    <p:sldId id="549" r:id="rId65"/>
    <p:sldId id="550" r:id="rId66"/>
    <p:sldId id="551" r:id="rId67"/>
    <p:sldId id="552" r:id="rId68"/>
    <p:sldId id="553" r:id="rId69"/>
    <p:sldId id="554" r:id="rId70"/>
    <p:sldId id="555" r:id="rId71"/>
    <p:sldId id="556" r:id="rId72"/>
    <p:sldId id="557" r:id="rId73"/>
    <p:sldId id="558" r:id="rId74"/>
    <p:sldId id="559" r:id="rId75"/>
    <p:sldId id="560" r:id="rId76"/>
    <p:sldId id="561" r:id="rId77"/>
    <p:sldId id="565" r:id="rId78"/>
    <p:sldId id="566" r:id="rId79"/>
    <p:sldId id="567" r:id="rId80"/>
    <p:sldId id="568" r:id="rId81"/>
    <p:sldId id="569" r:id="rId82"/>
    <p:sldId id="570" r:id="rId83"/>
    <p:sldId id="571" r:id="rId84"/>
    <p:sldId id="572" r:id="rId85"/>
    <p:sldId id="573" r:id="rId86"/>
    <p:sldId id="574" r:id="rId87"/>
    <p:sldId id="575" r:id="rId88"/>
    <p:sldId id="576" r:id="rId89"/>
    <p:sldId id="577" r:id="rId90"/>
    <p:sldId id="578" r:id="rId91"/>
    <p:sldId id="579" r:id="rId92"/>
    <p:sldId id="580" r:id="rId93"/>
    <p:sldId id="581" r:id="rId94"/>
    <p:sldId id="582" r:id="rId95"/>
    <p:sldId id="583" r:id="rId96"/>
    <p:sldId id="584" r:id="rId97"/>
    <p:sldId id="585" r:id="rId98"/>
    <p:sldId id="586" r:id="rId99"/>
    <p:sldId id="587" r:id="rId100"/>
    <p:sldId id="588" r:id="rId101"/>
    <p:sldId id="589" r:id="rId102"/>
    <p:sldId id="590" r:id="rId103"/>
    <p:sldId id="564" r:id="rId104"/>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autoAdjust="0"/>
    <p:restoredTop sz="94590" autoAdjust="0"/>
  </p:normalViewPr>
  <p:slideViewPr>
    <p:cSldViewPr>
      <p:cViewPr>
        <p:scale>
          <a:sx n="75" d="100"/>
          <a:sy n="75" d="100"/>
        </p:scale>
        <p:origin x="-936" y="-474"/>
      </p:cViewPr>
      <p:guideLst>
        <p:guide orient="horz" pos="2160"/>
        <p:guide pos="2880"/>
      </p:guideLst>
    </p:cSldViewPr>
  </p:slideViewPr>
  <p:outlineViewPr>
    <p:cViewPr>
      <p:scale>
        <a:sx n="33" d="100"/>
        <a:sy n="33" d="100"/>
      </p:scale>
      <p:origin x="12" y="13896"/>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Master" Target="slideMasters/slideMaster26.xml"/><Relationship Id="rId21" Type="http://schemas.openxmlformats.org/officeDocument/2006/relationships/slideMaster" Target="slideMasters/slideMaster21.xml"/><Relationship Id="rId42" Type="http://schemas.openxmlformats.org/officeDocument/2006/relationships/slide" Target="slides/slide13.xml"/><Relationship Id="rId47" Type="http://schemas.openxmlformats.org/officeDocument/2006/relationships/slide" Target="slides/slide18.xml"/><Relationship Id="rId63" Type="http://schemas.openxmlformats.org/officeDocument/2006/relationships/slide" Target="slides/slide34.xml"/><Relationship Id="rId68" Type="http://schemas.openxmlformats.org/officeDocument/2006/relationships/slide" Target="slides/slide39.xml"/><Relationship Id="rId84" Type="http://schemas.openxmlformats.org/officeDocument/2006/relationships/slide" Target="slides/slide55.xml"/><Relationship Id="rId89" Type="http://schemas.openxmlformats.org/officeDocument/2006/relationships/slide" Target="slides/slide60.xml"/><Relationship Id="rId112" Type="http://schemas.openxmlformats.org/officeDocument/2006/relationships/customXml" Target="../customXml/item3.xml"/><Relationship Id="rId16" Type="http://schemas.openxmlformats.org/officeDocument/2006/relationships/slideMaster" Target="slideMasters/slideMaster16.xml"/><Relationship Id="rId107" Type="http://schemas.openxmlformats.org/officeDocument/2006/relationships/viewProps" Target="viewProps.xml"/><Relationship Id="rId11" Type="http://schemas.openxmlformats.org/officeDocument/2006/relationships/slideMaster" Target="slideMasters/slideMaster11.xml"/><Relationship Id="rId32" Type="http://schemas.openxmlformats.org/officeDocument/2006/relationships/slide" Target="slides/slide3.xml"/><Relationship Id="rId37" Type="http://schemas.openxmlformats.org/officeDocument/2006/relationships/slide" Target="slides/slide8.xml"/><Relationship Id="rId53" Type="http://schemas.openxmlformats.org/officeDocument/2006/relationships/slide" Target="slides/slide24.xml"/><Relationship Id="rId58" Type="http://schemas.openxmlformats.org/officeDocument/2006/relationships/slide" Target="slides/slide29.xml"/><Relationship Id="rId74" Type="http://schemas.openxmlformats.org/officeDocument/2006/relationships/slide" Target="slides/slide45.xml"/><Relationship Id="rId79" Type="http://schemas.openxmlformats.org/officeDocument/2006/relationships/slide" Target="slides/slide50.xml"/><Relationship Id="rId102" Type="http://schemas.openxmlformats.org/officeDocument/2006/relationships/slide" Target="slides/slide73.xml"/><Relationship Id="rId5" Type="http://schemas.openxmlformats.org/officeDocument/2006/relationships/slideMaster" Target="slideMasters/slideMaster5.xml"/><Relationship Id="rId90" Type="http://schemas.openxmlformats.org/officeDocument/2006/relationships/slide" Target="slides/slide61.xml"/><Relationship Id="rId95" Type="http://schemas.openxmlformats.org/officeDocument/2006/relationships/slide" Target="slides/slide66.xml"/><Relationship Id="rId22" Type="http://schemas.openxmlformats.org/officeDocument/2006/relationships/slideMaster" Target="slideMasters/slideMaster22.xml"/><Relationship Id="rId27" Type="http://schemas.openxmlformats.org/officeDocument/2006/relationships/slideMaster" Target="slideMasters/slideMaster27.xml"/><Relationship Id="rId43" Type="http://schemas.openxmlformats.org/officeDocument/2006/relationships/slide" Target="slides/slide14.xml"/><Relationship Id="rId48" Type="http://schemas.openxmlformats.org/officeDocument/2006/relationships/slide" Target="slides/slide19.xml"/><Relationship Id="rId64" Type="http://schemas.openxmlformats.org/officeDocument/2006/relationships/slide" Target="slides/slide35.xml"/><Relationship Id="rId69" Type="http://schemas.openxmlformats.org/officeDocument/2006/relationships/slide" Target="slides/slide40.xml"/><Relationship Id="rId80" Type="http://schemas.openxmlformats.org/officeDocument/2006/relationships/slide" Target="slides/slide51.xml"/><Relationship Id="rId85" Type="http://schemas.openxmlformats.org/officeDocument/2006/relationships/slide" Target="slides/slide56.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33" Type="http://schemas.openxmlformats.org/officeDocument/2006/relationships/slide" Target="slides/slide4.xml"/><Relationship Id="rId38" Type="http://schemas.openxmlformats.org/officeDocument/2006/relationships/slide" Target="slides/slide9.xml"/><Relationship Id="rId59" Type="http://schemas.openxmlformats.org/officeDocument/2006/relationships/slide" Target="slides/slide30.xml"/><Relationship Id="rId103" Type="http://schemas.openxmlformats.org/officeDocument/2006/relationships/slide" Target="slides/slide74.xml"/><Relationship Id="rId108" Type="http://schemas.openxmlformats.org/officeDocument/2006/relationships/theme" Target="theme/theme1.xml"/><Relationship Id="rId54" Type="http://schemas.openxmlformats.org/officeDocument/2006/relationships/slide" Target="slides/slide25.xml"/><Relationship Id="rId70" Type="http://schemas.openxmlformats.org/officeDocument/2006/relationships/slide" Target="slides/slide41.xml"/><Relationship Id="rId75" Type="http://schemas.openxmlformats.org/officeDocument/2006/relationships/slide" Target="slides/slide46.xml"/><Relationship Id="rId91" Type="http://schemas.openxmlformats.org/officeDocument/2006/relationships/slide" Target="slides/slide62.xml"/><Relationship Id="rId96" Type="http://schemas.openxmlformats.org/officeDocument/2006/relationships/slide" Target="slides/slide67.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Master" Target="slideMasters/slideMaster15.xml"/><Relationship Id="rId23" Type="http://schemas.openxmlformats.org/officeDocument/2006/relationships/slideMaster" Target="slideMasters/slideMaster23.xml"/><Relationship Id="rId28" Type="http://schemas.openxmlformats.org/officeDocument/2006/relationships/slideMaster" Target="slideMasters/slideMaster28.xml"/><Relationship Id="rId36" Type="http://schemas.openxmlformats.org/officeDocument/2006/relationships/slide" Target="slides/slide7.xml"/><Relationship Id="rId49" Type="http://schemas.openxmlformats.org/officeDocument/2006/relationships/slide" Target="slides/slide20.xml"/><Relationship Id="rId57" Type="http://schemas.openxmlformats.org/officeDocument/2006/relationships/slide" Target="slides/slide28.xml"/><Relationship Id="rId106" Type="http://schemas.openxmlformats.org/officeDocument/2006/relationships/presProps" Target="presProps.xml"/><Relationship Id="rId10" Type="http://schemas.openxmlformats.org/officeDocument/2006/relationships/slideMaster" Target="slideMasters/slideMaster10.xml"/><Relationship Id="rId31" Type="http://schemas.openxmlformats.org/officeDocument/2006/relationships/slide" Target="slides/slide2.xml"/><Relationship Id="rId44" Type="http://schemas.openxmlformats.org/officeDocument/2006/relationships/slide" Target="slides/slide15.xml"/><Relationship Id="rId52" Type="http://schemas.openxmlformats.org/officeDocument/2006/relationships/slide" Target="slides/slide23.xml"/><Relationship Id="rId60" Type="http://schemas.openxmlformats.org/officeDocument/2006/relationships/slide" Target="slides/slide31.xml"/><Relationship Id="rId65" Type="http://schemas.openxmlformats.org/officeDocument/2006/relationships/slide" Target="slides/slide36.xml"/><Relationship Id="rId73" Type="http://schemas.openxmlformats.org/officeDocument/2006/relationships/slide" Target="slides/slide44.xml"/><Relationship Id="rId78" Type="http://schemas.openxmlformats.org/officeDocument/2006/relationships/slide" Target="slides/slide49.xml"/><Relationship Id="rId81" Type="http://schemas.openxmlformats.org/officeDocument/2006/relationships/slide" Target="slides/slide52.xml"/><Relationship Id="rId86" Type="http://schemas.openxmlformats.org/officeDocument/2006/relationships/slide" Target="slides/slide57.xml"/><Relationship Id="rId94" Type="http://schemas.openxmlformats.org/officeDocument/2006/relationships/slide" Target="slides/slide65.xml"/><Relationship Id="rId99" Type="http://schemas.openxmlformats.org/officeDocument/2006/relationships/slide" Target="slides/slide70.xml"/><Relationship Id="rId101" Type="http://schemas.openxmlformats.org/officeDocument/2006/relationships/slide" Target="slides/slide72.xml"/><Relationship Id="rId4" Type="http://schemas.openxmlformats.org/officeDocument/2006/relationships/slideMaster" Target="slideMasters/slideMaster4.xml"/><Relationship Id="rId9" Type="http://schemas.openxmlformats.org/officeDocument/2006/relationships/slideMaster" Target="slideMasters/slideMaster9.xml"/><Relationship Id="rId13" Type="http://schemas.openxmlformats.org/officeDocument/2006/relationships/slideMaster" Target="slideMasters/slideMaster13.xml"/><Relationship Id="rId18" Type="http://schemas.openxmlformats.org/officeDocument/2006/relationships/slideMaster" Target="slideMasters/slideMaster18.xml"/><Relationship Id="rId39" Type="http://schemas.openxmlformats.org/officeDocument/2006/relationships/slide" Target="slides/slide10.xml"/><Relationship Id="rId109" Type="http://schemas.openxmlformats.org/officeDocument/2006/relationships/tableStyles" Target="tableStyles.xml"/><Relationship Id="rId34" Type="http://schemas.openxmlformats.org/officeDocument/2006/relationships/slide" Target="slides/slide5.xml"/><Relationship Id="rId50" Type="http://schemas.openxmlformats.org/officeDocument/2006/relationships/slide" Target="slides/slide21.xml"/><Relationship Id="rId55" Type="http://schemas.openxmlformats.org/officeDocument/2006/relationships/slide" Target="slides/slide26.xml"/><Relationship Id="rId76" Type="http://schemas.openxmlformats.org/officeDocument/2006/relationships/slide" Target="slides/slide47.xml"/><Relationship Id="rId97" Type="http://schemas.openxmlformats.org/officeDocument/2006/relationships/slide" Target="slides/slide68.xml"/><Relationship Id="rId104" Type="http://schemas.openxmlformats.org/officeDocument/2006/relationships/slide" Target="slides/slide75.xml"/><Relationship Id="rId7" Type="http://schemas.openxmlformats.org/officeDocument/2006/relationships/slideMaster" Target="slideMasters/slideMaster7.xml"/><Relationship Id="rId71" Type="http://schemas.openxmlformats.org/officeDocument/2006/relationships/slide" Target="slides/slide42.xml"/><Relationship Id="rId92" Type="http://schemas.openxmlformats.org/officeDocument/2006/relationships/slide" Target="slides/slide63.xml"/><Relationship Id="rId2" Type="http://schemas.openxmlformats.org/officeDocument/2006/relationships/slideMaster" Target="slideMasters/slideMaster2.xml"/><Relationship Id="rId29" Type="http://schemas.openxmlformats.org/officeDocument/2006/relationships/slideMaster" Target="slideMasters/slideMaster29.xml"/><Relationship Id="rId24" Type="http://schemas.openxmlformats.org/officeDocument/2006/relationships/slideMaster" Target="slideMasters/slideMaster24.xml"/><Relationship Id="rId40" Type="http://schemas.openxmlformats.org/officeDocument/2006/relationships/slide" Target="slides/slide11.xml"/><Relationship Id="rId45" Type="http://schemas.openxmlformats.org/officeDocument/2006/relationships/slide" Target="slides/slide16.xml"/><Relationship Id="rId66" Type="http://schemas.openxmlformats.org/officeDocument/2006/relationships/slide" Target="slides/slide37.xml"/><Relationship Id="rId87" Type="http://schemas.openxmlformats.org/officeDocument/2006/relationships/slide" Target="slides/slide58.xml"/><Relationship Id="rId110" Type="http://schemas.openxmlformats.org/officeDocument/2006/relationships/customXml" Target="../customXml/item1.xml"/><Relationship Id="rId61" Type="http://schemas.openxmlformats.org/officeDocument/2006/relationships/slide" Target="slides/slide32.xml"/><Relationship Id="rId82" Type="http://schemas.openxmlformats.org/officeDocument/2006/relationships/slide" Target="slides/slide53.xml"/><Relationship Id="rId19" Type="http://schemas.openxmlformats.org/officeDocument/2006/relationships/slideMaster" Target="slideMasters/slideMaster19.xml"/><Relationship Id="rId14" Type="http://schemas.openxmlformats.org/officeDocument/2006/relationships/slideMaster" Target="slideMasters/slideMaster14.xml"/><Relationship Id="rId30" Type="http://schemas.openxmlformats.org/officeDocument/2006/relationships/slide" Target="slides/slide1.xml"/><Relationship Id="rId35" Type="http://schemas.openxmlformats.org/officeDocument/2006/relationships/slide" Target="slides/slide6.xml"/><Relationship Id="rId56" Type="http://schemas.openxmlformats.org/officeDocument/2006/relationships/slide" Target="slides/slide27.xml"/><Relationship Id="rId77" Type="http://schemas.openxmlformats.org/officeDocument/2006/relationships/slide" Target="slides/slide48.xml"/><Relationship Id="rId100" Type="http://schemas.openxmlformats.org/officeDocument/2006/relationships/slide" Target="slides/slide71.xml"/><Relationship Id="rId105" Type="http://schemas.openxmlformats.org/officeDocument/2006/relationships/notesMaster" Target="notesMasters/notesMaster1.xml"/><Relationship Id="rId8" Type="http://schemas.openxmlformats.org/officeDocument/2006/relationships/slideMaster" Target="slideMasters/slideMaster8.xml"/><Relationship Id="rId51" Type="http://schemas.openxmlformats.org/officeDocument/2006/relationships/slide" Target="slides/slide22.xml"/><Relationship Id="rId72" Type="http://schemas.openxmlformats.org/officeDocument/2006/relationships/slide" Target="slides/slide43.xml"/><Relationship Id="rId93" Type="http://schemas.openxmlformats.org/officeDocument/2006/relationships/slide" Target="slides/slide64.xml"/><Relationship Id="rId98" Type="http://schemas.openxmlformats.org/officeDocument/2006/relationships/slide" Target="slides/slide69.xml"/><Relationship Id="rId3" Type="http://schemas.openxmlformats.org/officeDocument/2006/relationships/slideMaster" Target="slideMasters/slideMaster3.xml"/><Relationship Id="rId25" Type="http://schemas.openxmlformats.org/officeDocument/2006/relationships/slideMaster" Target="slideMasters/slideMaster25.xml"/><Relationship Id="rId46" Type="http://schemas.openxmlformats.org/officeDocument/2006/relationships/slide" Target="slides/slide17.xml"/><Relationship Id="rId67" Type="http://schemas.openxmlformats.org/officeDocument/2006/relationships/slide" Target="slides/slide38.xml"/><Relationship Id="rId20" Type="http://schemas.openxmlformats.org/officeDocument/2006/relationships/slideMaster" Target="slideMasters/slideMaster20.xml"/><Relationship Id="rId41" Type="http://schemas.openxmlformats.org/officeDocument/2006/relationships/slide" Target="slides/slide12.xml"/><Relationship Id="rId62" Type="http://schemas.openxmlformats.org/officeDocument/2006/relationships/slide" Target="slides/slide33.xml"/><Relationship Id="rId83" Type="http://schemas.openxmlformats.org/officeDocument/2006/relationships/slide" Target="slides/slide54.xml"/><Relationship Id="rId88" Type="http://schemas.openxmlformats.org/officeDocument/2006/relationships/slide" Target="slides/slide59.xml"/><Relationship Id="rId111"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hdr" sz="quarter"/>
          </p:nvPr>
        </p:nvSpPr>
        <p:spPr bwMode="auto">
          <a:xfrm>
            <a:off x="0" y="0"/>
            <a:ext cx="2971800" cy="46482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dirty="0"/>
          </a:p>
        </p:txBody>
      </p:sp>
      <p:sp>
        <p:nvSpPr>
          <p:cNvPr id="65539" name="Rectangle 3"/>
          <p:cNvSpPr>
            <a:spLocks noGrp="1" noChangeArrowheads="1"/>
          </p:cNvSpPr>
          <p:nvPr>
            <p:ph type="dt" idx="1"/>
          </p:nvPr>
        </p:nvSpPr>
        <p:spPr bwMode="auto">
          <a:xfrm>
            <a:off x="3884613" y="0"/>
            <a:ext cx="2971800" cy="46482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dirty="0"/>
          </a:p>
        </p:txBody>
      </p:sp>
      <p:sp>
        <p:nvSpPr>
          <p:cNvPr id="14340"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p:spPr>
      </p:sp>
      <p:sp>
        <p:nvSpPr>
          <p:cNvPr id="65541" name="Rectangle 5"/>
          <p:cNvSpPr>
            <a:spLocks noGrp="1" noChangeArrowheads="1"/>
          </p:cNvSpPr>
          <p:nvPr>
            <p:ph type="body" sz="quarter" idx="3"/>
          </p:nvPr>
        </p:nvSpPr>
        <p:spPr bwMode="auto">
          <a:xfrm>
            <a:off x="685800" y="4415790"/>
            <a:ext cx="5486400" cy="418338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5542" name="Rectangle 6"/>
          <p:cNvSpPr>
            <a:spLocks noGrp="1" noChangeArrowheads="1"/>
          </p:cNvSpPr>
          <p:nvPr>
            <p:ph type="ftr" sz="quarter" idx="4"/>
          </p:nvPr>
        </p:nvSpPr>
        <p:spPr bwMode="auto">
          <a:xfrm>
            <a:off x="0" y="8829967"/>
            <a:ext cx="2971800" cy="46482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dirty="0"/>
          </a:p>
        </p:txBody>
      </p:sp>
      <p:sp>
        <p:nvSpPr>
          <p:cNvPr id="65543" name="Rectangle 7"/>
          <p:cNvSpPr>
            <a:spLocks noGrp="1" noChangeArrowheads="1"/>
          </p:cNvSpPr>
          <p:nvPr>
            <p:ph type="sldNum" sz="quarter" idx="5"/>
          </p:nvPr>
        </p:nvSpPr>
        <p:spPr bwMode="auto">
          <a:xfrm>
            <a:off x="3884613" y="8829967"/>
            <a:ext cx="2971800" cy="46482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a:latin typeface="Arial" pitchFamily="34" charset="0"/>
              </a:defRPr>
            </a:lvl1pPr>
          </a:lstStyle>
          <a:p>
            <a:pPr>
              <a:defRPr/>
            </a:pPr>
            <a:fld id="{3ECEA019-4148-4A90-8B1B-7352DFA1B192}" type="slidenum">
              <a:rPr lang="en-US"/>
              <a:pPr>
                <a:defRPr/>
              </a:pPr>
              <a:t>‹#›</a:t>
            </a:fld>
            <a:endParaRPr lang="en-US" dirty="0"/>
          </a:p>
        </p:txBody>
      </p:sp>
    </p:spTree>
    <p:extLst>
      <p:ext uri="{BB962C8B-B14F-4D97-AF65-F5344CB8AC3E}">
        <p14:creationId xmlns:p14="http://schemas.microsoft.com/office/powerpoint/2010/main" val="60060556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12</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13</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14</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15</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16</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17</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18</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19</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20</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21</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4</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22</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23</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24</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25</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26</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27</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28</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29</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30</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31</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5</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32</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33</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34</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35</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36</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37</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38</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39</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40</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41</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6</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42</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43</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44</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45</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46</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47</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48</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7</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8</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9</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10</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11</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0.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3.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4.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5.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6.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7.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0.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1.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2.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3.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4.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5.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6.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7.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8.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0.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1.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2.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3.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4.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5.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6.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7.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8.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9.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0.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1.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2.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3.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4.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5.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6.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7.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8.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9.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0.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1.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2.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3.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4.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5.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6.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7.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8.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9.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0.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1.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2.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3.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44.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45.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46.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47.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48.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49.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0.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1.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2.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3.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4.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55.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56.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57.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58.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59.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0.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1.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2.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3.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4.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5.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66.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67.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68.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69.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0.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71.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72.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73.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74.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75.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76.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77.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78.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79.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0.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81.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82.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83.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84.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85.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86.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87.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288.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289.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0.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291.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292.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293.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294.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295.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296.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297.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298.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299.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00.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01.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02.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03.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04.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05.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06.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07.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08.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09.xml.rels><?xml version="1.0" encoding="UTF-8" standalone="yes"?>
<Relationships xmlns="http://schemas.openxmlformats.org/package/2006/relationships"><Relationship Id="rId1" Type="http://schemas.openxmlformats.org/officeDocument/2006/relationships/slideMaster" Target="../slideMasters/slideMaster29.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0.xml.rels><?xml version="1.0" encoding="UTF-8" standalone="yes"?>
<Relationships xmlns="http://schemas.openxmlformats.org/package/2006/relationships"><Relationship Id="rId1" Type="http://schemas.openxmlformats.org/officeDocument/2006/relationships/slideMaster" Target="../slideMasters/slideMaster29.xml"/></Relationships>
</file>

<file path=ppt/slideLayouts/_rels/slideLayout311.xml.rels><?xml version="1.0" encoding="UTF-8" standalone="yes"?>
<Relationships xmlns="http://schemas.openxmlformats.org/package/2006/relationships"><Relationship Id="rId1" Type="http://schemas.openxmlformats.org/officeDocument/2006/relationships/slideMaster" Target="../slideMasters/slideMaster29.xml"/></Relationships>
</file>

<file path=ppt/slideLayouts/_rels/slideLayout312.xml.rels><?xml version="1.0" encoding="UTF-8" standalone="yes"?>
<Relationships xmlns="http://schemas.openxmlformats.org/package/2006/relationships"><Relationship Id="rId1" Type="http://schemas.openxmlformats.org/officeDocument/2006/relationships/slideMaster" Target="../slideMasters/slideMaster29.xml"/></Relationships>
</file>

<file path=ppt/slideLayouts/_rels/slideLayout313.xml.rels><?xml version="1.0" encoding="UTF-8" standalone="yes"?>
<Relationships xmlns="http://schemas.openxmlformats.org/package/2006/relationships"><Relationship Id="rId1" Type="http://schemas.openxmlformats.org/officeDocument/2006/relationships/slideMaster" Target="../slideMasters/slideMaster29.xml"/></Relationships>
</file>

<file path=ppt/slideLayouts/_rels/slideLayout314.xml.rels><?xml version="1.0" encoding="UTF-8" standalone="yes"?>
<Relationships xmlns="http://schemas.openxmlformats.org/package/2006/relationships"><Relationship Id="rId1" Type="http://schemas.openxmlformats.org/officeDocument/2006/relationships/slideMaster" Target="../slideMasters/slideMaster29.xml"/></Relationships>
</file>

<file path=ppt/slideLayouts/_rels/slideLayout315.xml.rels><?xml version="1.0" encoding="UTF-8" standalone="yes"?>
<Relationships xmlns="http://schemas.openxmlformats.org/package/2006/relationships"><Relationship Id="rId1" Type="http://schemas.openxmlformats.org/officeDocument/2006/relationships/slideMaster" Target="../slideMasters/slideMaster29.xml"/></Relationships>
</file>

<file path=ppt/slideLayouts/_rels/slideLayout316.xml.rels><?xml version="1.0" encoding="UTF-8" standalone="yes"?>
<Relationships xmlns="http://schemas.openxmlformats.org/package/2006/relationships"><Relationship Id="rId1" Type="http://schemas.openxmlformats.org/officeDocument/2006/relationships/slideMaster" Target="../slideMasters/slideMaster29.xml"/></Relationships>
</file>

<file path=ppt/slideLayouts/_rels/slideLayout317.xml.rels><?xml version="1.0" encoding="UTF-8" standalone="yes"?>
<Relationships xmlns="http://schemas.openxmlformats.org/package/2006/relationships"><Relationship Id="rId1" Type="http://schemas.openxmlformats.org/officeDocument/2006/relationships/slideMaster" Target="../slideMasters/slideMaster29.xml"/></Relationships>
</file>

<file path=ppt/slideLayouts/_rels/slideLayout318.xml.rels><?xml version="1.0" encoding="UTF-8" standalone="yes"?>
<Relationships xmlns="http://schemas.openxmlformats.org/package/2006/relationships"><Relationship Id="rId1" Type="http://schemas.openxmlformats.org/officeDocument/2006/relationships/slideMaster" Target="../slideMasters/slideMaster29.xml"/></Relationships>
</file>

<file path=ppt/slideLayouts/_rels/slideLayout319.xml.rels><?xml version="1.0" encoding="UTF-8" standalone="yes"?>
<Relationships xmlns="http://schemas.openxmlformats.org/package/2006/relationships"><Relationship Id="rId1" Type="http://schemas.openxmlformats.org/officeDocument/2006/relationships/slideMaster" Target="../slideMasters/slideMaster29.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9"/>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grpSp>
        <p:nvGrpSpPr>
          <p:cNvPr id="5" name="Group 1"/>
          <p:cNvGrpSpPr>
            <a:grpSpLocks/>
          </p:cNvGrpSpPr>
          <p:nvPr/>
        </p:nvGrpSpPr>
        <p:grpSpPr bwMode="auto">
          <a:xfrm>
            <a:off x="-3175" y="4953000"/>
            <a:ext cx="9147175" cy="1911350"/>
            <a:chOff x="-3765" y="4832896"/>
            <a:chExt cx="9147765" cy="2032192"/>
          </a:xfrm>
        </p:grpSpPr>
        <p:sp>
          <p:nvSpPr>
            <p:cNvPr id="6" name="Freeform 6"/>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eaLnBrk="0" hangingPunct="0">
                <a:defRPr/>
              </a:pPr>
              <a:endParaRPr lang="en-US" dirty="0"/>
            </a:p>
          </p:txBody>
        </p:sp>
        <p:sp>
          <p:nvSpPr>
            <p:cNvPr id="7" name="Freeform 7"/>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eaLnBrk="0" hangingPunct="0">
                <a:defRPr/>
              </a:pPr>
              <a:endParaRPr lang="en-US" dirty="0"/>
            </a:p>
          </p:txBody>
        </p:sp>
        <p:sp>
          <p:nvSpPr>
            <p:cNvPr id="8"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10"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smtClean="0">
                <a:solidFill>
                  <a:srgbClr val="FFFFFF"/>
                </a:solidFill>
              </a:defRPr>
            </a:lvl1pPr>
            <a:extLst/>
          </a:lstStyle>
          <a:p>
            <a:pPr>
              <a:defRPr/>
            </a:pPr>
            <a:fld id="{06E2E923-8C40-40DC-95E6-6536457ED2C8}"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1627C455-8005-4ED4-8471-93BCE5DC5137}" type="slidenum">
              <a:rPr lang="en-US"/>
              <a:pPr>
                <a:defRPr/>
              </a:pPr>
              <a:t>‹#›</a:t>
            </a:fld>
            <a:endParaRPr lang="en-US" dirty="0"/>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76608671"/>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5072448"/>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7405398"/>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20268531"/>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342811"/>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0240466"/>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29823539"/>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91612189"/>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56260034"/>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66886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C880B16D-0124-42EF-9213-AB67602DB29F}" type="slidenum">
              <a:rPr lang="en-US"/>
              <a:pPr>
                <a:defRPr/>
              </a:pPr>
              <a:t>‹#›</a:t>
            </a:fld>
            <a:endParaRPr lang="en-US" dirty="0"/>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6506937"/>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74576830"/>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56826893"/>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2921347"/>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03995799"/>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83335073"/>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56587697"/>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38586374"/>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23954774"/>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224150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22418806"/>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60915876"/>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10063283"/>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86736418"/>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0829718"/>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05657698"/>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52356024"/>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66291586"/>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3049449"/>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2908331"/>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76422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57176339"/>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87211207"/>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50603717"/>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86058117"/>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90666289"/>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13314958"/>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53599689"/>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74553032"/>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8806271"/>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0299044"/>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806587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37469546"/>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57200804"/>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5590861"/>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71199339"/>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1743306"/>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13106633"/>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9880039"/>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16722896"/>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84096205"/>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8601849"/>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511750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20048708"/>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2728893"/>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16760216"/>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52403254"/>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0190994"/>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89329776"/>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73899288"/>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214547"/>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84286305"/>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16894778"/>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1557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42641174"/>
      </p:ext>
    </p:extLst>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5354417"/>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48268616"/>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99370087"/>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34250512"/>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905622"/>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39396681"/>
      </p:ext>
    </p:extLst>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61674804"/>
      </p:ext>
    </p:extLst>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21603162"/>
      </p:ext>
    </p:extLst>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23175234"/>
      </p:ext>
    </p:extLst>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551328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22601390"/>
      </p:ext>
    </p:extLst>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89333298"/>
      </p:ext>
    </p:extLst>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87625524"/>
      </p:ext>
    </p:extLst>
  </p:cSld>
  <p:clrMapOvr>
    <a:masterClrMapping/>
  </p:clrMapOvr>
</p:sldLayout>
</file>

<file path=ppt/slideLayouts/slideLayout17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86279357"/>
      </p:ext>
    </p:extLst>
  </p:cSld>
  <p:clrMapOvr>
    <a:masterClrMapping/>
  </p:clrMapOvr>
</p:sldLayout>
</file>

<file path=ppt/slideLayouts/slideLayout17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68723064"/>
      </p:ext>
    </p:extLst>
  </p:cSld>
  <p:clrMapOvr>
    <a:masterClrMapping/>
  </p:clrMapOvr>
</p:sldLayout>
</file>

<file path=ppt/slideLayouts/slideLayout17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1290851"/>
      </p:ext>
    </p:extLst>
  </p:cSld>
  <p:clrMapOvr>
    <a:masterClrMapping/>
  </p:clrMapOvr>
</p:sldLayout>
</file>

<file path=ppt/slideLayouts/slideLayout17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59193873"/>
      </p:ext>
    </p:extLst>
  </p:cSld>
  <p:clrMapOvr>
    <a:masterClrMapping/>
  </p:clrMapOvr>
</p:sldLayout>
</file>

<file path=ppt/slideLayouts/slideLayout17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71670504"/>
      </p:ext>
    </p:extLst>
  </p:cSld>
  <p:clrMapOvr>
    <a:masterClrMapping/>
  </p:clrMapOvr>
</p:sldLayout>
</file>

<file path=ppt/slideLayouts/slideLayout17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04310815"/>
      </p:ext>
    </p:extLst>
  </p:cSld>
  <p:clrMapOvr>
    <a:masterClrMapping/>
  </p:clrMapOvr>
</p:sldLayout>
</file>

<file path=ppt/slideLayouts/slideLayout17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4762271"/>
      </p:ext>
    </p:extLst>
  </p:cSld>
  <p:clrMapOvr>
    <a:masterClrMapping/>
  </p:clrMapOvr>
</p:sldLayout>
</file>

<file path=ppt/slideLayouts/slideLayout17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7817753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25650914"/>
      </p:ext>
    </p:extLst>
  </p:cSld>
  <p:clrMapOvr>
    <a:masterClrMapping/>
  </p:clrMapOvr>
</p:sldLayout>
</file>

<file path=ppt/slideLayouts/slideLayout18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68987538"/>
      </p:ext>
    </p:extLst>
  </p:cSld>
  <p:clrMapOvr>
    <a:masterClrMapping/>
  </p:clrMapOvr>
</p:sldLayout>
</file>

<file path=ppt/slideLayouts/slideLayout18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31755105"/>
      </p:ext>
    </p:extLst>
  </p:cSld>
  <p:clrMapOvr>
    <a:masterClrMapping/>
  </p:clrMapOvr>
</p:sldLayout>
</file>

<file path=ppt/slideLayouts/slideLayout18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80104516"/>
      </p:ext>
    </p:extLst>
  </p:cSld>
  <p:clrMapOvr>
    <a:masterClrMapping/>
  </p:clrMapOvr>
</p:sldLayout>
</file>

<file path=ppt/slideLayouts/slideLayout18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33253762"/>
      </p:ext>
    </p:extLst>
  </p:cSld>
  <p:clrMapOvr>
    <a:masterClrMapping/>
  </p:clrMapOvr>
</p:sldLayout>
</file>

<file path=ppt/slideLayouts/slideLayout18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85294394"/>
      </p:ext>
    </p:extLst>
  </p:cSld>
  <p:clrMapOvr>
    <a:masterClrMapping/>
  </p:clrMapOvr>
</p:sldLayout>
</file>

<file path=ppt/slideLayouts/slideLayout18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72188300"/>
      </p:ext>
    </p:extLst>
  </p:cSld>
  <p:clrMapOvr>
    <a:masterClrMapping/>
  </p:clrMapOvr>
</p:sldLayout>
</file>

<file path=ppt/slideLayouts/slideLayout18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0061539"/>
      </p:ext>
    </p:extLst>
  </p:cSld>
  <p:clrMapOvr>
    <a:masterClrMapping/>
  </p:clrMapOvr>
</p:sldLayout>
</file>

<file path=ppt/slideLayouts/slideLayout18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4552143"/>
      </p:ext>
    </p:extLst>
  </p:cSld>
  <p:clrMapOvr>
    <a:masterClrMapping/>
  </p:clrMapOvr>
</p:sldLayout>
</file>

<file path=ppt/slideLayouts/slideLayout18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7113818"/>
      </p:ext>
    </p:extLst>
  </p:cSld>
  <p:clrMapOvr>
    <a:masterClrMapping/>
  </p:clrMapOvr>
</p:sldLayout>
</file>

<file path=ppt/slideLayouts/slideLayout18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402470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674156"/>
      </p:ext>
    </p:extLst>
  </p:cSld>
  <p:clrMapOvr>
    <a:masterClrMapping/>
  </p:clrMapOvr>
</p:sldLayout>
</file>

<file path=ppt/slideLayouts/slideLayout19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49649151"/>
      </p:ext>
    </p:extLst>
  </p:cSld>
  <p:clrMapOvr>
    <a:masterClrMapping/>
  </p:clrMapOvr>
</p:sldLayout>
</file>

<file path=ppt/slideLayouts/slideLayout19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10071702"/>
      </p:ext>
    </p:extLst>
  </p:cSld>
  <p:clrMapOvr>
    <a:masterClrMapping/>
  </p:clrMapOvr>
</p:sldLayout>
</file>

<file path=ppt/slideLayouts/slideLayout19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39515013"/>
      </p:ext>
    </p:extLst>
  </p:cSld>
  <p:clrMapOvr>
    <a:masterClrMapping/>
  </p:clrMapOvr>
</p:sldLayout>
</file>

<file path=ppt/slideLayouts/slideLayout19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59491518"/>
      </p:ext>
    </p:extLst>
  </p:cSld>
  <p:clrMapOvr>
    <a:masterClrMapping/>
  </p:clrMapOvr>
</p:sldLayout>
</file>

<file path=ppt/slideLayouts/slideLayout19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99843484"/>
      </p:ext>
    </p:extLst>
  </p:cSld>
  <p:clrMapOvr>
    <a:masterClrMapping/>
  </p:clrMapOvr>
</p:sldLayout>
</file>

<file path=ppt/slideLayouts/slideLayout19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3508509"/>
      </p:ext>
    </p:extLst>
  </p:cSld>
  <p:clrMapOvr>
    <a:masterClrMapping/>
  </p:clrMapOvr>
</p:sldLayout>
</file>

<file path=ppt/slideLayouts/slideLayout19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55708464"/>
      </p:ext>
    </p:extLst>
  </p:cSld>
  <p:clrMapOvr>
    <a:masterClrMapping/>
  </p:clrMapOvr>
</p:sldLayout>
</file>

<file path=ppt/slideLayouts/slideLayout19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4042729"/>
      </p:ext>
    </p:extLst>
  </p:cSld>
  <p:clrMapOvr>
    <a:masterClrMapping/>
  </p:clrMapOvr>
</p:sldLayout>
</file>

<file path=ppt/slideLayouts/slideLayout19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00987085"/>
      </p:ext>
    </p:extLst>
  </p:cSld>
  <p:clrMapOvr>
    <a:masterClrMapping/>
  </p:clrMapOvr>
</p:sldLayout>
</file>

<file path=ppt/slideLayouts/slideLayout19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33789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44790A90-D1B9-45A2-A3B3-A9282399050E}"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08888260"/>
      </p:ext>
    </p:extLst>
  </p:cSld>
  <p:clrMapOvr>
    <a:masterClrMapping/>
  </p:clrMapOvr>
</p:sldLayout>
</file>

<file path=ppt/slideLayouts/slideLayout20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78491578"/>
      </p:ext>
    </p:extLst>
  </p:cSld>
  <p:clrMapOvr>
    <a:masterClrMapping/>
  </p:clrMapOvr>
</p:sldLayout>
</file>

<file path=ppt/slideLayouts/slideLayout20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63724954"/>
      </p:ext>
    </p:extLst>
  </p:cSld>
  <p:clrMapOvr>
    <a:masterClrMapping/>
  </p:clrMapOvr>
</p:sldLayout>
</file>

<file path=ppt/slideLayouts/slideLayout20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10369236"/>
      </p:ext>
    </p:extLst>
  </p:cSld>
  <p:clrMapOvr>
    <a:masterClrMapping/>
  </p:clrMapOvr>
</p:sldLayout>
</file>

<file path=ppt/slideLayouts/slideLayout20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85391038"/>
      </p:ext>
    </p:extLst>
  </p:cSld>
  <p:clrMapOvr>
    <a:masterClrMapping/>
  </p:clrMapOvr>
</p:sldLayout>
</file>

<file path=ppt/slideLayouts/slideLayout20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23428221"/>
      </p:ext>
    </p:extLst>
  </p:cSld>
  <p:clrMapOvr>
    <a:masterClrMapping/>
  </p:clrMapOvr>
</p:sldLayout>
</file>

<file path=ppt/slideLayouts/slideLayout20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93140173"/>
      </p:ext>
    </p:extLst>
  </p:cSld>
  <p:clrMapOvr>
    <a:masterClrMapping/>
  </p:clrMapOvr>
</p:sldLayout>
</file>

<file path=ppt/slideLayouts/slideLayout20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13670566"/>
      </p:ext>
    </p:extLst>
  </p:cSld>
  <p:clrMapOvr>
    <a:masterClrMapping/>
  </p:clrMapOvr>
</p:sldLayout>
</file>

<file path=ppt/slideLayouts/slideLayout20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27774445"/>
      </p:ext>
    </p:extLst>
  </p:cSld>
  <p:clrMapOvr>
    <a:masterClrMapping/>
  </p:clrMapOvr>
</p:sldLayout>
</file>

<file path=ppt/slideLayouts/slideLayout20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25231975"/>
      </p:ext>
    </p:extLst>
  </p:cSld>
  <p:clrMapOvr>
    <a:masterClrMapping/>
  </p:clrMapOvr>
</p:sldLayout>
</file>

<file path=ppt/slideLayouts/slideLayout20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8338036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08911226"/>
      </p:ext>
    </p:extLst>
  </p:cSld>
  <p:clrMapOvr>
    <a:masterClrMapping/>
  </p:clrMapOvr>
</p:sldLayout>
</file>

<file path=ppt/slideLayouts/slideLayout2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40693734"/>
      </p:ext>
    </p:extLst>
  </p:cSld>
  <p:clrMapOvr>
    <a:masterClrMapping/>
  </p:clrMapOvr>
</p:sldLayout>
</file>

<file path=ppt/slideLayouts/slideLayout2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0911519"/>
      </p:ext>
    </p:extLst>
  </p:cSld>
  <p:clrMapOvr>
    <a:masterClrMapping/>
  </p:clrMapOvr>
</p:sldLayout>
</file>

<file path=ppt/slideLayouts/slideLayout2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77469367"/>
      </p:ext>
    </p:extLst>
  </p:cSld>
  <p:clrMapOvr>
    <a:masterClrMapping/>
  </p:clrMapOvr>
</p:sldLayout>
</file>

<file path=ppt/slideLayouts/slideLayout2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26112887"/>
      </p:ext>
    </p:extLst>
  </p:cSld>
  <p:clrMapOvr>
    <a:masterClrMapping/>
  </p:clrMapOvr>
</p:sldLayout>
</file>

<file path=ppt/slideLayouts/slideLayout2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5352675"/>
      </p:ext>
    </p:extLst>
  </p:cSld>
  <p:clrMapOvr>
    <a:masterClrMapping/>
  </p:clrMapOvr>
</p:sldLayout>
</file>

<file path=ppt/slideLayouts/slideLayout2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31596031"/>
      </p:ext>
    </p:extLst>
  </p:cSld>
  <p:clrMapOvr>
    <a:masterClrMapping/>
  </p:clrMapOvr>
</p:sldLayout>
</file>

<file path=ppt/slideLayouts/slideLayout2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12812198"/>
      </p:ext>
    </p:extLst>
  </p:cSld>
  <p:clrMapOvr>
    <a:masterClrMapping/>
  </p:clrMapOvr>
</p:sldLayout>
</file>

<file path=ppt/slideLayouts/slideLayout2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50040145"/>
      </p:ext>
    </p:extLst>
  </p:cSld>
  <p:clrMapOvr>
    <a:masterClrMapping/>
  </p:clrMapOvr>
</p:sldLayout>
</file>

<file path=ppt/slideLayouts/slideLayout2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18560383"/>
      </p:ext>
    </p:extLst>
  </p:cSld>
  <p:clrMapOvr>
    <a:masterClrMapping/>
  </p:clrMapOvr>
</p:sldLayout>
</file>

<file path=ppt/slideLayouts/slideLayout2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328316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9093831"/>
      </p:ext>
    </p:extLst>
  </p:cSld>
  <p:clrMapOvr>
    <a:masterClrMapping/>
  </p:clrMapOvr>
</p:sldLayout>
</file>

<file path=ppt/slideLayouts/slideLayout2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8057596"/>
      </p:ext>
    </p:extLst>
  </p:cSld>
  <p:clrMapOvr>
    <a:masterClrMapping/>
  </p:clrMapOvr>
</p:sldLayout>
</file>

<file path=ppt/slideLayouts/slideLayout2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18965177"/>
      </p:ext>
    </p:extLst>
  </p:cSld>
  <p:clrMapOvr>
    <a:masterClrMapping/>
  </p:clrMapOvr>
</p:sldLayout>
</file>

<file path=ppt/slideLayouts/slideLayout2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07200655"/>
      </p:ext>
    </p:extLst>
  </p:cSld>
  <p:clrMapOvr>
    <a:masterClrMapping/>
  </p:clrMapOvr>
</p:sldLayout>
</file>

<file path=ppt/slideLayouts/slideLayout2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79230573"/>
      </p:ext>
    </p:extLst>
  </p:cSld>
  <p:clrMapOvr>
    <a:masterClrMapping/>
  </p:clrMapOvr>
</p:sldLayout>
</file>

<file path=ppt/slideLayouts/slideLayout2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90078861"/>
      </p:ext>
    </p:extLst>
  </p:cSld>
  <p:clrMapOvr>
    <a:masterClrMapping/>
  </p:clrMapOvr>
</p:sldLayout>
</file>

<file path=ppt/slideLayouts/slideLayout2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64408"/>
      </p:ext>
    </p:extLst>
  </p:cSld>
  <p:clrMapOvr>
    <a:masterClrMapping/>
  </p:clrMapOvr>
</p:sldLayout>
</file>

<file path=ppt/slideLayouts/slideLayout2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91063459"/>
      </p:ext>
    </p:extLst>
  </p:cSld>
  <p:clrMapOvr>
    <a:masterClrMapping/>
  </p:clrMapOvr>
</p:sldLayout>
</file>

<file path=ppt/slideLayouts/slideLayout2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24023139"/>
      </p:ext>
    </p:extLst>
  </p:cSld>
  <p:clrMapOvr>
    <a:masterClrMapping/>
  </p:clrMapOvr>
</p:sldLayout>
</file>

<file path=ppt/slideLayouts/slideLayout2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95020996"/>
      </p:ext>
    </p:extLst>
  </p:cSld>
  <p:clrMapOvr>
    <a:masterClrMapping/>
  </p:clrMapOvr>
</p:sldLayout>
</file>

<file path=ppt/slideLayouts/slideLayout2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245703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99082586"/>
      </p:ext>
    </p:extLst>
  </p:cSld>
  <p:clrMapOvr>
    <a:masterClrMapping/>
  </p:clrMapOvr>
</p:sldLayout>
</file>

<file path=ppt/slideLayouts/slideLayout2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98108566"/>
      </p:ext>
    </p:extLst>
  </p:cSld>
  <p:clrMapOvr>
    <a:masterClrMapping/>
  </p:clrMapOvr>
</p:sldLayout>
</file>

<file path=ppt/slideLayouts/slideLayout2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22394273"/>
      </p:ext>
    </p:extLst>
  </p:cSld>
  <p:clrMapOvr>
    <a:masterClrMapping/>
  </p:clrMapOvr>
</p:sldLayout>
</file>

<file path=ppt/slideLayouts/slideLayout23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41585005"/>
      </p:ext>
    </p:extLst>
  </p:cSld>
  <p:clrMapOvr>
    <a:masterClrMapping/>
  </p:clrMapOvr>
</p:sldLayout>
</file>

<file path=ppt/slideLayouts/slideLayout2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47689847"/>
      </p:ext>
    </p:extLst>
  </p:cSld>
  <p:clrMapOvr>
    <a:masterClrMapping/>
  </p:clrMapOvr>
</p:sldLayout>
</file>

<file path=ppt/slideLayouts/slideLayout23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06659299"/>
      </p:ext>
    </p:extLst>
  </p:cSld>
  <p:clrMapOvr>
    <a:masterClrMapping/>
  </p:clrMapOvr>
</p:sldLayout>
</file>

<file path=ppt/slideLayouts/slideLayout2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10827988"/>
      </p:ext>
    </p:extLst>
  </p:cSld>
  <p:clrMapOvr>
    <a:masterClrMapping/>
  </p:clrMapOvr>
</p:sldLayout>
</file>

<file path=ppt/slideLayouts/slideLayout23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38823064"/>
      </p:ext>
    </p:extLst>
  </p:cSld>
  <p:clrMapOvr>
    <a:masterClrMapping/>
  </p:clrMapOvr>
</p:sldLayout>
</file>

<file path=ppt/slideLayouts/slideLayout23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17907807"/>
      </p:ext>
    </p:extLst>
  </p:cSld>
  <p:clrMapOvr>
    <a:masterClrMapping/>
  </p:clrMapOvr>
</p:sldLayout>
</file>

<file path=ppt/slideLayouts/slideLayout23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38356442"/>
      </p:ext>
    </p:extLst>
  </p:cSld>
  <p:clrMapOvr>
    <a:masterClrMapping/>
  </p:clrMapOvr>
</p:sldLayout>
</file>

<file path=ppt/slideLayouts/slideLayout23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7894289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22329232"/>
      </p:ext>
    </p:extLst>
  </p:cSld>
  <p:clrMapOvr>
    <a:masterClrMapping/>
  </p:clrMapOvr>
</p:sldLayout>
</file>

<file path=ppt/slideLayouts/slideLayout24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32942526"/>
      </p:ext>
    </p:extLst>
  </p:cSld>
  <p:clrMapOvr>
    <a:masterClrMapping/>
  </p:clrMapOvr>
</p:sldLayout>
</file>

<file path=ppt/slideLayouts/slideLayout24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07960858"/>
      </p:ext>
    </p:extLst>
  </p:cSld>
  <p:clrMapOvr>
    <a:masterClrMapping/>
  </p:clrMapOvr>
</p:sldLayout>
</file>

<file path=ppt/slideLayouts/slideLayout24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1988265"/>
      </p:ext>
    </p:extLst>
  </p:cSld>
  <p:clrMapOvr>
    <a:masterClrMapping/>
  </p:clrMapOvr>
</p:sldLayout>
</file>

<file path=ppt/slideLayouts/slideLayout24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18445449"/>
      </p:ext>
    </p:extLst>
  </p:cSld>
  <p:clrMapOvr>
    <a:masterClrMapping/>
  </p:clrMapOvr>
</p:sldLayout>
</file>

<file path=ppt/slideLayouts/slideLayout24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24152756"/>
      </p:ext>
    </p:extLst>
  </p:cSld>
  <p:clrMapOvr>
    <a:masterClrMapping/>
  </p:clrMapOvr>
</p:sldLayout>
</file>

<file path=ppt/slideLayouts/slideLayout24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17535015"/>
      </p:ext>
    </p:extLst>
  </p:cSld>
  <p:clrMapOvr>
    <a:masterClrMapping/>
  </p:clrMapOvr>
</p:sldLayout>
</file>

<file path=ppt/slideLayouts/slideLayout24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23551183"/>
      </p:ext>
    </p:extLst>
  </p:cSld>
  <p:clrMapOvr>
    <a:masterClrMapping/>
  </p:clrMapOvr>
</p:sldLayout>
</file>

<file path=ppt/slideLayouts/slideLayout24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94217682"/>
      </p:ext>
    </p:extLst>
  </p:cSld>
  <p:clrMapOvr>
    <a:masterClrMapping/>
  </p:clrMapOvr>
</p:sldLayout>
</file>

<file path=ppt/slideLayouts/slideLayout24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16965861"/>
      </p:ext>
    </p:extLst>
  </p:cSld>
  <p:clrMapOvr>
    <a:masterClrMapping/>
  </p:clrMapOvr>
</p:sldLayout>
</file>

<file path=ppt/slideLayouts/slideLayout24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0283088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47251659"/>
      </p:ext>
    </p:extLst>
  </p:cSld>
  <p:clrMapOvr>
    <a:masterClrMapping/>
  </p:clrMapOvr>
</p:sldLayout>
</file>

<file path=ppt/slideLayouts/slideLayout25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8256695"/>
      </p:ext>
    </p:extLst>
  </p:cSld>
  <p:clrMapOvr>
    <a:masterClrMapping/>
  </p:clrMapOvr>
</p:sldLayout>
</file>

<file path=ppt/slideLayouts/slideLayout25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99766954"/>
      </p:ext>
    </p:extLst>
  </p:cSld>
  <p:clrMapOvr>
    <a:masterClrMapping/>
  </p:clrMapOvr>
</p:sldLayout>
</file>

<file path=ppt/slideLayouts/slideLayout25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90688000"/>
      </p:ext>
    </p:extLst>
  </p:cSld>
  <p:clrMapOvr>
    <a:masterClrMapping/>
  </p:clrMapOvr>
</p:sldLayout>
</file>

<file path=ppt/slideLayouts/slideLayout25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3434491"/>
      </p:ext>
    </p:extLst>
  </p:cSld>
  <p:clrMapOvr>
    <a:masterClrMapping/>
  </p:clrMapOvr>
</p:sldLayout>
</file>

<file path=ppt/slideLayouts/slideLayout25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73979141"/>
      </p:ext>
    </p:extLst>
  </p:cSld>
  <p:clrMapOvr>
    <a:masterClrMapping/>
  </p:clrMapOvr>
</p:sldLayout>
</file>

<file path=ppt/slideLayouts/slideLayout25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22291983"/>
      </p:ext>
    </p:extLst>
  </p:cSld>
  <p:clrMapOvr>
    <a:masterClrMapping/>
  </p:clrMapOvr>
</p:sldLayout>
</file>

<file path=ppt/slideLayouts/slideLayout25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42372529"/>
      </p:ext>
    </p:extLst>
  </p:cSld>
  <p:clrMapOvr>
    <a:masterClrMapping/>
  </p:clrMapOvr>
</p:sldLayout>
</file>

<file path=ppt/slideLayouts/slideLayout25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15623818"/>
      </p:ext>
    </p:extLst>
  </p:cSld>
  <p:clrMapOvr>
    <a:masterClrMapping/>
  </p:clrMapOvr>
</p:sldLayout>
</file>

<file path=ppt/slideLayouts/slideLayout25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4861099"/>
      </p:ext>
    </p:extLst>
  </p:cSld>
  <p:clrMapOvr>
    <a:masterClrMapping/>
  </p:clrMapOvr>
</p:sldLayout>
</file>

<file path=ppt/slideLayouts/slideLayout25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0801348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15109773"/>
      </p:ext>
    </p:extLst>
  </p:cSld>
  <p:clrMapOvr>
    <a:masterClrMapping/>
  </p:clrMapOvr>
</p:sldLayout>
</file>

<file path=ppt/slideLayouts/slideLayout26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89882714"/>
      </p:ext>
    </p:extLst>
  </p:cSld>
  <p:clrMapOvr>
    <a:masterClrMapping/>
  </p:clrMapOvr>
</p:sldLayout>
</file>

<file path=ppt/slideLayouts/slideLayout26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41726599"/>
      </p:ext>
    </p:extLst>
  </p:cSld>
  <p:clrMapOvr>
    <a:masterClrMapping/>
  </p:clrMapOvr>
</p:sldLayout>
</file>

<file path=ppt/slideLayouts/slideLayout26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15724120"/>
      </p:ext>
    </p:extLst>
  </p:cSld>
  <p:clrMapOvr>
    <a:masterClrMapping/>
  </p:clrMapOvr>
</p:sldLayout>
</file>

<file path=ppt/slideLayouts/slideLayout26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05694945"/>
      </p:ext>
    </p:extLst>
  </p:cSld>
  <p:clrMapOvr>
    <a:masterClrMapping/>
  </p:clrMapOvr>
</p:sldLayout>
</file>

<file path=ppt/slideLayouts/slideLayout26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1003118"/>
      </p:ext>
    </p:extLst>
  </p:cSld>
  <p:clrMapOvr>
    <a:masterClrMapping/>
  </p:clrMapOvr>
</p:sldLayout>
</file>

<file path=ppt/slideLayouts/slideLayout26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82385356"/>
      </p:ext>
    </p:extLst>
  </p:cSld>
  <p:clrMapOvr>
    <a:masterClrMapping/>
  </p:clrMapOvr>
</p:sldLayout>
</file>

<file path=ppt/slideLayouts/slideLayout26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1409379"/>
      </p:ext>
    </p:extLst>
  </p:cSld>
  <p:clrMapOvr>
    <a:masterClrMapping/>
  </p:clrMapOvr>
</p:sldLayout>
</file>

<file path=ppt/slideLayouts/slideLayout26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0009591"/>
      </p:ext>
    </p:extLst>
  </p:cSld>
  <p:clrMapOvr>
    <a:masterClrMapping/>
  </p:clrMapOvr>
</p:sldLayout>
</file>

<file path=ppt/slideLayouts/slideLayout26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5369258"/>
      </p:ext>
    </p:extLst>
  </p:cSld>
  <p:clrMapOvr>
    <a:masterClrMapping/>
  </p:clrMapOvr>
</p:sldLayout>
</file>

<file path=ppt/slideLayouts/slideLayout26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8679759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86574443"/>
      </p:ext>
    </p:extLst>
  </p:cSld>
  <p:clrMapOvr>
    <a:masterClrMapping/>
  </p:clrMapOvr>
</p:sldLayout>
</file>

<file path=ppt/slideLayouts/slideLayout27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26029101"/>
      </p:ext>
    </p:extLst>
  </p:cSld>
  <p:clrMapOvr>
    <a:masterClrMapping/>
  </p:clrMapOvr>
</p:sldLayout>
</file>

<file path=ppt/slideLayouts/slideLayout27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4738642"/>
      </p:ext>
    </p:extLst>
  </p:cSld>
  <p:clrMapOvr>
    <a:masterClrMapping/>
  </p:clrMapOvr>
</p:sldLayout>
</file>

<file path=ppt/slideLayouts/slideLayout27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13349089"/>
      </p:ext>
    </p:extLst>
  </p:cSld>
  <p:clrMapOvr>
    <a:masterClrMapping/>
  </p:clrMapOvr>
</p:sldLayout>
</file>

<file path=ppt/slideLayouts/slideLayout27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38819038"/>
      </p:ext>
    </p:extLst>
  </p:cSld>
  <p:clrMapOvr>
    <a:masterClrMapping/>
  </p:clrMapOvr>
</p:sldLayout>
</file>

<file path=ppt/slideLayouts/slideLayout27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71668381"/>
      </p:ext>
    </p:extLst>
  </p:cSld>
  <p:clrMapOvr>
    <a:masterClrMapping/>
  </p:clrMapOvr>
</p:sldLayout>
</file>

<file path=ppt/slideLayouts/slideLayout27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77457775"/>
      </p:ext>
    </p:extLst>
  </p:cSld>
  <p:clrMapOvr>
    <a:masterClrMapping/>
  </p:clrMapOvr>
</p:sldLayout>
</file>

<file path=ppt/slideLayouts/slideLayout27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72754278"/>
      </p:ext>
    </p:extLst>
  </p:cSld>
  <p:clrMapOvr>
    <a:masterClrMapping/>
  </p:clrMapOvr>
</p:sldLayout>
</file>

<file path=ppt/slideLayouts/slideLayout27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15662738"/>
      </p:ext>
    </p:extLst>
  </p:cSld>
  <p:clrMapOvr>
    <a:masterClrMapping/>
  </p:clrMapOvr>
</p:sldLayout>
</file>

<file path=ppt/slideLayouts/slideLayout27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9575781"/>
      </p:ext>
    </p:extLst>
  </p:cSld>
  <p:clrMapOvr>
    <a:masterClrMapping/>
  </p:clrMapOvr>
</p:sldLayout>
</file>

<file path=ppt/slideLayouts/slideLayout27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215241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35587428"/>
      </p:ext>
    </p:extLst>
  </p:cSld>
  <p:clrMapOvr>
    <a:masterClrMapping/>
  </p:clrMapOvr>
</p:sldLayout>
</file>

<file path=ppt/slideLayouts/slideLayout28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8797242"/>
      </p:ext>
    </p:extLst>
  </p:cSld>
  <p:clrMapOvr>
    <a:masterClrMapping/>
  </p:clrMapOvr>
</p:sldLayout>
</file>

<file path=ppt/slideLayouts/slideLayout28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37481395"/>
      </p:ext>
    </p:extLst>
  </p:cSld>
  <p:clrMapOvr>
    <a:masterClrMapping/>
  </p:clrMapOvr>
</p:sldLayout>
</file>

<file path=ppt/slideLayouts/slideLayout28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52877438"/>
      </p:ext>
    </p:extLst>
  </p:cSld>
  <p:clrMapOvr>
    <a:masterClrMapping/>
  </p:clrMapOvr>
</p:sldLayout>
</file>

<file path=ppt/slideLayouts/slideLayout28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73182638"/>
      </p:ext>
    </p:extLst>
  </p:cSld>
  <p:clrMapOvr>
    <a:masterClrMapping/>
  </p:clrMapOvr>
</p:sldLayout>
</file>

<file path=ppt/slideLayouts/slideLayout28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19443736"/>
      </p:ext>
    </p:extLst>
  </p:cSld>
  <p:clrMapOvr>
    <a:masterClrMapping/>
  </p:clrMapOvr>
</p:sldLayout>
</file>

<file path=ppt/slideLayouts/slideLayout28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34577756"/>
      </p:ext>
    </p:extLst>
  </p:cSld>
  <p:clrMapOvr>
    <a:masterClrMapping/>
  </p:clrMapOvr>
</p:sldLayout>
</file>

<file path=ppt/slideLayouts/slideLayout28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51718179"/>
      </p:ext>
    </p:extLst>
  </p:cSld>
  <p:clrMapOvr>
    <a:masterClrMapping/>
  </p:clrMapOvr>
</p:sldLayout>
</file>

<file path=ppt/slideLayouts/slideLayout28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05669375"/>
      </p:ext>
    </p:extLst>
  </p:cSld>
  <p:clrMapOvr>
    <a:masterClrMapping/>
  </p:clrMapOvr>
</p:sldLayout>
</file>

<file path=ppt/slideLayouts/slideLayout28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12650709"/>
      </p:ext>
    </p:extLst>
  </p:cSld>
  <p:clrMapOvr>
    <a:masterClrMapping/>
  </p:clrMapOvr>
</p:sldLayout>
</file>

<file path=ppt/slideLayouts/slideLayout28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2195306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12472060"/>
      </p:ext>
    </p:extLst>
  </p:cSld>
  <p:clrMapOvr>
    <a:masterClrMapping/>
  </p:clrMapOvr>
</p:sldLayout>
</file>

<file path=ppt/slideLayouts/slideLayout29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43616990"/>
      </p:ext>
    </p:extLst>
  </p:cSld>
  <p:clrMapOvr>
    <a:masterClrMapping/>
  </p:clrMapOvr>
</p:sldLayout>
</file>

<file path=ppt/slideLayouts/slideLayout29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37615118"/>
      </p:ext>
    </p:extLst>
  </p:cSld>
  <p:clrMapOvr>
    <a:masterClrMapping/>
  </p:clrMapOvr>
</p:sldLayout>
</file>

<file path=ppt/slideLayouts/slideLayout29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41732461"/>
      </p:ext>
    </p:extLst>
  </p:cSld>
  <p:clrMapOvr>
    <a:masterClrMapping/>
  </p:clrMapOvr>
</p:sldLayout>
</file>

<file path=ppt/slideLayouts/slideLayout29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71773411"/>
      </p:ext>
    </p:extLst>
  </p:cSld>
  <p:clrMapOvr>
    <a:masterClrMapping/>
  </p:clrMapOvr>
</p:sldLayout>
</file>

<file path=ppt/slideLayouts/slideLayout29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0634010"/>
      </p:ext>
    </p:extLst>
  </p:cSld>
  <p:clrMapOvr>
    <a:masterClrMapping/>
  </p:clrMapOvr>
</p:sldLayout>
</file>

<file path=ppt/slideLayouts/slideLayout29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83470472"/>
      </p:ext>
    </p:extLst>
  </p:cSld>
  <p:clrMapOvr>
    <a:masterClrMapping/>
  </p:clrMapOvr>
</p:sldLayout>
</file>

<file path=ppt/slideLayouts/slideLayout29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22590997"/>
      </p:ext>
    </p:extLst>
  </p:cSld>
  <p:clrMapOvr>
    <a:masterClrMapping/>
  </p:clrMapOvr>
</p:sldLayout>
</file>

<file path=ppt/slideLayouts/slideLayout29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43754580"/>
      </p:ext>
    </p:extLst>
  </p:cSld>
  <p:clrMapOvr>
    <a:masterClrMapping/>
  </p:clrMapOvr>
</p:sldLayout>
</file>

<file path=ppt/slideLayouts/slideLayout29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9968370"/>
      </p:ext>
    </p:extLst>
  </p:cSld>
  <p:clrMapOvr>
    <a:masterClrMapping/>
  </p:clrMapOvr>
</p:sldLayout>
</file>

<file path=ppt/slideLayouts/slideLayout29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17225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6"/>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5" name="Chevron 7"/>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extLst/>
          </a:lstStyle>
          <a:p>
            <a:pPr>
              <a:defRPr/>
            </a:pPr>
            <a:fld id="{FDE55FCD-FDEC-4AE7-A98B-869704D288CA}"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65505772"/>
      </p:ext>
    </p:extLst>
  </p:cSld>
  <p:clrMapOvr>
    <a:masterClrMapping/>
  </p:clrMapOvr>
</p:sldLayout>
</file>

<file path=ppt/slideLayouts/slideLayout30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85838503"/>
      </p:ext>
    </p:extLst>
  </p:cSld>
  <p:clrMapOvr>
    <a:masterClrMapping/>
  </p:clrMapOvr>
</p:sldLayout>
</file>

<file path=ppt/slideLayouts/slideLayout30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21248969"/>
      </p:ext>
    </p:extLst>
  </p:cSld>
  <p:clrMapOvr>
    <a:masterClrMapping/>
  </p:clrMapOvr>
</p:sldLayout>
</file>

<file path=ppt/slideLayouts/slideLayout30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05966870"/>
      </p:ext>
    </p:extLst>
  </p:cSld>
  <p:clrMapOvr>
    <a:masterClrMapping/>
  </p:clrMapOvr>
</p:sldLayout>
</file>

<file path=ppt/slideLayouts/slideLayout30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71775350"/>
      </p:ext>
    </p:extLst>
  </p:cSld>
  <p:clrMapOvr>
    <a:masterClrMapping/>
  </p:clrMapOvr>
</p:sldLayout>
</file>

<file path=ppt/slideLayouts/slideLayout30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61178274"/>
      </p:ext>
    </p:extLst>
  </p:cSld>
  <p:clrMapOvr>
    <a:masterClrMapping/>
  </p:clrMapOvr>
</p:sldLayout>
</file>

<file path=ppt/slideLayouts/slideLayout30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46697014"/>
      </p:ext>
    </p:extLst>
  </p:cSld>
  <p:clrMapOvr>
    <a:masterClrMapping/>
  </p:clrMapOvr>
</p:sldLayout>
</file>

<file path=ppt/slideLayouts/slideLayout30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21752143"/>
      </p:ext>
    </p:extLst>
  </p:cSld>
  <p:clrMapOvr>
    <a:masterClrMapping/>
  </p:clrMapOvr>
</p:sldLayout>
</file>

<file path=ppt/slideLayouts/slideLayout30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3827491"/>
      </p:ext>
    </p:extLst>
  </p:cSld>
  <p:clrMapOvr>
    <a:masterClrMapping/>
  </p:clrMapOvr>
</p:sldLayout>
</file>

<file path=ppt/slideLayouts/slideLayout30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21786886"/>
      </p:ext>
    </p:extLst>
  </p:cSld>
  <p:clrMapOvr>
    <a:masterClrMapping/>
  </p:clrMapOvr>
</p:sldLayout>
</file>

<file path=ppt/slideLayouts/slideLayout30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6966861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15526646"/>
      </p:ext>
    </p:extLst>
  </p:cSld>
  <p:clrMapOvr>
    <a:masterClrMapping/>
  </p:clrMapOvr>
</p:sldLayout>
</file>

<file path=ppt/slideLayouts/slideLayout3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01998065"/>
      </p:ext>
    </p:extLst>
  </p:cSld>
  <p:clrMapOvr>
    <a:masterClrMapping/>
  </p:clrMapOvr>
</p:sldLayout>
</file>

<file path=ppt/slideLayouts/slideLayout3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46706250"/>
      </p:ext>
    </p:extLst>
  </p:cSld>
  <p:clrMapOvr>
    <a:masterClrMapping/>
  </p:clrMapOvr>
</p:sldLayout>
</file>

<file path=ppt/slideLayouts/slideLayout3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01220195"/>
      </p:ext>
    </p:extLst>
  </p:cSld>
  <p:clrMapOvr>
    <a:masterClrMapping/>
  </p:clrMapOvr>
</p:sldLayout>
</file>

<file path=ppt/slideLayouts/slideLayout3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8198884"/>
      </p:ext>
    </p:extLst>
  </p:cSld>
  <p:clrMapOvr>
    <a:masterClrMapping/>
  </p:clrMapOvr>
</p:sldLayout>
</file>

<file path=ppt/slideLayouts/slideLayout3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53654616"/>
      </p:ext>
    </p:extLst>
  </p:cSld>
  <p:clrMapOvr>
    <a:masterClrMapping/>
  </p:clrMapOvr>
</p:sldLayout>
</file>

<file path=ppt/slideLayouts/slideLayout3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52927182"/>
      </p:ext>
    </p:extLst>
  </p:cSld>
  <p:clrMapOvr>
    <a:masterClrMapping/>
  </p:clrMapOvr>
</p:sldLayout>
</file>

<file path=ppt/slideLayouts/slideLayout3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4024521"/>
      </p:ext>
    </p:extLst>
  </p:cSld>
  <p:clrMapOvr>
    <a:masterClrMapping/>
  </p:clrMapOvr>
</p:sldLayout>
</file>

<file path=ppt/slideLayouts/slideLayout3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42879583"/>
      </p:ext>
    </p:extLst>
  </p:cSld>
  <p:clrMapOvr>
    <a:masterClrMapping/>
  </p:clrMapOvr>
</p:sldLayout>
</file>

<file path=ppt/slideLayouts/slideLayout3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06424758"/>
      </p:ext>
    </p:extLst>
  </p:cSld>
  <p:clrMapOvr>
    <a:masterClrMapping/>
  </p:clrMapOvr>
</p:sldLayout>
</file>

<file path=ppt/slideLayouts/slideLayout3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3706549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3038358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8257002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4252670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5776337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5481702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8727159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944832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24523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extLst/>
          </a:lstStyle>
          <a:p>
            <a:pPr>
              <a:defRPr/>
            </a:pPr>
            <a:fld id="{245E8350-6508-475B-A031-454DC206D9C2}"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234590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161263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305370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1380547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2763761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088567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1264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5053613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82717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30091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extLst/>
          </a:lstStyle>
          <a:p>
            <a:pPr>
              <a:defRPr/>
            </a:pPr>
            <a:fld id="{0179FFE2-177B-4135-8B59-2CEB28B3E36E}"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4284619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4317849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6489402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9461771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0930755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8254930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3313419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0920349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438706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24725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extLst/>
          </a:lstStyle>
          <a:p>
            <a:pPr>
              <a:defRPr/>
            </a:pPr>
            <a:fld id="{147E8FBA-9D56-48DA-A384-EEA6576C6D13}"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1107121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1357562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1155866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579894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68354419"/>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9405918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68124500"/>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1677529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21388320"/>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0199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pPr>
              <a:defRPr/>
            </a:pPr>
            <a:fld id="{35084266-0D3C-40C3-8E6E-39DDF9521FFD}" type="slidenum">
              <a:rPr lang="en-US"/>
              <a:pPr>
                <a:defRPr/>
              </a:pPr>
              <a:t>‹#›</a:t>
            </a:fld>
            <a:endParaRPr lang="en-US" dirty="0"/>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42897576"/>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11019528"/>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8616168"/>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31583687"/>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75624185"/>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53723880"/>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38762629"/>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76494022"/>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78675438"/>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97772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extLst/>
          </a:lstStyle>
          <a:p>
            <a:pPr>
              <a:defRPr/>
            </a:pPr>
            <a:fld id="{D65D6EDE-E6C9-491F-8204-2F4DFF009D72}"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60945730"/>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94507906"/>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86504861"/>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87191175"/>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22030717"/>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97127977"/>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55881318"/>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11929039"/>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26064540"/>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63822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7"/>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eaLnBrk="0" hangingPunct="0">
              <a:defRPr/>
            </a:pPr>
            <a:endParaRPr lang="en-US" dirty="0"/>
          </a:p>
        </p:txBody>
      </p:sp>
      <p:sp>
        <p:nvSpPr>
          <p:cNvPr id="6" name="Freeform 8"/>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eaLnBrk="0" hangingPunct="0">
              <a:defRPr/>
            </a:pPr>
            <a:endParaRPr lang="en-US" dirty="0"/>
          </a:p>
        </p:txBody>
      </p:sp>
      <p:sp>
        <p:nvSpPr>
          <p:cNvPr id="7" name="Right Triangle 9"/>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8"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11"/>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10" name="Chevron 12"/>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smtClean="0">
                <a:solidFill>
                  <a:schemeClr val="tx1"/>
                </a:solidFill>
              </a:defRPr>
            </a:lvl1pPr>
            <a:extLst/>
          </a:lstStyle>
          <a:p>
            <a:pPr>
              <a:defRPr/>
            </a:pPr>
            <a:fld id="{966FC11C-B37D-4167-B97C-C08800D29027}"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54539160"/>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43739916"/>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74307113"/>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70204332"/>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2122314"/>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26071040"/>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5149449"/>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47236309"/>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61860267"/>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8/27/2014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539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13" Type="http://schemas.openxmlformats.org/officeDocument/2006/relationships/image" Target="../media/image2.png"/><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13" Type="http://schemas.openxmlformats.org/officeDocument/2006/relationships/image" Target="../media/image2.png"/><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13" Type="http://schemas.openxmlformats.org/officeDocument/2006/relationships/image" Target="../media/image2.png"/><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13" Type="http://schemas.openxmlformats.org/officeDocument/2006/relationships/image" Target="../media/image2.png"/><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1.xml"/><Relationship Id="rId13" Type="http://schemas.openxmlformats.org/officeDocument/2006/relationships/image" Target="../media/image2.png"/><Relationship Id="rId3" Type="http://schemas.openxmlformats.org/officeDocument/2006/relationships/slideLayout" Target="../slideLayouts/slideLayout146.xml"/><Relationship Id="rId7" Type="http://schemas.openxmlformats.org/officeDocument/2006/relationships/slideLayout" Target="../slideLayouts/slideLayout150.xml"/><Relationship Id="rId12" Type="http://schemas.openxmlformats.org/officeDocument/2006/relationships/theme" Target="../theme/theme14.xml"/><Relationship Id="rId2" Type="http://schemas.openxmlformats.org/officeDocument/2006/relationships/slideLayout" Target="../slideLayouts/slideLayout145.xml"/><Relationship Id="rId1" Type="http://schemas.openxmlformats.org/officeDocument/2006/relationships/slideLayout" Target="../slideLayouts/slideLayout144.xml"/><Relationship Id="rId6" Type="http://schemas.openxmlformats.org/officeDocument/2006/relationships/slideLayout" Target="../slideLayouts/slideLayout149.xml"/><Relationship Id="rId11" Type="http://schemas.openxmlformats.org/officeDocument/2006/relationships/slideLayout" Target="../slideLayouts/slideLayout154.xml"/><Relationship Id="rId5" Type="http://schemas.openxmlformats.org/officeDocument/2006/relationships/slideLayout" Target="../slideLayouts/slideLayout148.xml"/><Relationship Id="rId10" Type="http://schemas.openxmlformats.org/officeDocument/2006/relationships/slideLayout" Target="../slideLayouts/slideLayout153.xml"/><Relationship Id="rId4" Type="http://schemas.openxmlformats.org/officeDocument/2006/relationships/slideLayout" Target="../slideLayouts/slideLayout147.xml"/><Relationship Id="rId9" Type="http://schemas.openxmlformats.org/officeDocument/2006/relationships/slideLayout" Target="../slideLayouts/slideLayout152.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2.xml"/><Relationship Id="rId13" Type="http://schemas.openxmlformats.org/officeDocument/2006/relationships/image" Target="../media/image2.png"/><Relationship Id="rId3" Type="http://schemas.openxmlformats.org/officeDocument/2006/relationships/slideLayout" Target="../slideLayouts/slideLayout157.xml"/><Relationship Id="rId7" Type="http://schemas.openxmlformats.org/officeDocument/2006/relationships/slideLayout" Target="../slideLayouts/slideLayout161.xml"/><Relationship Id="rId12" Type="http://schemas.openxmlformats.org/officeDocument/2006/relationships/theme" Target="../theme/theme15.xml"/><Relationship Id="rId2" Type="http://schemas.openxmlformats.org/officeDocument/2006/relationships/slideLayout" Target="../slideLayouts/slideLayout156.xml"/><Relationship Id="rId1" Type="http://schemas.openxmlformats.org/officeDocument/2006/relationships/slideLayout" Target="../slideLayouts/slideLayout155.xml"/><Relationship Id="rId6" Type="http://schemas.openxmlformats.org/officeDocument/2006/relationships/slideLayout" Target="../slideLayouts/slideLayout160.xml"/><Relationship Id="rId11" Type="http://schemas.openxmlformats.org/officeDocument/2006/relationships/slideLayout" Target="../slideLayouts/slideLayout165.xml"/><Relationship Id="rId5" Type="http://schemas.openxmlformats.org/officeDocument/2006/relationships/slideLayout" Target="../slideLayouts/slideLayout159.xml"/><Relationship Id="rId10" Type="http://schemas.openxmlformats.org/officeDocument/2006/relationships/slideLayout" Target="../slideLayouts/slideLayout164.xml"/><Relationship Id="rId4" Type="http://schemas.openxmlformats.org/officeDocument/2006/relationships/slideLayout" Target="../slideLayouts/slideLayout158.xml"/><Relationship Id="rId9" Type="http://schemas.openxmlformats.org/officeDocument/2006/relationships/slideLayout" Target="../slideLayouts/slideLayout163.xml"/></Relationships>
</file>

<file path=ppt/slideMasters/_rels/slideMaster16.xml.rels><?xml version="1.0" encoding="UTF-8" standalone="yes"?>
<Relationships xmlns="http://schemas.openxmlformats.org/package/2006/relationships"><Relationship Id="rId8" Type="http://schemas.openxmlformats.org/officeDocument/2006/relationships/slideLayout" Target="../slideLayouts/slideLayout173.xml"/><Relationship Id="rId13" Type="http://schemas.openxmlformats.org/officeDocument/2006/relationships/image" Target="../media/image2.png"/><Relationship Id="rId3" Type="http://schemas.openxmlformats.org/officeDocument/2006/relationships/slideLayout" Target="../slideLayouts/slideLayout168.xml"/><Relationship Id="rId7" Type="http://schemas.openxmlformats.org/officeDocument/2006/relationships/slideLayout" Target="../slideLayouts/slideLayout172.xml"/><Relationship Id="rId12" Type="http://schemas.openxmlformats.org/officeDocument/2006/relationships/theme" Target="../theme/theme16.xml"/><Relationship Id="rId2" Type="http://schemas.openxmlformats.org/officeDocument/2006/relationships/slideLayout" Target="../slideLayouts/slideLayout167.xml"/><Relationship Id="rId1" Type="http://schemas.openxmlformats.org/officeDocument/2006/relationships/slideLayout" Target="../slideLayouts/slideLayout166.xml"/><Relationship Id="rId6" Type="http://schemas.openxmlformats.org/officeDocument/2006/relationships/slideLayout" Target="../slideLayouts/slideLayout171.xml"/><Relationship Id="rId11" Type="http://schemas.openxmlformats.org/officeDocument/2006/relationships/slideLayout" Target="../slideLayouts/slideLayout176.xml"/><Relationship Id="rId5" Type="http://schemas.openxmlformats.org/officeDocument/2006/relationships/slideLayout" Target="../slideLayouts/slideLayout170.xml"/><Relationship Id="rId10" Type="http://schemas.openxmlformats.org/officeDocument/2006/relationships/slideLayout" Target="../slideLayouts/slideLayout175.xml"/><Relationship Id="rId4" Type="http://schemas.openxmlformats.org/officeDocument/2006/relationships/slideLayout" Target="../slideLayouts/slideLayout169.xml"/><Relationship Id="rId9" Type="http://schemas.openxmlformats.org/officeDocument/2006/relationships/slideLayout" Target="../slideLayouts/slideLayout174.xml"/></Relationships>
</file>

<file path=ppt/slideMasters/_rels/slideMaster17.xml.rels><?xml version="1.0" encoding="UTF-8" standalone="yes"?>
<Relationships xmlns="http://schemas.openxmlformats.org/package/2006/relationships"><Relationship Id="rId8" Type="http://schemas.openxmlformats.org/officeDocument/2006/relationships/slideLayout" Target="../slideLayouts/slideLayout184.xml"/><Relationship Id="rId13" Type="http://schemas.openxmlformats.org/officeDocument/2006/relationships/image" Target="../media/image2.png"/><Relationship Id="rId3" Type="http://schemas.openxmlformats.org/officeDocument/2006/relationships/slideLayout" Target="../slideLayouts/slideLayout179.xml"/><Relationship Id="rId7" Type="http://schemas.openxmlformats.org/officeDocument/2006/relationships/slideLayout" Target="../slideLayouts/slideLayout183.xml"/><Relationship Id="rId12" Type="http://schemas.openxmlformats.org/officeDocument/2006/relationships/theme" Target="../theme/theme17.xml"/><Relationship Id="rId2" Type="http://schemas.openxmlformats.org/officeDocument/2006/relationships/slideLayout" Target="../slideLayouts/slideLayout178.xml"/><Relationship Id="rId1" Type="http://schemas.openxmlformats.org/officeDocument/2006/relationships/slideLayout" Target="../slideLayouts/slideLayout177.xml"/><Relationship Id="rId6" Type="http://schemas.openxmlformats.org/officeDocument/2006/relationships/slideLayout" Target="../slideLayouts/slideLayout182.xml"/><Relationship Id="rId11" Type="http://schemas.openxmlformats.org/officeDocument/2006/relationships/slideLayout" Target="../slideLayouts/slideLayout187.xml"/><Relationship Id="rId5" Type="http://schemas.openxmlformats.org/officeDocument/2006/relationships/slideLayout" Target="../slideLayouts/slideLayout181.xml"/><Relationship Id="rId10" Type="http://schemas.openxmlformats.org/officeDocument/2006/relationships/slideLayout" Target="../slideLayouts/slideLayout186.xml"/><Relationship Id="rId4" Type="http://schemas.openxmlformats.org/officeDocument/2006/relationships/slideLayout" Target="../slideLayouts/slideLayout180.xml"/><Relationship Id="rId9" Type="http://schemas.openxmlformats.org/officeDocument/2006/relationships/slideLayout" Target="../slideLayouts/slideLayout185.xml"/></Relationships>
</file>

<file path=ppt/slideMasters/_rels/slideMaster18.xml.rels><?xml version="1.0" encoding="UTF-8" standalone="yes"?>
<Relationships xmlns="http://schemas.openxmlformats.org/package/2006/relationships"><Relationship Id="rId8" Type="http://schemas.openxmlformats.org/officeDocument/2006/relationships/slideLayout" Target="../slideLayouts/slideLayout195.xml"/><Relationship Id="rId13" Type="http://schemas.openxmlformats.org/officeDocument/2006/relationships/image" Target="../media/image2.png"/><Relationship Id="rId3" Type="http://schemas.openxmlformats.org/officeDocument/2006/relationships/slideLayout" Target="../slideLayouts/slideLayout190.xml"/><Relationship Id="rId7" Type="http://schemas.openxmlformats.org/officeDocument/2006/relationships/slideLayout" Target="../slideLayouts/slideLayout194.xml"/><Relationship Id="rId12" Type="http://schemas.openxmlformats.org/officeDocument/2006/relationships/theme" Target="../theme/theme18.xml"/><Relationship Id="rId2" Type="http://schemas.openxmlformats.org/officeDocument/2006/relationships/slideLayout" Target="../slideLayouts/slideLayout189.xml"/><Relationship Id="rId1" Type="http://schemas.openxmlformats.org/officeDocument/2006/relationships/slideLayout" Target="../slideLayouts/slideLayout188.xml"/><Relationship Id="rId6" Type="http://schemas.openxmlformats.org/officeDocument/2006/relationships/slideLayout" Target="../slideLayouts/slideLayout193.xml"/><Relationship Id="rId11" Type="http://schemas.openxmlformats.org/officeDocument/2006/relationships/slideLayout" Target="../slideLayouts/slideLayout198.xml"/><Relationship Id="rId5" Type="http://schemas.openxmlformats.org/officeDocument/2006/relationships/slideLayout" Target="../slideLayouts/slideLayout192.xml"/><Relationship Id="rId10" Type="http://schemas.openxmlformats.org/officeDocument/2006/relationships/slideLayout" Target="../slideLayouts/slideLayout197.xml"/><Relationship Id="rId4" Type="http://schemas.openxmlformats.org/officeDocument/2006/relationships/slideLayout" Target="../slideLayouts/slideLayout191.xml"/><Relationship Id="rId9" Type="http://schemas.openxmlformats.org/officeDocument/2006/relationships/slideLayout" Target="../slideLayouts/slideLayout196.xml"/></Relationships>
</file>

<file path=ppt/slideMasters/_rels/slideMaster19.xml.rels><?xml version="1.0" encoding="UTF-8" standalone="yes"?>
<Relationships xmlns="http://schemas.openxmlformats.org/package/2006/relationships"><Relationship Id="rId8" Type="http://schemas.openxmlformats.org/officeDocument/2006/relationships/slideLayout" Target="../slideLayouts/slideLayout206.xml"/><Relationship Id="rId13" Type="http://schemas.openxmlformats.org/officeDocument/2006/relationships/image" Target="../media/image2.png"/><Relationship Id="rId3" Type="http://schemas.openxmlformats.org/officeDocument/2006/relationships/slideLayout" Target="../slideLayouts/slideLayout201.xml"/><Relationship Id="rId7" Type="http://schemas.openxmlformats.org/officeDocument/2006/relationships/slideLayout" Target="../slideLayouts/slideLayout205.xml"/><Relationship Id="rId12" Type="http://schemas.openxmlformats.org/officeDocument/2006/relationships/theme" Target="../theme/theme19.xml"/><Relationship Id="rId2" Type="http://schemas.openxmlformats.org/officeDocument/2006/relationships/slideLayout" Target="../slideLayouts/slideLayout200.xml"/><Relationship Id="rId1" Type="http://schemas.openxmlformats.org/officeDocument/2006/relationships/slideLayout" Target="../slideLayouts/slideLayout199.xml"/><Relationship Id="rId6" Type="http://schemas.openxmlformats.org/officeDocument/2006/relationships/slideLayout" Target="../slideLayouts/slideLayout204.xml"/><Relationship Id="rId11" Type="http://schemas.openxmlformats.org/officeDocument/2006/relationships/slideLayout" Target="../slideLayouts/slideLayout209.xml"/><Relationship Id="rId5" Type="http://schemas.openxmlformats.org/officeDocument/2006/relationships/slideLayout" Target="../slideLayouts/slideLayout203.xml"/><Relationship Id="rId10" Type="http://schemas.openxmlformats.org/officeDocument/2006/relationships/slideLayout" Target="../slideLayouts/slideLayout208.xml"/><Relationship Id="rId4" Type="http://schemas.openxmlformats.org/officeDocument/2006/relationships/slideLayout" Target="../slideLayouts/slideLayout202.xml"/><Relationship Id="rId9" Type="http://schemas.openxmlformats.org/officeDocument/2006/relationships/slideLayout" Target="../slideLayouts/slideLayout207.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20.xml.rels><?xml version="1.0" encoding="UTF-8" standalone="yes"?>
<Relationships xmlns="http://schemas.openxmlformats.org/package/2006/relationships"><Relationship Id="rId8" Type="http://schemas.openxmlformats.org/officeDocument/2006/relationships/slideLayout" Target="../slideLayouts/slideLayout217.xml"/><Relationship Id="rId13" Type="http://schemas.openxmlformats.org/officeDocument/2006/relationships/image" Target="../media/image2.png"/><Relationship Id="rId3" Type="http://schemas.openxmlformats.org/officeDocument/2006/relationships/slideLayout" Target="../slideLayouts/slideLayout212.xml"/><Relationship Id="rId7" Type="http://schemas.openxmlformats.org/officeDocument/2006/relationships/slideLayout" Target="../slideLayouts/slideLayout216.xml"/><Relationship Id="rId12" Type="http://schemas.openxmlformats.org/officeDocument/2006/relationships/theme" Target="../theme/theme20.xml"/><Relationship Id="rId2" Type="http://schemas.openxmlformats.org/officeDocument/2006/relationships/slideLayout" Target="../slideLayouts/slideLayout211.xml"/><Relationship Id="rId1" Type="http://schemas.openxmlformats.org/officeDocument/2006/relationships/slideLayout" Target="../slideLayouts/slideLayout210.xml"/><Relationship Id="rId6" Type="http://schemas.openxmlformats.org/officeDocument/2006/relationships/slideLayout" Target="../slideLayouts/slideLayout215.xml"/><Relationship Id="rId11" Type="http://schemas.openxmlformats.org/officeDocument/2006/relationships/slideLayout" Target="../slideLayouts/slideLayout220.xml"/><Relationship Id="rId5" Type="http://schemas.openxmlformats.org/officeDocument/2006/relationships/slideLayout" Target="../slideLayouts/slideLayout214.xml"/><Relationship Id="rId10" Type="http://schemas.openxmlformats.org/officeDocument/2006/relationships/slideLayout" Target="../slideLayouts/slideLayout219.xml"/><Relationship Id="rId4" Type="http://schemas.openxmlformats.org/officeDocument/2006/relationships/slideLayout" Target="../slideLayouts/slideLayout213.xml"/><Relationship Id="rId9" Type="http://schemas.openxmlformats.org/officeDocument/2006/relationships/slideLayout" Target="../slideLayouts/slideLayout218.xml"/></Relationships>
</file>

<file path=ppt/slideMasters/_rels/slideMaster21.xml.rels><?xml version="1.0" encoding="UTF-8" standalone="yes"?>
<Relationships xmlns="http://schemas.openxmlformats.org/package/2006/relationships"><Relationship Id="rId8" Type="http://schemas.openxmlformats.org/officeDocument/2006/relationships/slideLayout" Target="../slideLayouts/slideLayout228.xml"/><Relationship Id="rId13" Type="http://schemas.openxmlformats.org/officeDocument/2006/relationships/image" Target="../media/image2.png"/><Relationship Id="rId3" Type="http://schemas.openxmlformats.org/officeDocument/2006/relationships/slideLayout" Target="../slideLayouts/slideLayout223.xml"/><Relationship Id="rId7" Type="http://schemas.openxmlformats.org/officeDocument/2006/relationships/slideLayout" Target="../slideLayouts/slideLayout227.xml"/><Relationship Id="rId12" Type="http://schemas.openxmlformats.org/officeDocument/2006/relationships/theme" Target="../theme/theme21.xml"/><Relationship Id="rId2" Type="http://schemas.openxmlformats.org/officeDocument/2006/relationships/slideLayout" Target="../slideLayouts/slideLayout222.xml"/><Relationship Id="rId1" Type="http://schemas.openxmlformats.org/officeDocument/2006/relationships/slideLayout" Target="../slideLayouts/slideLayout221.xml"/><Relationship Id="rId6" Type="http://schemas.openxmlformats.org/officeDocument/2006/relationships/slideLayout" Target="../slideLayouts/slideLayout226.xml"/><Relationship Id="rId11" Type="http://schemas.openxmlformats.org/officeDocument/2006/relationships/slideLayout" Target="../slideLayouts/slideLayout231.xml"/><Relationship Id="rId5" Type="http://schemas.openxmlformats.org/officeDocument/2006/relationships/slideLayout" Target="../slideLayouts/slideLayout225.xml"/><Relationship Id="rId10" Type="http://schemas.openxmlformats.org/officeDocument/2006/relationships/slideLayout" Target="../slideLayouts/slideLayout230.xml"/><Relationship Id="rId4" Type="http://schemas.openxmlformats.org/officeDocument/2006/relationships/slideLayout" Target="../slideLayouts/slideLayout224.xml"/><Relationship Id="rId9" Type="http://schemas.openxmlformats.org/officeDocument/2006/relationships/slideLayout" Target="../slideLayouts/slideLayout229.xml"/></Relationships>
</file>

<file path=ppt/slideMasters/_rels/slideMaster22.xml.rels><?xml version="1.0" encoding="UTF-8" standalone="yes"?>
<Relationships xmlns="http://schemas.openxmlformats.org/package/2006/relationships"><Relationship Id="rId8" Type="http://schemas.openxmlformats.org/officeDocument/2006/relationships/slideLayout" Target="../slideLayouts/slideLayout239.xml"/><Relationship Id="rId13" Type="http://schemas.openxmlformats.org/officeDocument/2006/relationships/image" Target="../media/image2.png"/><Relationship Id="rId3" Type="http://schemas.openxmlformats.org/officeDocument/2006/relationships/slideLayout" Target="../slideLayouts/slideLayout234.xml"/><Relationship Id="rId7" Type="http://schemas.openxmlformats.org/officeDocument/2006/relationships/slideLayout" Target="../slideLayouts/slideLayout238.xml"/><Relationship Id="rId12" Type="http://schemas.openxmlformats.org/officeDocument/2006/relationships/theme" Target="../theme/theme22.xml"/><Relationship Id="rId2" Type="http://schemas.openxmlformats.org/officeDocument/2006/relationships/slideLayout" Target="../slideLayouts/slideLayout233.xml"/><Relationship Id="rId1" Type="http://schemas.openxmlformats.org/officeDocument/2006/relationships/slideLayout" Target="../slideLayouts/slideLayout232.xml"/><Relationship Id="rId6" Type="http://schemas.openxmlformats.org/officeDocument/2006/relationships/slideLayout" Target="../slideLayouts/slideLayout237.xml"/><Relationship Id="rId11" Type="http://schemas.openxmlformats.org/officeDocument/2006/relationships/slideLayout" Target="../slideLayouts/slideLayout242.xml"/><Relationship Id="rId5" Type="http://schemas.openxmlformats.org/officeDocument/2006/relationships/slideLayout" Target="../slideLayouts/slideLayout236.xml"/><Relationship Id="rId10" Type="http://schemas.openxmlformats.org/officeDocument/2006/relationships/slideLayout" Target="../slideLayouts/slideLayout241.xml"/><Relationship Id="rId4" Type="http://schemas.openxmlformats.org/officeDocument/2006/relationships/slideLayout" Target="../slideLayouts/slideLayout235.xml"/><Relationship Id="rId9" Type="http://schemas.openxmlformats.org/officeDocument/2006/relationships/slideLayout" Target="../slideLayouts/slideLayout240.xml"/></Relationships>
</file>

<file path=ppt/slideMasters/_rels/slideMaster23.xml.rels><?xml version="1.0" encoding="UTF-8" standalone="yes"?>
<Relationships xmlns="http://schemas.openxmlformats.org/package/2006/relationships"><Relationship Id="rId8" Type="http://schemas.openxmlformats.org/officeDocument/2006/relationships/slideLayout" Target="../slideLayouts/slideLayout250.xml"/><Relationship Id="rId13" Type="http://schemas.openxmlformats.org/officeDocument/2006/relationships/image" Target="../media/image2.png"/><Relationship Id="rId3" Type="http://schemas.openxmlformats.org/officeDocument/2006/relationships/slideLayout" Target="../slideLayouts/slideLayout245.xml"/><Relationship Id="rId7" Type="http://schemas.openxmlformats.org/officeDocument/2006/relationships/slideLayout" Target="../slideLayouts/slideLayout249.xml"/><Relationship Id="rId12" Type="http://schemas.openxmlformats.org/officeDocument/2006/relationships/theme" Target="../theme/theme23.xml"/><Relationship Id="rId2" Type="http://schemas.openxmlformats.org/officeDocument/2006/relationships/slideLayout" Target="../slideLayouts/slideLayout244.xml"/><Relationship Id="rId1" Type="http://schemas.openxmlformats.org/officeDocument/2006/relationships/slideLayout" Target="../slideLayouts/slideLayout243.xml"/><Relationship Id="rId6" Type="http://schemas.openxmlformats.org/officeDocument/2006/relationships/slideLayout" Target="../slideLayouts/slideLayout248.xml"/><Relationship Id="rId11" Type="http://schemas.openxmlformats.org/officeDocument/2006/relationships/slideLayout" Target="../slideLayouts/slideLayout253.xml"/><Relationship Id="rId5" Type="http://schemas.openxmlformats.org/officeDocument/2006/relationships/slideLayout" Target="../slideLayouts/slideLayout247.xml"/><Relationship Id="rId10" Type="http://schemas.openxmlformats.org/officeDocument/2006/relationships/slideLayout" Target="../slideLayouts/slideLayout252.xml"/><Relationship Id="rId4" Type="http://schemas.openxmlformats.org/officeDocument/2006/relationships/slideLayout" Target="../slideLayouts/slideLayout246.xml"/><Relationship Id="rId9" Type="http://schemas.openxmlformats.org/officeDocument/2006/relationships/slideLayout" Target="../slideLayouts/slideLayout251.xml"/></Relationships>
</file>

<file path=ppt/slideMasters/_rels/slideMaster24.xml.rels><?xml version="1.0" encoding="UTF-8" standalone="yes"?>
<Relationships xmlns="http://schemas.openxmlformats.org/package/2006/relationships"><Relationship Id="rId8" Type="http://schemas.openxmlformats.org/officeDocument/2006/relationships/slideLayout" Target="../slideLayouts/slideLayout261.xml"/><Relationship Id="rId13" Type="http://schemas.openxmlformats.org/officeDocument/2006/relationships/image" Target="../media/image2.png"/><Relationship Id="rId3" Type="http://schemas.openxmlformats.org/officeDocument/2006/relationships/slideLayout" Target="../slideLayouts/slideLayout256.xml"/><Relationship Id="rId7" Type="http://schemas.openxmlformats.org/officeDocument/2006/relationships/slideLayout" Target="../slideLayouts/slideLayout260.xml"/><Relationship Id="rId12" Type="http://schemas.openxmlformats.org/officeDocument/2006/relationships/theme" Target="../theme/theme24.xml"/><Relationship Id="rId2" Type="http://schemas.openxmlformats.org/officeDocument/2006/relationships/slideLayout" Target="../slideLayouts/slideLayout255.xml"/><Relationship Id="rId1" Type="http://schemas.openxmlformats.org/officeDocument/2006/relationships/slideLayout" Target="../slideLayouts/slideLayout254.xml"/><Relationship Id="rId6" Type="http://schemas.openxmlformats.org/officeDocument/2006/relationships/slideLayout" Target="../slideLayouts/slideLayout259.xml"/><Relationship Id="rId11" Type="http://schemas.openxmlformats.org/officeDocument/2006/relationships/slideLayout" Target="../slideLayouts/slideLayout264.xml"/><Relationship Id="rId5" Type="http://schemas.openxmlformats.org/officeDocument/2006/relationships/slideLayout" Target="../slideLayouts/slideLayout258.xml"/><Relationship Id="rId10" Type="http://schemas.openxmlformats.org/officeDocument/2006/relationships/slideLayout" Target="../slideLayouts/slideLayout263.xml"/><Relationship Id="rId4" Type="http://schemas.openxmlformats.org/officeDocument/2006/relationships/slideLayout" Target="../slideLayouts/slideLayout257.xml"/><Relationship Id="rId9" Type="http://schemas.openxmlformats.org/officeDocument/2006/relationships/slideLayout" Target="../slideLayouts/slideLayout262.xml"/></Relationships>
</file>

<file path=ppt/slideMasters/_rels/slideMaster25.xml.rels><?xml version="1.0" encoding="UTF-8" standalone="yes"?>
<Relationships xmlns="http://schemas.openxmlformats.org/package/2006/relationships"><Relationship Id="rId8" Type="http://schemas.openxmlformats.org/officeDocument/2006/relationships/slideLayout" Target="../slideLayouts/slideLayout272.xml"/><Relationship Id="rId13" Type="http://schemas.openxmlformats.org/officeDocument/2006/relationships/image" Target="../media/image2.png"/><Relationship Id="rId3" Type="http://schemas.openxmlformats.org/officeDocument/2006/relationships/slideLayout" Target="../slideLayouts/slideLayout267.xml"/><Relationship Id="rId7" Type="http://schemas.openxmlformats.org/officeDocument/2006/relationships/slideLayout" Target="../slideLayouts/slideLayout271.xml"/><Relationship Id="rId12" Type="http://schemas.openxmlformats.org/officeDocument/2006/relationships/theme" Target="../theme/theme25.xml"/><Relationship Id="rId2" Type="http://schemas.openxmlformats.org/officeDocument/2006/relationships/slideLayout" Target="../slideLayouts/slideLayout266.xml"/><Relationship Id="rId1" Type="http://schemas.openxmlformats.org/officeDocument/2006/relationships/slideLayout" Target="../slideLayouts/slideLayout265.xml"/><Relationship Id="rId6" Type="http://schemas.openxmlformats.org/officeDocument/2006/relationships/slideLayout" Target="../slideLayouts/slideLayout270.xml"/><Relationship Id="rId11" Type="http://schemas.openxmlformats.org/officeDocument/2006/relationships/slideLayout" Target="../slideLayouts/slideLayout275.xml"/><Relationship Id="rId5" Type="http://schemas.openxmlformats.org/officeDocument/2006/relationships/slideLayout" Target="../slideLayouts/slideLayout269.xml"/><Relationship Id="rId10" Type="http://schemas.openxmlformats.org/officeDocument/2006/relationships/slideLayout" Target="../slideLayouts/slideLayout274.xml"/><Relationship Id="rId4" Type="http://schemas.openxmlformats.org/officeDocument/2006/relationships/slideLayout" Target="../slideLayouts/slideLayout268.xml"/><Relationship Id="rId9" Type="http://schemas.openxmlformats.org/officeDocument/2006/relationships/slideLayout" Target="../slideLayouts/slideLayout273.xml"/></Relationships>
</file>

<file path=ppt/slideMasters/_rels/slideMaster26.xml.rels><?xml version="1.0" encoding="UTF-8" standalone="yes"?>
<Relationships xmlns="http://schemas.openxmlformats.org/package/2006/relationships"><Relationship Id="rId8" Type="http://schemas.openxmlformats.org/officeDocument/2006/relationships/slideLayout" Target="../slideLayouts/slideLayout283.xml"/><Relationship Id="rId13" Type="http://schemas.openxmlformats.org/officeDocument/2006/relationships/image" Target="../media/image2.png"/><Relationship Id="rId3" Type="http://schemas.openxmlformats.org/officeDocument/2006/relationships/slideLayout" Target="../slideLayouts/slideLayout278.xml"/><Relationship Id="rId7" Type="http://schemas.openxmlformats.org/officeDocument/2006/relationships/slideLayout" Target="../slideLayouts/slideLayout282.xml"/><Relationship Id="rId12" Type="http://schemas.openxmlformats.org/officeDocument/2006/relationships/theme" Target="../theme/theme26.xml"/><Relationship Id="rId2" Type="http://schemas.openxmlformats.org/officeDocument/2006/relationships/slideLayout" Target="../slideLayouts/slideLayout277.xml"/><Relationship Id="rId1" Type="http://schemas.openxmlformats.org/officeDocument/2006/relationships/slideLayout" Target="../slideLayouts/slideLayout276.xml"/><Relationship Id="rId6" Type="http://schemas.openxmlformats.org/officeDocument/2006/relationships/slideLayout" Target="../slideLayouts/slideLayout281.xml"/><Relationship Id="rId11" Type="http://schemas.openxmlformats.org/officeDocument/2006/relationships/slideLayout" Target="../slideLayouts/slideLayout286.xml"/><Relationship Id="rId5" Type="http://schemas.openxmlformats.org/officeDocument/2006/relationships/slideLayout" Target="../slideLayouts/slideLayout280.xml"/><Relationship Id="rId10" Type="http://schemas.openxmlformats.org/officeDocument/2006/relationships/slideLayout" Target="../slideLayouts/slideLayout285.xml"/><Relationship Id="rId4" Type="http://schemas.openxmlformats.org/officeDocument/2006/relationships/slideLayout" Target="../slideLayouts/slideLayout279.xml"/><Relationship Id="rId9" Type="http://schemas.openxmlformats.org/officeDocument/2006/relationships/slideLayout" Target="../slideLayouts/slideLayout284.xml"/></Relationships>
</file>

<file path=ppt/slideMasters/_rels/slideMaster27.xml.rels><?xml version="1.0" encoding="UTF-8" standalone="yes"?>
<Relationships xmlns="http://schemas.openxmlformats.org/package/2006/relationships"><Relationship Id="rId8" Type="http://schemas.openxmlformats.org/officeDocument/2006/relationships/slideLayout" Target="../slideLayouts/slideLayout294.xml"/><Relationship Id="rId13" Type="http://schemas.openxmlformats.org/officeDocument/2006/relationships/image" Target="../media/image2.png"/><Relationship Id="rId3" Type="http://schemas.openxmlformats.org/officeDocument/2006/relationships/slideLayout" Target="../slideLayouts/slideLayout289.xml"/><Relationship Id="rId7" Type="http://schemas.openxmlformats.org/officeDocument/2006/relationships/slideLayout" Target="../slideLayouts/slideLayout293.xml"/><Relationship Id="rId12" Type="http://schemas.openxmlformats.org/officeDocument/2006/relationships/theme" Target="../theme/theme27.xml"/><Relationship Id="rId2" Type="http://schemas.openxmlformats.org/officeDocument/2006/relationships/slideLayout" Target="../slideLayouts/slideLayout288.xml"/><Relationship Id="rId1" Type="http://schemas.openxmlformats.org/officeDocument/2006/relationships/slideLayout" Target="../slideLayouts/slideLayout287.xml"/><Relationship Id="rId6" Type="http://schemas.openxmlformats.org/officeDocument/2006/relationships/slideLayout" Target="../slideLayouts/slideLayout292.xml"/><Relationship Id="rId11" Type="http://schemas.openxmlformats.org/officeDocument/2006/relationships/slideLayout" Target="../slideLayouts/slideLayout297.xml"/><Relationship Id="rId5" Type="http://schemas.openxmlformats.org/officeDocument/2006/relationships/slideLayout" Target="../slideLayouts/slideLayout291.xml"/><Relationship Id="rId10" Type="http://schemas.openxmlformats.org/officeDocument/2006/relationships/slideLayout" Target="../slideLayouts/slideLayout296.xml"/><Relationship Id="rId4" Type="http://schemas.openxmlformats.org/officeDocument/2006/relationships/slideLayout" Target="../slideLayouts/slideLayout290.xml"/><Relationship Id="rId9" Type="http://schemas.openxmlformats.org/officeDocument/2006/relationships/slideLayout" Target="../slideLayouts/slideLayout295.xml"/></Relationships>
</file>

<file path=ppt/slideMasters/_rels/slideMaster28.xml.rels><?xml version="1.0" encoding="UTF-8" standalone="yes"?>
<Relationships xmlns="http://schemas.openxmlformats.org/package/2006/relationships"><Relationship Id="rId8" Type="http://schemas.openxmlformats.org/officeDocument/2006/relationships/slideLayout" Target="../slideLayouts/slideLayout305.xml"/><Relationship Id="rId13" Type="http://schemas.openxmlformats.org/officeDocument/2006/relationships/image" Target="../media/image2.png"/><Relationship Id="rId3" Type="http://schemas.openxmlformats.org/officeDocument/2006/relationships/slideLayout" Target="../slideLayouts/slideLayout300.xml"/><Relationship Id="rId7" Type="http://schemas.openxmlformats.org/officeDocument/2006/relationships/slideLayout" Target="../slideLayouts/slideLayout304.xml"/><Relationship Id="rId12" Type="http://schemas.openxmlformats.org/officeDocument/2006/relationships/theme" Target="../theme/theme28.xml"/><Relationship Id="rId2" Type="http://schemas.openxmlformats.org/officeDocument/2006/relationships/slideLayout" Target="../slideLayouts/slideLayout299.xml"/><Relationship Id="rId1" Type="http://schemas.openxmlformats.org/officeDocument/2006/relationships/slideLayout" Target="../slideLayouts/slideLayout298.xml"/><Relationship Id="rId6" Type="http://schemas.openxmlformats.org/officeDocument/2006/relationships/slideLayout" Target="../slideLayouts/slideLayout303.xml"/><Relationship Id="rId11" Type="http://schemas.openxmlformats.org/officeDocument/2006/relationships/slideLayout" Target="../slideLayouts/slideLayout308.xml"/><Relationship Id="rId5" Type="http://schemas.openxmlformats.org/officeDocument/2006/relationships/slideLayout" Target="../slideLayouts/slideLayout302.xml"/><Relationship Id="rId10" Type="http://schemas.openxmlformats.org/officeDocument/2006/relationships/slideLayout" Target="../slideLayouts/slideLayout307.xml"/><Relationship Id="rId4" Type="http://schemas.openxmlformats.org/officeDocument/2006/relationships/slideLayout" Target="../slideLayouts/slideLayout301.xml"/><Relationship Id="rId9" Type="http://schemas.openxmlformats.org/officeDocument/2006/relationships/slideLayout" Target="../slideLayouts/slideLayout306.xml"/></Relationships>
</file>

<file path=ppt/slideMasters/_rels/slideMaster29.xml.rels><?xml version="1.0" encoding="UTF-8" standalone="yes"?>
<Relationships xmlns="http://schemas.openxmlformats.org/package/2006/relationships"><Relationship Id="rId8" Type="http://schemas.openxmlformats.org/officeDocument/2006/relationships/slideLayout" Target="../slideLayouts/slideLayout316.xml"/><Relationship Id="rId13" Type="http://schemas.openxmlformats.org/officeDocument/2006/relationships/image" Target="../media/image2.png"/><Relationship Id="rId3" Type="http://schemas.openxmlformats.org/officeDocument/2006/relationships/slideLayout" Target="../slideLayouts/slideLayout311.xml"/><Relationship Id="rId7" Type="http://schemas.openxmlformats.org/officeDocument/2006/relationships/slideLayout" Target="../slideLayouts/slideLayout315.xml"/><Relationship Id="rId12" Type="http://schemas.openxmlformats.org/officeDocument/2006/relationships/theme" Target="../theme/theme29.xml"/><Relationship Id="rId2" Type="http://schemas.openxmlformats.org/officeDocument/2006/relationships/slideLayout" Target="../slideLayouts/slideLayout310.xml"/><Relationship Id="rId1" Type="http://schemas.openxmlformats.org/officeDocument/2006/relationships/slideLayout" Target="../slideLayouts/slideLayout309.xml"/><Relationship Id="rId6" Type="http://schemas.openxmlformats.org/officeDocument/2006/relationships/slideLayout" Target="../slideLayouts/slideLayout314.xml"/><Relationship Id="rId11" Type="http://schemas.openxmlformats.org/officeDocument/2006/relationships/slideLayout" Target="../slideLayouts/slideLayout319.xml"/><Relationship Id="rId5" Type="http://schemas.openxmlformats.org/officeDocument/2006/relationships/slideLayout" Target="../slideLayouts/slideLayout313.xml"/><Relationship Id="rId10" Type="http://schemas.openxmlformats.org/officeDocument/2006/relationships/slideLayout" Target="../slideLayouts/slideLayout318.xml"/><Relationship Id="rId4" Type="http://schemas.openxmlformats.org/officeDocument/2006/relationships/slideLayout" Target="../slideLayouts/slideLayout312.xml"/><Relationship Id="rId9" Type="http://schemas.openxmlformats.org/officeDocument/2006/relationships/slideLayout" Target="../slideLayouts/slideLayout31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2.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2.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2.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2.pn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13" Type="http://schemas.openxmlformats.org/officeDocument/2006/relationships/image" Target="../media/image2.png"/><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13" Type="http://schemas.openxmlformats.org/officeDocument/2006/relationships/image" Target="../media/image2.png"/><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eaLnBrk="0" hangingPunct="0">
              <a:defRPr/>
            </a:pPr>
            <a:endParaRPr lang="en-US" dirty="0"/>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eaLnBrk="0" hangingPunct="0">
              <a:defRPr/>
            </a:pPr>
            <a:endParaRPr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smtClean="0">
                <a:solidFill>
                  <a:schemeClr val="tx1"/>
                </a:solidFill>
              </a:defRPr>
            </a:lvl1pPr>
            <a:extLst/>
          </a:lstStyle>
          <a:p>
            <a:pPr>
              <a:defRPr/>
            </a:pPr>
            <a:fld id="{A3187276-3843-4B82-B0DB-DA422B82A90B}"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59" r:id="rId1"/>
    <p:sldLayoutId id="2147483758" r:id="rId2"/>
    <p:sldLayoutId id="2147483760" r:id="rId3"/>
    <p:sldLayoutId id="2147483761" r:id="rId4"/>
    <p:sldLayoutId id="2147483762" r:id="rId5"/>
    <p:sldLayoutId id="2147483763" r:id="rId6"/>
    <p:sldLayoutId id="2147483757" r:id="rId7"/>
    <p:sldLayoutId id="2147483764" r:id="rId8"/>
    <p:sldLayoutId id="2147483765" r:id="rId9"/>
    <p:sldLayoutId id="2147483756" r:id="rId10"/>
    <p:sldLayoutId id="2147483755" r:id="rId11"/>
  </p:sldLayoutIdLst>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itchFamily="34" charset="0"/>
        </a:defRPr>
      </a:lvl2pPr>
      <a:lvl3pPr algn="l" rtl="0" fontAlgn="base">
        <a:spcBef>
          <a:spcPct val="0"/>
        </a:spcBef>
        <a:spcAft>
          <a:spcPct val="0"/>
        </a:spcAft>
        <a:defRPr sz="4100" b="1">
          <a:solidFill>
            <a:schemeClr val="tx2"/>
          </a:solidFill>
          <a:latin typeface="Lucida Sans Unicode" pitchFamily="34" charset="0"/>
        </a:defRPr>
      </a:lvl3pPr>
      <a:lvl4pPr algn="l" rtl="0" fontAlgn="base">
        <a:spcBef>
          <a:spcPct val="0"/>
        </a:spcBef>
        <a:spcAft>
          <a:spcPct val="0"/>
        </a:spcAft>
        <a:defRPr sz="4100" b="1">
          <a:solidFill>
            <a:schemeClr val="tx2"/>
          </a:solidFill>
          <a:latin typeface="Lucida Sans Unicode" pitchFamily="34" charset="0"/>
        </a:defRPr>
      </a:lvl4pPr>
      <a:lvl5pPr algn="l" rtl="0" fontAlgn="base">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fontAlgn="base">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8/27/2014</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272474507"/>
      </p:ext>
    </p:extLst>
  </p:cSld>
  <p:clrMap bg1="lt1" tx1="dk1" bg2="lt2" tx2="dk2" accent1="accent1" accent2="accent2" accent3="accent3" accent4="accent4" accent5="accent5" accent6="accent6" hlink="hlink" folHlink="folHlink"/>
  <p:sldLayoutIdLst>
    <p:sldLayoutId id="2147483863" r:id="rId1"/>
    <p:sldLayoutId id="2147483864" r:id="rId2"/>
    <p:sldLayoutId id="2147483865" r:id="rId3"/>
    <p:sldLayoutId id="2147483866" r:id="rId4"/>
    <p:sldLayoutId id="2147483867" r:id="rId5"/>
    <p:sldLayoutId id="2147483868" r:id="rId6"/>
    <p:sldLayoutId id="2147483869" r:id="rId7"/>
    <p:sldLayoutId id="2147483870" r:id="rId8"/>
    <p:sldLayoutId id="2147483871" r:id="rId9"/>
    <p:sldLayoutId id="2147483872" r:id="rId10"/>
    <p:sldLayoutId id="214748387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8/27/2014</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240032388"/>
      </p:ext>
    </p:extLst>
  </p:cSld>
  <p:clrMap bg1="lt1" tx1="dk1" bg2="lt2" tx2="dk2" accent1="accent1" accent2="accent2" accent3="accent3" accent4="accent4" accent5="accent5" accent6="accent6" hlink="hlink" folHlink="folHlink"/>
  <p:sldLayoutIdLst>
    <p:sldLayoutId id="2147483875" r:id="rId1"/>
    <p:sldLayoutId id="2147483876" r:id="rId2"/>
    <p:sldLayoutId id="2147483877" r:id="rId3"/>
    <p:sldLayoutId id="2147483878" r:id="rId4"/>
    <p:sldLayoutId id="2147483879" r:id="rId5"/>
    <p:sldLayoutId id="2147483880" r:id="rId6"/>
    <p:sldLayoutId id="2147483881" r:id="rId7"/>
    <p:sldLayoutId id="2147483882" r:id="rId8"/>
    <p:sldLayoutId id="2147483883" r:id="rId9"/>
    <p:sldLayoutId id="2147483884" r:id="rId10"/>
    <p:sldLayoutId id="214748388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8/27/2014</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2739666399"/>
      </p:ext>
    </p:extLst>
  </p:cSld>
  <p:clrMap bg1="lt1" tx1="dk1" bg2="lt2" tx2="dk2" accent1="accent1" accent2="accent2" accent3="accent3" accent4="accent4" accent5="accent5" accent6="accent6" hlink="hlink" folHlink="folHlink"/>
  <p:sldLayoutIdLst>
    <p:sldLayoutId id="2147483887" r:id="rId1"/>
    <p:sldLayoutId id="2147483888" r:id="rId2"/>
    <p:sldLayoutId id="2147483889" r:id="rId3"/>
    <p:sldLayoutId id="2147483890" r:id="rId4"/>
    <p:sldLayoutId id="2147483891" r:id="rId5"/>
    <p:sldLayoutId id="2147483892" r:id="rId6"/>
    <p:sldLayoutId id="2147483893" r:id="rId7"/>
    <p:sldLayoutId id="2147483894" r:id="rId8"/>
    <p:sldLayoutId id="2147483895" r:id="rId9"/>
    <p:sldLayoutId id="2147483896" r:id="rId10"/>
    <p:sldLayoutId id="214748389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8/27/2014</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193981147"/>
      </p:ext>
    </p:extLst>
  </p:cSld>
  <p:clrMap bg1="lt1" tx1="dk1" bg2="lt2" tx2="dk2" accent1="accent1" accent2="accent2" accent3="accent3" accent4="accent4" accent5="accent5" accent6="accent6" hlink="hlink" folHlink="folHlink"/>
  <p:sldLayoutIdLst>
    <p:sldLayoutId id="2147483899" r:id="rId1"/>
    <p:sldLayoutId id="2147483900" r:id="rId2"/>
    <p:sldLayoutId id="2147483901" r:id="rId3"/>
    <p:sldLayoutId id="2147483902" r:id="rId4"/>
    <p:sldLayoutId id="2147483903" r:id="rId5"/>
    <p:sldLayoutId id="2147483904" r:id="rId6"/>
    <p:sldLayoutId id="2147483905" r:id="rId7"/>
    <p:sldLayoutId id="2147483906" r:id="rId8"/>
    <p:sldLayoutId id="2147483907" r:id="rId9"/>
    <p:sldLayoutId id="2147483908" r:id="rId10"/>
    <p:sldLayoutId id="214748390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8/27/2014</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540330265"/>
      </p:ext>
    </p:extLst>
  </p:cSld>
  <p:clrMap bg1="lt1" tx1="dk1" bg2="lt2" tx2="dk2" accent1="accent1" accent2="accent2" accent3="accent3" accent4="accent4" accent5="accent5" accent6="accent6" hlink="hlink" folHlink="folHlink"/>
  <p:sldLayoutIdLst>
    <p:sldLayoutId id="2147483911" r:id="rId1"/>
    <p:sldLayoutId id="2147483912" r:id="rId2"/>
    <p:sldLayoutId id="2147483913" r:id="rId3"/>
    <p:sldLayoutId id="2147483914" r:id="rId4"/>
    <p:sldLayoutId id="2147483915" r:id="rId5"/>
    <p:sldLayoutId id="2147483916" r:id="rId6"/>
    <p:sldLayoutId id="2147483917" r:id="rId7"/>
    <p:sldLayoutId id="2147483918" r:id="rId8"/>
    <p:sldLayoutId id="2147483919" r:id="rId9"/>
    <p:sldLayoutId id="2147483920" r:id="rId10"/>
    <p:sldLayoutId id="214748392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8/27/2014</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1562185332"/>
      </p:ext>
    </p:extLst>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 id="2147483930" r:id="rId8"/>
    <p:sldLayoutId id="2147483931" r:id="rId9"/>
    <p:sldLayoutId id="2147483932" r:id="rId10"/>
    <p:sldLayoutId id="214748393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8/27/2014</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4258638273"/>
      </p:ext>
    </p:extLst>
  </p:cSld>
  <p:clrMap bg1="lt1" tx1="dk1" bg2="lt2" tx2="dk2" accent1="accent1" accent2="accent2" accent3="accent3" accent4="accent4" accent5="accent5" accent6="accent6" hlink="hlink" folHlink="folHlink"/>
  <p:sldLayoutIdLst>
    <p:sldLayoutId id="2147483935" r:id="rId1"/>
    <p:sldLayoutId id="2147483936" r:id="rId2"/>
    <p:sldLayoutId id="2147483937" r:id="rId3"/>
    <p:sldLayoutId id="2147483938" r:id="rId4"/>
    <p:sldLayoutId id="2147483939" r:id="rId5"/>
    <p:sldLayoutId id="2147483940" r:id="rId6"/>
    <p:sldLayoutId id="2147483941" r:id="rId7"/>
    <p:sldLayoutId id="2147483942" r:id="rId8"/>
    <p:sldLayoutId id="2147483943" r:id="rId9"/>
    <p:sldLayoutId id="2147483944" r:id="rId10"/>
    <p:sldLayoutId id="214748394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8/27/2014</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400350970"/>
      </p:ext>
    </p:extLst>
  </p:cSld>
  <p:clrMap bg1="lt1" tx1="dk1" bg2="lt2" tx2="dk2" accent1="accent1" accent2="accent2" accent3="accent3" accent4="accent4" accent5="accent5" accent6="accent6" hlink="hlink" folHlink="folHlink"/>
  <p:sldLayoutIdLst>
    <p:sldLayoutId id="2147483947" r:id="rId1"/>
    <p:sldLayoutId id="2147483948" r:id="rId2"/>
    <p:sldLayoutId id="2147483949" r:id="rId3"/>
    <p:sldLayoutId id="2147483950" r:id="rId4"/>
    <p:sldLayoutId id="2147483951" r:id="rId5"/>
    <p:sldLayoutId id="2147483952" r:id="rId6"/>
    <p:sldLayoutId id="2147483953" r:id="rId7"/>
    <p:sldLayoutId id="2147483954" r:id="rId8"/>
    <p:sldLayoutId id="2147483955" r:id="rId9"/>
    <p:sldLayoutId id="2147483956" r:id="rId10"/>
    <p:sldLayoutId id="214748395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8/27/2014</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895201759"/>
      </p:ext>
    </p:extLst>
  </p:cSld>
  <p:clrMap bg1="lt1" tx1="dk1" bg2="lt2" tx2="dk2" accent1="accent1" accent2="accent2" accent3="accent3" accent4="accent4" accent5="accent5" accent6="accent6" hlink="hlink" folHlink="folHlink"/>
  <p:sldLayoutIdLst>
    <p:sldLayoutId id="2147483959" r:id="rId1"/>
    <p:sldLayoutId id="2147483960" r:id="rId2"/>
    <p:sldLayoutId id="2147483961" r:id="rId3"/>
    <p:sldLayoutId id="2147483962" r:id="rId4"/>
    <p:sldLayoutId id="2147483963" r:id="rId5"/>
    <p:sldLayoutId id="2147483964" r:id="rId6"/>
    <p:sldLayoutId id="2147483965" r:id="rId7"/>
    <p:sldLayoutId id="2147483966" r:id="rId8"/>
    <p:sldLayoutId id="2147483967" r:id="rId9"/>
    <p:sldLayoutId id="2147483968" r:id="rId10"/>
    <p:sldLayoutId id="214748396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8/27/2014</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1160038789"/>
      </p:ext>
    </p:extLst>
  </p:cSld>
  <p:clrMap bg1="lt1" tx1="dk1" bg2="lt2" tx2="dk2" accent1="accent1" accent2="accent2" accent3="accent3" accent4="accent4" accent5="accent5" accent6="accent6" hlink="hlink" folHlink="folHlink"/>
  <p:sldLayoutIdLst>
    <p:sldLayoutId id="2147483971" r:id="rId1"/>
    <p:sldLayoutId id="2147483972" r:id="rId2"/>
    <p:sldLayoutId id="2147483973" r:id="rId3"/>
    <p:sldLayoutId id="2147483974" r:id="rId4"/>
    <p:sldLayoutId id="2147483975" r:id="rId5"/>
    <p:sldLayoutId id="2147483976" r:id="rId6"/>
    <p:sldLayoutId id="2147483977" r:id="rId7"/>
    <p:sldLayoutId id="2147483978" r:id="rId8"/>
    <p:sldLayoutId id="2147483979" r:id="rId9"/>
    <p:sldLayoutId id="2147483980" r:id="rId10"/>
    <p:sldLayoutId id="214748398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8/27/2014</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191133524"/>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0.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8/27/2014</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4276556848"/>
      </p:ext>
    </p:extLst>
  </p:cSld>
  <p:clrMap bg1="lt1" tx1="dk1" bg2="lt2" tx2="dk2" accent1="accent1" accent2="accent2" accent3="accent3" accent4="accent4" accent5="accent5" accent6="accent6" hlink="hlink" folHlink="folHlink"/>
  <p:sldLayoutIdLst>
    <p:sldLayoutId id="2147483983" r:id="rId1"/>
    <p:sldLayoutId id="2147483984" r:id="rId2"/>
    <p:sldLayoutId id="2147483985" r:id="rId3"/>
    <p:sldLayoutId id="2147483986" r:id="rId4"/>
    <p:sldLayoutId id="2147483987" r:id="rId5"/>
    <p:sldLayoutId id="2147483988" r:id="rId6"/>
    <p:sldLayoutId id="2147483989" r:id="rId7"/>
    <p:sldLayoutId id="2147483990" r:id="rId8"/>
    <p:sldLayoutId id="2147483991" r:id="rId9"/>
    <p:sldLayoutId id="2147483992" r:id="rId10"/>
    <p:sldLayoutId id="214748399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8/27/2014</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394485977"/>
      </p:ext>
    </p:extLst>
  </p:cSld>
  <p:clrMap bg1="lt1" tx1="dk1" bg2="lt2" tx2="dk2" accent1="accent1" accent2="accent2" accent3="accent3" accent4="accent4" accent5="accent5" accent6="accent6" hlink="hlink" folHlink="folHlink"/>
  <p:sldLayoutIdLst>
    <p:sldLayoutId id="2147483995" r:id="rId1"/>
    <p:sldLayoutId id="2147483996" r:id="rId2"/>
    <p:sldLayoutId id="2147483997" r:id="rId3"/>
    <p:sldLayoutId id="2147483998" r:id="rId4"/>
    <p:sldLayoutId id="2147483999" r:id="rId5"/>
    <p:sldLayoutId id="2147484000" r:id="rId6"/>
    <p:sldLayoutId id="2147484001" r:id="rId7"/>
    <p:sldLayoutId id="2147484002" r:id="rId8"/>
    <p:sldLayoutId id="2147484003" r:id="rId9"/>
    <p:sldLayoutId id="2147484004" r:id="rId10"/>
    <p:sldLayoutId id="214748400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8/27/2014</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1587853192"/>
      </p:ext>
    </p:extLst>
  </p:cSld>
  <p:clrMap bg1="lt1" tx1="dk1" bg2="lt2" tx2="dk2" accent1="accent1" accent2="accent2" accent3="accent3" accent4="accent4" accent5="accent5" accent6="accent6" hlink="hlink" folHlink="folHlink"/>
  <p:sldLayoutIdLst>
    <p:sldLayoutId id="2147484007" r:id="rId1"/>
    <p:sldLayoutId id="2147484008" r:id="rId2"/>
    <p:sldLayoutId id="2147484009" r:id="rId3"/>
    <p:sldLayoutId id="2147484010" r:id="rId4"/>
    <p:sldLayoutId id="2147484011" r:id="rId5"/>
    <p:sldLayoutId id="2147484012" r:id="rId6"/>
    <p:sldLayoutId id="2147484013" r:id="rId7"/>
    <p:sldLayoutId id="2147484014" r:id="rId8"/>
    <p:sldLayoutId id="2147484015" r:id="rId9"/>
    <p:sldLayoutId id="2147484016" r:id="rId10"/>
    <p:sldLayoutId id="214748401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8/27/2014</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580047848"/>
      </p:ext>
    </p:extLst>
  </p:cSld>
  <p:clrMap bg1="lt1" tx1="dk1" bg2="lt2" tx2="dk2" accent1="accent1" accent2="accent2" accent3="accent3" accent4="accent4" accent5="accent5" accent6="accent6" hlink="hlink" folHlink="folHlink"/>
  <p:sldLayoutIdLst>
    <p:sldLayoutId id="2147484019" r:id="rId1"/>
    <p:sldLayoutId id="2147484020" r:id="rId2"/>
    <p:sldLayoutId id="2147484021" r:id="rId3"/>
    <p:sldLayoutId id="2147484022" r:id="rId4"/>
    <p:sldLayoutId id="2147484023" r:id="rId5"/>
    <p:sldLayoutId id="2147484024" r:id="rId6"/>
    <p:sldLayoutId id="2147484025" r:id="rId7"/>
    <p:sldLayoutId id="2147484026" r:id="rId8"/>
    <p:sldLayoutId id="2147484027" r:id="rId9"/>
    <p:sldLayoutId id="2147484028" r:id="rId10"/>
    <p:sldLayoutId id="214748402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8/27/2014</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444308536"/>
      </p:ext>
    </p:extLst>
  </p:cSld>
  <p:clrMap bg1="lt1" tx1="dk1" bg2="lt2" tx2="dk2" accent1="accent1" accent2="accent2" accent3="accent3" accent4="accent4" accent5="accent5" accent6="accent6" hlink="hlink" folHlink="folHlink"/>
  <p:sldLayoutIdLst>
    <p:sldLayoutId id="2147484031" r:id="rId1"/>
    <p:sldLayoutId id="2147484032" r:id="rId2"/>
    <p:sldLayoutId id="2147484033" r:id="rId3"/>
    <p:sldLayoutId id="2147484034" r:id="rId4"/>
    <p:sldLayoutId id="2147484035" r:id="rId5"/>
    <p:sldLayoutId id="2147484036" r:id="rId6"/>
    <p:sldLayoutId id="2147484037" r:id="rId7"/>
    <p:sldLayoutId id="2147484038" r:id="rId8"/>
    <p:sldLayoutId id="2147484039" r:id="rId9"/>
    <p:sldLayoutId id="2147484040" r:id="rId10"/>
    <p:sldLayoutId id="214748404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5.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8/27/2014</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642863764"/>
      </p:ext>
    </p:extLst>
  </p:cSld>
  <p:clrMap bg1="lt1" tx1="dk1" bg2="lt2" tx2="dk2" accent1="accent1" accent2="accent2" accent3="accent3" accent4="accent4" accent5="accent5" accent6="accent6" hlink="hlink" folHlink="folHlink"/>
  <p:sldLayoutIdLst>
    <p:sldLayoutId id="2147484043" r:id="rId1"/>
    <p:sldLayoutId id="2147484044" r:id="rId2"/>
    <p:sldLayoutId id="2147484045" r:id="rId3"/>
    <p:sldLayoutId id="2147484046" r:id="rId4"/>
    <p:sldLayoutId id="2147484047" r:id="rId5"/>
    <p:sldLayoutId id="2147484048" r:id="rId6"/>
    <p:sldLayoutId id="2147484049" r:id="rId7"/>
    <p:sldLayoutId id="2147484050" r:id="rId8"/>
    <p:sldLayoutId id="2147484051" r:id="rId9"/>
    <p:sldLayoutId id="2147484052" r:id="rId10"/>
    <p:sldLayoutId id="214748405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6.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8/27/2014</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951125464"/>
      </p:ext>
    </p:extLst>
  </p:cSld>
  <p:clrMap bg1="lt1" tx1="dk1" bg2="lt2" tx2="dk2" accent1="accent1" accent2="accent2" accent3="accent3" accent4="accent4" accent5="accent5" accent6="accent6" hlink="hlink" folHlink="folHlink"/>
  <p:sldLayoutIdLst>
    <p:sldLayoutId id="2147484055" r:id="rId1"/>
    <p:sldLayoutId id="2147484056" r:id="rId2"/>
    <p:sldLayoutId id="2147484057" r:id="rId3"/>
    <p:sldLayoutId id="2147484058" r:id="rId4"/>
    <p:sldLayoutId id="2147484059" r:id="rId5"/>
    <p:sldLayoutId id="2147484060" r:id="rId6"/>
    <p:sldLayoutId id="2147484061" r:id="rId7"/>
    <p:sldLayoutId id="2147484062" r:id="rId8"/>
    <p:sldLayoutId id="2147484063" r:id="rId9"/>
    <p:sldLayoutId id="2147484064" r:id="rId10"/>
    <p:sldLayoutId id="214748406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7.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8/27/2014</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1639233676"/>
      </p:ext>
    </p:extLst>
  </p:cSld>
  <p:clrMap bg1="lt1" tx1="dk1" bg2="lt2" tx2="dk2" accent1="accent1" accent2="accent2" accent3="accent3" accent4="accent4" accent5="accent5" accent6="accent6" hlink="hlink" folHlink="folHlink"/>
  <p:sldLayoutIdLst>
    <p:sldLayoutId id="2147484067" r:id="rId1"/>
    <p:sldLayoutId id="2147484068" r:id="rId2"/>
    <p:sldLayoutId id="2147484069" r:id="rId3"/>
    <p:sldLayoutId id="2147484070" r:id="rId4"/>
    <p:sldLayoutId id="2147484071" r:id="rId5"/>
    <p:sldLayoutId id="2147484072" r:id="rId6"/>
    <p:sldLayoutId id="2147484073" r:id="rId7"/>
    <p:sldLayoutId id="2147484074" r:id="rId8"/>
    <p:sldLayoutId id="2147484075" r:id="rId9"/>
    <p:sldLayoutId id="2147484076" r:id="rId10"/>
    <p:sldLayoutId id="214748407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8.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8/27/2014</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2964244138"/>
      </p:ext>
    </p:extLst>
  </p:cSld>
  <p:clrMap bg1="lt1" tx1="dk1" bg2="lt2" tx2="dk2" accent1="accent1" accent2="accent2" accent3="accent3" accent4="accent4" accent5="accent5" accent6="accent6" hlink="hlink" folHlink="folHlink"/>
  <p:sldLayoutIdLst>
    <p:sldLayoutId id="2147484079" r:id="rId1"/>
    <p:sldLayoutId id="2147484080" r:id="rId2"/>
    <p:sldLayoutId id="2147484081" r:id="rId3"/>
    <p:sldLayoutId id="2147484082" r:id="rId4"/>
    <p:sldLayoutId id="2147484083" r:id="rId5"/>
    <p:sldLayoutId id="2147484084" r:id="rId6"/>
    <p:sldLayoutId id="2147484085" r:id="rId7"/>
    <p:sldLayoutId id="2147484086" r:id="rId8"/>
    <p:sldLayoutId id="2147484087" r:id="rId9"/>
    <p:sldLayoutId id="2147484088" r:id="rId10"/>
    <p:sldLayoutId id="214748408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9.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8/27/2014</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593184299"/>
      </p:ext>
    </p:extLst>
  </p:cSld>
  <p:clrMap bg1="lt1" tx1="dk1" bg2="lt2" tx2="dk2" accent1="accent1" accent2="accent2" accent3="accent3" accent4="accent4" accent5="accent5" accent6="accent6" hlink="hlink" folHlink="folHlink"/>
  <p:sldLayoutIdLst>
    <p:sldLayoutId id="2147484091" r:id="rId1"/>
    <p:sldLayoutId id="2147484092" r:id="rId2"/>
    <p:sldLayoutId id="2147484093" r:id="rId3"/>
    <p:sldLayoutId id="2147484094" r:id="rId4"/>
    <p:sldLayoutId id="2147484095" r:id="rId5"/>
    <p:sldLayoutId id="2147484096" r:id="rId6"/>
    <p:sldLayoutId id="2147484097" r:id="rId7"/>
    <p:sldLayoutId id="2147484098" r:id="rId8"/>
    <p:sldLayoutId id="2147484099" r:id="rId9"/>
    <p:sldLayoutId id="2147484100" r:id="rId10"/>
    <p:sldLayoutId id="214748410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8/27/2014</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2355219072"/>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8/27/2014</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1094358408"/>
      </p:ext>
    </p:extLst>
  </p:cSld>
  <p:clrMap bg1="lt1" tx1="dk1" bg2="lt2" tx2="dk2" accent1="accent1" accent2="accent2" accent3="accent3" accent4="accent4" accent5="accent5" accent6="accent6" hlink="hlink" folHlink="folHlink"/>
  <p:sldLayoutIdLst>
    <p:sldLayoutId id="2147483791" r:id="rId1"/>
    <p:sldLayoutId id="2147483792"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8/27/2014</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1072650795"/>
      </p:ext>
    </p:extLst>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8/27/2014</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033514399"/>
      </p:ext>
    </p:extLst>
  </p:cSld>
  <p:clrMap bg1="lt1" tx1="dk1" bg2="lt2" tx2="dk2" accent1="accent1" accent2="accent2" accent3="accent3" accent4="accent4" accent5="accent5" accent6="accent6" hlink="hlink" folHlink="folHlink"/>
  <p:sldLayoutIdLst>
    <p:sldLayoutId id="2147483815" r:id="rId1"/>
    <p:sldLayoutId id="2147483816" r:id="rId2"/>
    <p:sldLayoutId id="2147483817" r:id="rId3"/>
    <p:sldLayoutId id="2147483818" r:id="rId4"/>
    <p:sldLayoutId id="2147483819" r:id="rId5"/>
    <p:sldLayoutId id="2147483820" r:id="rId6"/>
    <p:sldLayoutId id="2147483821" r:id="rId7"/>
    <p:sldLayoutId id="2147483822" r:id="rId8"/>
    <p:sldLayoutId id="2147483823" r:id="rId9"/>
    <p:sldLayoutId id="2147483824" r:id="rId10"/>
    <p:sldLayoutId id="214748382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8/27/2014</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1130548652"/>
      </p:ext>
    </p:extLst>
  </p:cSld>
  <p:clrMap bg1="lt1" tx1="dk1" bg2="lt2" tx2="dk2" accent1="accent1" accent2="accent2" accent3="accent3" accent4="accent4" accent5="accent5" accent6="accent6" hlink="hlink" folHlink="folHlink"/>
  <p:sldLayoutIdLst>
    <p:sldLayoutId id="2147483827" r:id="rId1"/>
    <p:sldLayoutId id="2147483828" r:id="rId2"/>
    <p:sldLayoutId id="2147483829" r:id="rId3"/>
    <p:sldLayoutId id="2147483830" r:id="rId4"/>
    <p:sldLayoutId id="2147483831" r:id="rId5"/>
    <p:sldLayoutId id="2147483832" r:id="rId6"/>
    <p:sldLayoutId id="2147483833" r:id="rId7"/>
    <p:sldLayoutId id="2147483834" r:id="rId8"/>
    <p:sldLayoutId id="2147483835" r:id="rId9"/>
    <p:sldLayoutId id="2147483836" r:id="rId10"/>
    <p:sldLayoutId id="214748383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8/27/2014</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2084119672"/>
      </p:ext>
    </p:extLst>
  </p:cSld>
  <p:clrMap bg1="lt1" tx1="dk1" bg2="lt2" tx2="dk2" accent1="accent1" accent2="accent2" accent3="accent3" accent4="accent4" accent5="accent5" accent6="accent6" hlink="hlink" folHlink="folHlink"/>
  <p:sldLayoutIdLst>
    <p:sldLayoutId id="2147483839" r:id="rId1"/>
    <p:sldLayoutId id="2147483840" r:id="rId2"/>
    <p:sldLayoutId id="2147483841" r:id="rId3"/>
    <p:sldLayoutId id="2147483842" r:id="rId4"/>
    <p:sldLayoutId id="2147483843" r:id="rId5"/>
    <p:sldLayoutId id="2147483844" r:id="rId6"/>
    <p:sldLayoutId id="2147483845" r:id="rId7"/>
    <p:sldLayoutId id="2147483846" r:id="rId8"/>
    <p:sldLayoutId id="2147483847" r:id="rId9"/>
    <p:sldLayoutId id="2147483848" r:id="rId10"/>
    <p:sldLayoutId id="214748384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8/27/2014</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136736846"/>
      </p:ext>
    </p:extLst>
  </p:cSld>
  <p:clrMap bg1="lt1" tx1="dk1" bg2="lt2" tx2="dk2" accent1="accent1" accent2="accent2" accent3="accent3" accent4="accent4" accent5="accent5" accent6="accent6" hlink="hlink" folHlink="folHlink"/>
  <p:sldLayoutIdLst>
    <p:sldLayoutId id="2147483851" r:id="rId1"/>
    <p:sldLayoutId id="2147483852" r:id="rId2"/>
    <p:sldLayoutId id="2147483853" r:id="rId3"/>
    <p:sldLayoutId id="2147483854" r:id="rId4"/>
    <p:sldLayoutId id="2147483855" r:id="rId5"/>
    <p:sldLayoutId id="2147483856" r:id="rId6"/>
    <p:sldLayoutId id="2147483857" r:id="rId7"/>
    <p:sldLayoutId id="2147483858" r:id="rId8"/>
    <p:sldLayoutId id="2147483859" r:id="rId9"/>
    <p:sldLayoutId id="2147483860" r:id="rId10"/>
    <p:sldLayoutId id="214748386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1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3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45.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5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6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78.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89.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00.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1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2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3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3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44.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5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6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7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88.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99.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310.xml"/></Relationships>
</file>

<file path=ppt/slides/_rels/slide7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srcRect/>
          <a:stretch>
            <a:fillRect/>
          </a:stretch>
        </p:blipFill>
        <p:spPr bwMode="auto">
          <a:xfrm>
            <a:off x="862012" y="1524000"/>
            <a:ext cx="7443788" cy="2200275"/>
          </a:xfrm>
          <a:prstGeom prst="rect">
            <a:avLst/>
          </a:prstGeom>
          <a:noFill/>
          <a:ln w="9525">
            <a:noFill/>
            <a:miter lim="800000"/>
            <a:headEnd/>
            <a:tailEnd/>
          </a:ln>
        </p:spPr>
      </p:pic>
    </p:spTree>
    <p:extLst>
      <p:ext uri="{BB962C8B-B14F-4D97-AF65-F5344CB8AC3E}">
        <p14:creationId xmlns:p14="http://schemas.microsoft.com/office/powerpoint/2010/main" val="3702926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9144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Employment and Labor Law Alert: Minnesota “Bans the Box”</a:t>
            </a:r>
          </a:p>
        </p:txBody>
      </p:sp>
      <p:sp>
        <p:nvSpPr>
          <p:cNvPr id="3075" name="Rectangle 3"/>
          <p:cNvSpPr>
            <a:spLocks noGrp="1" noChangeArrowheads="1"/>
          </p:cNvSpPr>
          <p:nvPr>
            <p:ph type="subTitle" idx="1"/>
          </p:nvPr>
        </p:nvSpPr>
        <p:spPr>
          <a:xfrm>
            <a:off x="609600" y="1524000"/>
            <a:ext cx="8229600" cy="3505200"/>
          </a:xfrm>
        </p:spPr>
        <p:txBody>
          <a:bodyPr/>
          <a:lstStyle/>
          <a:p>
            <a:pPr algn="l" eaLnBrk="1" hangingPunct="1">
              <a:spcBef>
                <a:spcPts val="0"/>
              </a:spcBef>
              <a:spcAft>
                <a:spcPts val="600"/>
              </a:spcAft>
            </a:pPr>
            <a:r>
              <a:rPr lang="en-US" sz="2800" dirty="0" smtClean="0">
                <a:latin typeface="Franklin Gothic Medium" panose="020B0603020102020204" pitchFamily="34" charset="0"/>
                <a:cs typeface="Arial" pitchFamily="34" charset="0"/>
              </a:rPr>
              <a:t>For </a:t>
            </a:r>
            <a:r>
              <a:rPr lang="en-US" sz="2800" dirty="0">
                <a:latin typeface="Franklin Gothic Medium" panose="020B0603020102020204" pitchFamily="34" charset="0"/>
                <a:cs typeface="Arial" pitchFamily="34" charset="0"/>
              </a:rPr>
              <a:t>violations that occur on or after January 1, 2015, the MDHR will not issue written warnings, and the size of the penalty assessed will vary based on the size of the employer. </a:t>
            </a:r>
            <a:endParaRPr lang="en-US" sz="2800" dirty="0" smtClean="0">
              <a:latin typeface="Franklin Gothic Medium" panose="020B0603020102020204" pitchFamily="34" charset="0"/>
              <a:cs typeface="Arial" pitchFamily="34" charset="0"/>
            </a:endParaRPr>
          </a:p>
          <a:p>
            <a:pPr algn="l" eaLnBrk="1" hangingPunct="1">
              <a:spcBef>
                <a:spcPts val="0"/>
              </a:spcBef>
            </a:pPr>
            <a:r>
              <a:rPr lang="en-US" sz="2800" dirty="0" smtClean="0">
                <a:latin typeface="Franklin Gothic Medium" panose="020B0603020102020204" pitchFamily="34" charset="0"/>
                <a:cs typeface="Arial" pitchFamily="34" charset="0"/>
              </a:rPr>
              <a:t>Employers </a:t>
            </a:r>
            <a:r>
              <a:rPr lang="en-US" sz="2800" dirty="0">
                <a:latin typeface="Franklin Gothic Medium" panose="020B0603020102020204" pitchFamily="34" charset="0"/>
                <a:cs typeface="Arial" pitchFamily="34" charset="0"/>
              </a:rPr>
              <a:t>with more than 20 employees at one or more sites in Minnesota may be assessed up to $500 per violation, not to exceed $2,000 in a calendar month. </a:t>
            </a:r>
          </a:p>
        </p:txBody>
      </p:sp>
    </p:spTree>
    <p:extLst>
      <p:ext uri="{BB962C8B-B14F-4D97-AF65-F5344CB8AC3E}">
        <p14:creationId xmlns:p14="http://schemas.microsoft.com/office/powerpoint/2010/main" val="34500585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9144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Employment and Labor Law Alert: Minnesota “Bans the Box”</a:t>
            </a:r>
          </a:p>
        </p:txBody>
      </p:sp>
      <p:sp>
        <p:nvSpPr>
          <p:cNvPr id="3075" name="Rectangle 3"/>
          <p:cNvSpPr>
            <a:spLocks noGrp="1" noChangeArrowheads="1"/>
          </p:cNvSpPr>
          <p:nvPr>
            <p:ph type="subTitle" idx="1"/>
          </p:nvPr>
        </p:nvSpPr>
        <p:spPr>
          <a:xfrm>
            <a:off x="609600" y="1676400"/>
            <a:ext cx="8229600" cy="3505200"/>
          </a:xfrm>
        </p:spPr>
        <p:txBody>
          <a:bodyPr/>
          <a:lstStyle/>
          <a:p>
            <a:pPr algn="l" eaLnBrk="1" hangingPunct="1">
              <a:spcBef>
                <a:spcPts val="0"/>
              </a:spcBef>
            </a:pPr>
            <a:r>
              <a:rPr lang="en-US" sz="3200" dirty="0">
                <a:latin typeface="Franklin Gothic Medium" panose="020B0603020102020204" pitchFamily="34" charset="0"/>
                <a:cs typeface="Arial" pitchFamily="34" charset="0"/>
              </a:rPr>
              <a:t>Notably, the law specifies that the MDHR penalties are the exclusive remedy for violations. Private employers are not "otherwise liable" for failing to comply with the statute; thus, there is no private right of action.</a:t>
            </a:r>
          </a:p>
        </p:txBody>
      </p:sp>
    </p:spTree>
    <p:extLst>
      <p:ext uri="{BB962C8B-B14F-4D97-AF65-F5344CB8AC3E}">
        <p14:creationId xmlns:p14="http://schemas.microsoft.com/office/powerpoint/2010/main" val="34132529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9144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Employment and Labor Law Alert: Minnesota “Bans the Box”</a:t>
            </a:r>
          </a:p>
        </p:txBody>
      </p:sp>
      <p:sp>
        <p:nvSpPr>
          <p:cNvPr id="3075" name="Rectangle 3"/>
          <p:cNvSpPr>
            <a:spLocks noGrp="1" noChangeArrowheads="1"/>
          </p:cNvSpPr>
          <p:nvPr>
            <p:ph type="subTitle" idx="1"/>
          </p:nvPr>
        </p:nvSpPr>
        <p:spPr>
          <a:xfrm>
            <a:off x="609600" y="1524000"/>
            <a:ext cx="8229600" cy="3505200"/>
          </a:xfrm>
        </p:spPr>
        <p:txBody>
          <a:bodyPr/>
          <a:lstStyle/>
          <a:p>
            <a:pPr algn="l" eaLnBrk="1" hangingPunct="1">
              <a:spcBef>
                <a:spcPts val="0"/>
              </a:spcBef>
            </a:pPr>
            <a:r>
              <a:rPr lang="en-US" sz="2800" dirty="0">
                <a:latin typeface="Franklin Gothic Medium" panose="020B0603020102020204" pitchFamily="34" charset="0"/>
                <a:cs typeface="Arial" pitchFamily="34" charset="0"/>
              </a:rPr>
              <a:t>The law provides an exception for employers with a statutory duty to conduct criminal background checks or otherwise consider applicants' criminal history during the hiring process. Therefore, employers hiring for certain types of positions—for example, positions working with children in schools—are permitted to inquire about criminal history at the application phase.</a:t>
            </a:r>
          </a:p>
        </p:txBody>
      </p:sp>
    </p:spTree>
    <p:extLst>
      <p:ext uri="{BB962C8B-B14F-4D97-AF65-F5344CB8AC3E}">
        <p14:creationId xmlns:p14="http://schemas.microsoft.com/office/powerpoint/2010/main" val="2531919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9144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Employment and Labor Law Alert: Minnesota “Bans the Box”</a:t>
            </a:r>
          </a:p>
        </p:txBody>
      </p:sp>
      <p:sp>
        <p:nvSpPr>
          <p:cNvPr id="3075" name="Rectangle 3"/>
          <p:cNvSpPr>
            <a:spLocks noGrp="1" noChangeArrowheads="1"/>
          </p:cNvSpPr>
          <p:nvPr>
            <p:ph type="subTitle" idx="1"/>
          </p:nvPr>
        </p:nvSpPr>
        <p:spPr>
          <a:xfrm>
            <a:off x="609600" y="1676400"/>
            <a:ext cx="8229600" cy="3505200"/>
          </a:xfrm>
        </p:spPr>
        <p:txBody>
          <a:bodyPr/>
          <a:lstStyle/>
          <a:p>
            <a:pPr algn="l" eaLnBrk="1" hangingPunct="1">
              <a:spcBef>
                <a:spcPts val="0"/>
              </a:spcBef>
            </a:pPr>
            <a:r>
              <a:rPr lang="en-US" sz="2800" dirty="0">
                <a:latin typeface="Franklin Gothic Medium" panose="020B0603020102020204" pitchFamily="34" charset="0"/>
                <a:cs typeface="Arial" pitchFamily="34" charset="0"/>
              </a:rPr>
              <a:t>Employers should take care to inquire only about the types of offenses that may be specified by statute, and they should not ask criminal history questions of all applicants, if the employer does not have a statutory duty to conduct background checks for all positions.</a:t>
            </a:r>
          </a:p>
        </p:txBody>
      </p:sp>
    </p:spTree>
    <p:extLst>
      <p:ext uri="{BB962C8B-B14F-4D97-AF65-F5344CB8AC3E}">
        <p14:creationId xmlns:p14="http://schemas.microsoft.com/office/powerpoint/2010/main" val="40721173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9144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Employment and Labor Law Alert: Minnesota “Bans the Box”</a:t>
            </a:r>
          </a:p>
        </p:txBody>
      </p:sp>
      <p:sp>
        <p:nvSpPr>
          <p:cNvPr id="3075" name="Rectangle 3"/>
          <p:cNvSpPr>
            <a:spLocks noGrp="1" noChangeArrowheads="1"/>
          </p:cNvSpPr>
          <p:nvPr>
            <p:ph type="subTitle" idx="1"/>
          </p:nvPr>
        </p:nvSpPr>
        <p:spPr>
          <a:xfrm>
            <a:off x="609600" y="1676400"/>
            <a:ext cx="8229600" cy="3505200"/>
          </a:xfrm>
        </p:spPr>
        <p:txBody>
          <a:bodyPr/>
          <a:lstStyle/>
          <a:p>
            <a:pPr algn="l" eaLnBrk="1" hangingPunct="1">
              <a:spcBef>
                <a:spcPts val="0"/>
              </a:spcBef>
            </a:pPr>
            <a:r>
              <a:rPr lang="en-US" sz="2800" dirty="0" smtClean="0">
                <a:latin typeface="Franklin Gothic Medium" panose="020B0603020102020204" pitchFamily="34" charset="0"/>
                <a:cs typeface="Arial" pitchFamily="34" charset="0"/>
              </a:rPr>
              <a:t>Minnesota </a:t>
            </a:r>
            <a:r>
              <a:rPr lang="en-US" sz="2800" dirty="0">
                <a:latin typeface="Franklin Gothic Medium" panose="020B0603020102020204" pitchFamily="34" charset="0"/>
                <a:cs typeface="Arial" pitchFamily="34" charset="0"/>
              </a:rPr>
              <a:t>employers should review their job applications and pre-hire procedures to avoid running afoul of the new law. Importantly, questions regarding an applicant's criminal history should be removed from the initial job application, unless the position is covered by a statutory exception.</a:t>
            </a:r>
          </a:p>
        </p:txBody>
      </p:sp>
    </p:spTree>
    <p:extLst>
      <p:ext uri="{BB962C8B-B14F-4D97-AF65-F5344CB8AC3E}">
        <p14:creationId xmlns:p14="http://schemas.microsoft.com/office/powerpoint/2010/main" val="3161476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9144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Employment and Labor Law Alert: Minnesota “Bans the Box”</a:t>
            </a:r>
          </a:p>
        </p:txBody>
      </p:sp>
      <p:sp>
        <p:nvSpPr>
          <p:cNvPr id="3075" name="Rectangle 3"/>
          <p:cNvSpPr>
            <a:spLocks noGrp="1" noChangeArrowheads="1"/>
          </p:cNvSpPr>
          <p:nvPr>
            <p:ph type="subTitle" idx="1"/>
          </p:nvPr>
        </p:nvSpPr>
        <p:spPr>
          <a:xfrm>
            <a:off x="609600" y="1676400"/>
            <a:ext cx="8229600" cy="3505200"/>
          </a:xfrm>
        </p:spPr>
        <p:txBody>
          <a:bodyPr/>
          <a:lstStyle/>
          <a:p>
            <a:pPr algn="l" eaLnBrk="1" hangingPunct="1">
              <a:spcBef>
                <a:spcPts val="0"/>
              </a:spcBef>
            </a:pPr>
            <a:r>
              <a:rPr lang="en-US" sz="3200" dirty="0">
                <a:latin typeface="Franklin Gothic Medium" panose="020B0603020102020204" pitchFamily="34" charset="0"/>
                <a:cs typeface="Arial" pitchFamily="34" charset="0"/>
              </a:rPr>
              <a:t>Criminal history information may be considered later in the hiring process—generally only after applicants are selected for interviews or for conditional offers.</a:t>
            </a:r>
          </a:p>
        </p:txBody>
      </p:sp>
    </p:spTree>
    <p:extLst>
      <p:ext uri="{BB962C8B-B14F-4D97-AF65-F5344CB8AC3E}">
        <p14:creationId xmlns:p14="http://schemas.microsoft.com/office/powerpoint/2010/main" val="22770870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Other Things To Consider</a:t>
            </a:r>
          </a:p>
        </p:txBody>
      </p:sp>
      <p:sp>
        <p:nvSpPr>
          <p:cNvPr id="3075" name="Rectangle 3"/>
          <p:cNvSpPr>
            <a:spLocks noGrp="1" noChangeArrowheads="1"/>
          </p:cNvSpPr>
          <p:nvPr>
            <p:ph type="subTitle" idx="1"/>
          </p:nvPr>
        </p:nvSpPr>
        <p:spPr>
          <a:xfrm>
            <a:off x="533400" y="1447800"/>
            <a:ext cx="8077200" cy="3505200"/>
          </a:xfrm>
        </p:spPr>
        <p:txBody>
          <a:bodyPr/>
          <a:lstStyle/>
          <a:p>
            <a:pPr algn="l">
              <a:spcBef>
                <a:spcPts val="0"/>
              </a:spcBef>
              <a:spcAft>
                <a:spcPts val="1200"/>
              </a:spcAft>
              <a:buClr>
                <a:srgbClr val="000000"/>
              </a:buClr>
              <a:buSzPct val="92000"/>
            </a:pPr>
            <a:r>
              <a:rPr lang="en-US" sz="2800" dirty="0" smtClean="0">
                <a:latin typeface="Franklin Gothic Medium" pitchFamily="34" charset="0"/>
                <a:ea typeface="ＭＳ Ｐゴシック" pitchFamily="-84" charset="-128"/>
              </a:rPr>
              <a:t>Make sure your employment application does not ask other illegal questions such as:</a:t>
            </a:r>
          </a:p>
          <a:p>
            <a:pPr marL="457200" indent="-457200" algn="l">
              <a:spcBef>
                <a:spcPts val="0"/>
              </a:spcBef>
              <a:spcAft>
                <a:spcPts val="1200"/>
              </a:spcAft>
              <a:buClr>
                <a:srgbClr val="000000"/>
              </a:buClr>
              <a:buSzPct val="92000"/>
              <a:buFont typeface="Arial" panose="020B0604020202020204" pitchFamily="34" charset="0"/>
              <a:buChar char="•"/>
            </a:pPr>
            <a:r>
              <a:rPr lang="en-US" sz="2800" dirty="0" smtClean="0">
                <a:latin typeface="Franklin Gothic Medium" pitchFamily="34" charset="0"/>
                <a:ea typeface="ＭＳ Ｐゴシック" pitchFamily="-84" charset="-128"/>
              </a:rPr>
              <a:t>Are you a US citizen?</a:t>
            </a:r>
          </a:p>
          <a:p>
            <a:pPr marL="457200" indent="-457200" algn="l">
              <a:spcBef>
                <a:spcPts val="0"/>
              </a:spcBef>
              <a:spcAft>
                <a:spcPts val="1200"/>
              </a:spcAft>
              <a:buClr>
                <a:srgbClr val="000000"/>
              </a:buClr>
              <a:buSzPct val="92000"/>
              <a:buFont typeface="Arial" panose="020B0604020202020204" pitchFamily="34" charset="0"/>
              <a:buChar char="•"/>
            </a:pPr>
            <a:r>
              <a:rPr lang="en-US" sz="2800" dirty="0" smtClean="0">
                <a:latin typeface="Franklin Gothic Medium" pitchFamily="34" charset="0"/>
                <a:ea typeface="ＭＳ Ｐゴシック" pitchFamily="-84" charset="-128"/>
              </a:rPr>
              <a:t>Was your military discharge honorable?</a:t>
            </a:r>
          </a:p>
          <a:p>
            <a:pPr marL="457200" indent="-457200" algn="l">
              <a:spcBef>
                <a:spcPts val="0"/>
              </a:spcBef>
              <a:spcAft>
                <a:spcPts val="1200"/>
              </a:spcAft>
              <a:buClr>
                <a:srgbClr val="000000"/>
              </a:buClr>
              <a:buSzPct val="92000"/>
              <a:buFont typeface="Arial" panose="020B0604020202020204" pitchFamily="34" charset="0"/>
              <a:buChar char="•"/>
            </a:pPr>
            <a:r>
              <a:rPr lang="en-US" sz="2800" dirty="0" smtClean="0">
                <a:latin typeface="Franklin Gothic Medium" pitchFamily="34" charset="0"/>
                <a:ea typeface="ＭＳ Ｐゴシック" pitchFamily="-84" charset="-128"/>
              </a:rPr>
              <a:t>Do you have a disability?</a:t>
            </a:r>
          </a:p>
          <a:p>
            <a:pPr marL="457200" indent="-457200" algn="l">
              <a:spcBef>
                <a:spcPts val="0"/>
              </a:spcBef>
              <a:spcAft>
                <a:spcPts val="1200"/>
              </a:spcAft>
              <a:buClr>
                <a:srgbClr val="000000"/>
              </a:buClr>
              <a:buSzPct val="92000"/>
              <a:buFont typeface="Arial" panose="020B0604020202020204" pitchFamily="34" charset="0"/>
              <a:buChar char="•"/>
            </a:pPr>
            <a:r>
              <a:rPr lang="en-US" sz="2800" dirty="0" smtClean="0">
                <a:latin typeface="Franklin Gothic Medium" pitchFamily="34" charset="0"/>
                <a:ea typeface="ＭＳ Ｐゴシック" pitchFamily="-84" charset="-128"/>
              </a:rPr>
              <a:t>Have you ever filed a worker’s compensation claim?</a:t>
            </a:r>
          </a:p>
          <a:p>
            <a:pPr marL="457200" indent="-457200" algn="l">
              <a:spcBef>
                <a:spcPts val="0"/>
              </a:spcBef>
              <a:spcAft>
                <a:spcPts val="1200"/>
              </a:spcAft>
              <a:buClr>
                <a:srgbClr val="000000"/>
              </a:buClr>
              <a:buSzPct val="92000"/>
              <a:buFont typeface="Arial" panose="020B0604020202020204" pitchFamily="34" charset="0"/>
              <a:buChar char="•"/>
            </a:pPr>
            <a:endParaRPr lang="en-US" sz="2800" dirty="0" smtClean="0">
              <a:latin typeface="Franklin Gothic Medium" pitchFamily="34" charset="0"/>
              <a:ea typeface="ＭＳ Ｐゴシック" pitchFamily="-84" charset="-128"/>
            </a:endParaRPr>
          </a:p>
        </p:txBody>
      </p:sp>
    </p:spTree>
    <p:extLst>
      <p:ext uri="{BB962C8B-B14F-4D97-AF65-F5344CB8AC3E}">
        <p14:creationId xmlns:p14="http://schemas.microsoft.com/office/powerpoint/2010/main" val="13548800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Other Things To Consider</a:t>
            </a:r>
          </a:p>
        </p:txBody>
      </p:sp>
      <p:sp>
        <p:nvSpPr>
          <p:cNvPr id="3075" name="Rectangle 3"/>
          <p:cNvSpPr>
            <a:spLocks noGrp="1" noChangeArrowheads="1"/>
          </p:cNvSpPr>
          <p:nvPr>
            <p:ph type="subTitle" idx="1"/>
          </p:nvPr>
        </p:nvSpPr>
        <p:spPr>
          <a:xfrm>
            <a:off x="533400" y="1447800"/>
            <a:ext cx="8077200" cy="3505200"/>
          </a:xfrm>
        </p:spPr>
        <p:txBody>
          <a:bodyPr/>
          <a:lstStyle/>
          <a:p>
            <a:pPr algn="l">
              <a:spcBef>
                <a:spcPts val="0"/>
              </a:spcBef>
              <a:spcAft>
                <a:spcPts val="1200"/>
              </a:spcAft>
              <a:buClr>
                <a:srgbClr val="000000"/>
              </a:buClr>
              <a:buSzPct val="92000"/>
            </a:pPr>
            <a:r>
              <a:rPr lang="en-US" sz="2800" dirty="0" smtClean="0">
                <a:latin typeface="Franklin Gothic Medium" pitchFamily="34" charset="0"/>
                <a:ea typeface="ＭＳ Ｐゴシック" pitchFamily="-84" charset="-128"/>
              </a:rPr>
              <a:t>In addition there should be language included on the employment application to make sure the company is protected.  For example, a statement regarding employment-at-will.</a:t>
            </a:r>
          </a:p>
          <a:p>
            <a:pPr marL="457200" indent="-457200" algn="l">
              <a:spcBef>
                <a:spcPts val="0"/>
              </a:spcBef>
              <a:spcAft>
                <a:spcPts val="1200"/>
              </a:spcAft>
              <a:buClr>
                <a:srgbClr val="000000"/>
              </a:buClr>
              <a:buSzPct val="92000"/>
              <a:buFont typeface="Arial" panose="020B0604020202020204" pitchFamily="34" charset="0"/>
              <a:buChar char="•"/>
            </a:pPr>
            <a:endParaRPr lang="en-US" sz="2800" dirty="0" smtClean="0">
              <a:latin typeface="Franklin Gothic Medium" pitchFamily="34" charset="0"/>
              <a:ea typeface="ＭＳ Ｐゴシック" pitchFamily="-84" charset="-128"/>
            </a:endParaRPr>
          </a:p>
        </p:txBody>
      </p:sp>
    </p:spTree>
    <p:extLst>
      <p:ext uri="{BB962C8B-B14F-4D97-AF65-F5344CB8AC3E}">
        <p14:creationId xmlns:p14="http://schemas.microsoft.com/office/powerpoint/2010/main" val="25631879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a:xfrm>
            <a:off x="533400" y="1676400"/>
            <a:ext cx="8077200" cy="3505200"/>
          </a:xfrm>
        </p:spPr>
        <p:txBody>
          <a:bodyPr/>
          <a:lstStyle/>
          <a:p>
            <a:pPr algn="ctr">
              <a:spcBef>
                <a:spcPts val="0"/>
              </a:spcBef>
              <a:spcAft>
                <a:spcPts val="1200"/>
              </a:spcAft>
              <a:buClr>
                <a:srgbClr val="000000"/>
              </a:buClr>
              <a:buSzPct val="92000"/>
            </a:pPr>
            <a:r>
              <a:rPr lang="en-US" sz="4800" dirty="0" smtClean="0">
                <a:latin typeface="Franklin Gothic Medium" pitchFamily="34" charset="0"/>
                <a:ea typeface="ＭＳ Ｐゴシック" pitchFamily="-84" charset="-128"/>
              </a:rPr>
              <a:t>Workplace Bullying From a Plaintiff's Perspective</a:t>
            </a:r>
          </a:p>
          <a:p>
            <a:pPr marL="457200" indent="-457200" algn="l">
              <a:spcBef>
                <a:spcPts val="0"/>
              </a:spcBef>
              <a:spcAft>
                <a:spcPts val="1200"/>
              </a:spcAft>
              <a:buClr>
                <a:srgbClr val="000000"/>
              </a:buClr>
              <a:buSzPct val="92000"/>
              <a:buFont typeface="Arial" panose="020B0604020202020204" pitchFamily="34" charset="0"/>
              <a:buChar char="•"/>
            </a:pPr>
            <a:endParaRPr lang="en-US" sz="2800" dirty="0" smtClean="0">
              <a:latin typeface="Franklin Gothic Medium" pitchFamily="34" charset="0"/>
              <a:ea typeface="ＭＳ Ｐゴシック" pitchFamily="-84" charset="-128"/>
            </a:endParaRPr>
          </a:p>
        </p:txBody>
      </p:sp>
    </p:spTree>
    <p:extLst>
      <p:ext uri="{BB962C8B-B14F-4D97-AF65-F5344CB8AC3E}">
        <p14:creationId xmlns:p14="http://schemas.microsoft.com/office/powerpoint/2010/main" val="5626156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Workplace Bullying From a Plaintiff’s Perspective</a:t>
            </a:r>
          </a:p>
        </p:txBody>
      </p:sp>
      <p:sp>
        <p:nvSpPr>
          <p:cNvPr id="3075" name="Rectangle 3"/>
          <p:cNvSpPr>
            <a:spLocks noGrp="1" noChangeArrowheads="1"/>
          </p:cNvSpPr>
          <p:nvPr>
            <p:ph type="subTitle" idx="1"/>
          </p:nvPr>
        </p:nvSpPr>
        <p:spPr>
          <a:xfrm>
            <a:off x="533400" y="1371600"/>
            <a:ext cx="8534400" cy="3657600"/>
          </a:xfrm>
        </p:spPr>
        <p:txBody>
          <a:bodyPr/>
          <a:lstStyle/>
          <a:p>
            <a:pPr algn="l" eaLnBrk="1" hangingPunct="1">
              <a:spcBef>
                <a:spcPts val="0"/>
              </a:spcBef>
              <a:spcAft>
                <a:spcPts val="600"/>
              </a:spcAft>
            </a:pPr>
            <a:r>
              <a:rPr lang="en-US" sz="2800" dirty="0">
                <a:latin typeface="Franklin Gothic Medium" pitchFamily="34" charset="0"/>
              </a:rPr>
              <a:t>How do employees combat bullying in today’s world?  A good place to begin is a discussion of what constitutes bullying.  </a:t>
            </a:r>
          </a:p>
          <a:p>
            <a:pPr algn="l" eaLnBrk="1" hangingPunct="1">
              <a:spcBef>
                <a:spcPts val="0"/>
              </a:spcBef>
              <a:spcAft>
                <a:spcPts val="600"/>
              </a:spcAft>
            </a:pPr>
            <a:r>
              <a:rPr lang="en-US" sz="2800" dirty="0">
                <a:latin typeface="Franklin Gothic Medium" pitchFamily="34" charset="0"/>
              </a:rPr>
              <a:t>So what is bullying?  Wikipedia – something of a barometer of current cultural understanding – defines workplace bullying as the tendency of individuals or groups to use persistent or aggressive or unreasonable behavior against a co-worker or subordinate. </a:t>
            </a:r>
          </a:p>
        </p:txBody>
      </p:sp>
    </p:spTree>
    <p:extLst>
      <p:ext uri="{BB962C8B-B14F-4D97-AF65-F5344CB8AC3E}">
        <p14:creationId xmlns:p14="http://schemas.microsoft.com/office/powerpoint/2010/main" val="9473129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62000" y="457200"/>
            <a:ext cx="7620000" cy="1754326"/>
          </a:xfrm>
          <a:prstGeom prst="rect">
            <a:avLst/>
          </a:prstGeom>
          <a:noFill/>
        </p:spPr>
        <p:txBody>
          <a:bodyPr wrap="square" rtlCol="0">
            <a:spAutoFit/>
          </a:bodyPr>
          <a:lstStyle/>
          <a:p>
            <a:pPr algn="ctr" fontAlgn="auto">
              <a:spcBef>
                <a:spcPts val="0"/>
              </a:spcBef>
              <a:spcAft>
                <a:spcPts val="0"/>
              </a:spcAft>
            </a:pPr>
            <a:r>
              <a:rPr lang="en-US" sz="5400" dirty="0" smtClean="0">
                <a:solidFill>
                  <a:prstClr val="black"/>
                </a:solidFill>
                <a:latin typeface="Tahoma" pitchFamily="34" charset="0"/>
                <a:ea typeface="Tahoma" pitchFamily="34" charset="0"/>
                <a:cs typeface="Tahoma" pitchFamily="34" charset="0"/>
              </a:rPr>
              <a:t>North Risk Partners August Webinar</a:t>
            </a:r>
            <a:endParaRPr lang="en-US" sz="5400" dirty="0">
              <a:solidFill>
                <a:prstClr val="black"/>
              </a:solidFill>
              <a:latin typeface="Tahoma" pitchFamily="34" charset="0"/>
              <a:ea typeface="Tahoma" pitchFamily="34" charset="0"/>
              <a:cs typeface="Tahoma" pitchFamily="34" charset="0"/>
            </a:endParaRPr>
          </a:p>
        </p:txBody>
      </p:sp>
      <p:sp>
        <p:nvSpPr>
          <p:cNvPr id="4" name="TextBox 3"/>
          <p:cNvSpPr txBox="1"/>
          <p:nvPr/>
        </p:nvSpPr>
        <p:spPr>
          <a:xfrm>
            <a:off x="3429000" y="2895600"/>
            <a:ext cx="2373535" cy="523220"/>
          </a:xfrm>
          <a:prstGeom prst="rect">
            <a:avLst/>
          </a:prstGeom>
          <a:noFill/>
        </p:spPr>
        <p:txBody>
          <a:bodyPr wrap="square" rtlCol="0">
            <a:spAutoFit/>
          </a:bodyPr>
          <a:lstStyle/>
          <a:p>
            <a:pPr algn="ctr" fontAlgn="auto">
              <a:spcBef>
                <a:spcPts val="0"/>
              </a:spcBef>
              <a:spcAft>
                <a:spcPts val="0"/>
              </a:spcAft>
            </a:pPr>
            <a:r>
              <a:rPr lang="en-US" sz="2800" dirty="0" smtClean="0">
                <a:solidFill>
                  <a:prstClr val="black"/>
                </a:solidFill>
                <a:latin typeface="Tahoma" pitchFamily="34" charset="0"/>
                <a:ea typeface="Tahoma" pitchFamily="34" charset="0"/>
                <a:cs typeface="Tahoma" pitchFamily="34" charset="0"/>
              </a:rPr>
              <a:t>Presented by:</a:t>
            </a:r>
            <a:endParaRPr lang="en-US" sz="2800" dirty="0">
              <a:solidFill>
                <a:prstClr val="black"/>
              </a:solidFill>
              <a:latin typeface="Tahoma" pitchFamily="34" charset="0"/>
              <a:ea typeface="Tahoma" pitchFamily="34" charset="0"/>
              <a:cs typeface="Tahoma" pitchFamily="34" charset="0"/>
            </a:endParaRPr>
          </a:p>
        </p:txBody>
      </p:sp>
      <p:sp>
        <p:nvSpPr>
          <p:cNvPr id="5" name="TextBox 4"/>
          <p:cNvSpPr txBox="1"/>
          <p:nvPr/>
        </p:nvSpPr>
        <p:spPr>
          <a:xfrm>
            <a:off x="2667000" y="3429000"/>
            <a:ext cx="3789884" cy="1877437"/>
          </a:xfrm>
          <a:prstGeom prst="rect">
            <a:avLst/>
          </a:prstGeom>
          <a:noFill/>
        </p:spPr>
        <p:txBody>
          <a:bodyPr wrap="square" rtlCol="0">
            <a:spAutoFit/>
          </a:bodyPr>
          <a:lstStyle/>
          <a:p>
            <a:pPr algn="ctr" fontAlgn="auto">
              <a:spcBef>
                <a:spcPts val="0"/>
              </a:spcBef>
              <a:spcAft>
                <a:spcPts val="0"/>
              </a:spcAft>
            </a:pPr>
            <a:r>
              <a:rPr lang="en-US" sz="4400" dirty="0" smtClean="0">
                <a:solidFill>
                  <a:prstClr val="black"/>
                </a:solidFill>
                <a:latin typeface="Tahoma" pitchFamily="34" charset="0"/>
                <a:ea typeface="Tahoma" pitchFamily="34" charset="0"/>
                <a:cs typeface="Tahoma" pitchFamily="34" charset="0"/>
              </a:rPr>
              <a:t>Mike Bourgon</a:t>
            </a:r>
          </a:p>
          <a:p>
            <a:pPr algn="ctr" fontAlgn="auto">
              <a:spcBef>
                <a:spcPts val="0"/>
              </a:spcBef>
              <a:spcAft>
                <a:spcPts val="0"/>
              </a:spcAft>
            </a:pPr>
            <a:r>
              <a:rPr lang="en-US" sz="2800" dirty="0" smtClean="0">
                <a:solidFill>
                  <a:prstClr val="black"/>
                </a:solidFill>
                <a:latin typeface="Tahoma" pitchFamily="34" charset="0"/>
                <a:ea typeface="Tahoma" pitchFamily="34" charset="0"/>
                <a:cs typeface="Tahoma" pitchFamily="34" charset="0"/>
              </a:rPr>
              <a:t>and</a:t>
            </a:r>
          </a:p>
          <a:p>
            <a:pPr algn="ctr" fontAlgn="auto">
              <a:spcBef>
                <a:spcPts val="0"/>
              </a:spcBef>
              <a:spcAft>
                <a:spcPts val="0"/>
              </a:spcAft>
            </a:pPr>
            <a:r>
              <a:rPr lang="en-US" sz="4400" dirty="0" smtClean="0">
                <a:solidFill>
                  <a:prstClr val="black"/>
                </a:solidFill>
                <a:latin typeface="Tahoma" pitchFamily="34" charset="0"/>
                <a:ea typeface="Tahoma" pitchFamily="34" charset="0"/>
                <a:cs typeface="Tahoma" pitchFamily="34" charset="0"/>
              </a:rPr>
              <a:t>Michelle Super</a:t>
            </a:r>
            <a:endParaRPr lang="en-US" sz="4400" dirty="0">
              <a:solidFill>
                <a:prstClr val="black"/>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Workplace Bullying From a Plaintiff’s Perspective</a:t>
            </a:r>
          </a:p>
        </p:txBody>
      </p:sp>
      <p:sp>
        <p:nvSpPr>
          <p:cNvPr id="3075" name="Rectangle 3"/>
          <p:cNvSpPr>
            <a:spLocks noGrp="1" noChangeArrowheads="1"/>
          </p:cNvSpPr>
          <p:nvPr>
            <p:ph type="subTitle" idx="1"/>
          </p:nvPr>
        </p:nvSpPr>
        <p:spPr>
          <a:xfrm>
            <a:off x="571500" y="1447800"/>
            <a:ext cx="8267700" cy="3657600"/>
          </a:xfrm>
        </p:spPr>
        <p:txBody>
          <a:bodyPr/>
          <a:lstStyle/>
          <a:p>
            <a:pPr algn="l" eaLnBrk="1" hangingPunct="1">
              <a:spcBef>
                <a:spcPts val="0"/>
              </a:spcBef>
              <a:spcAft>
                <a:spcPts val="600"/>
              </a:spcAft>
            </a:pPr>
            <a:r>
              <a:rPr lang="en-US" sz="2800" dirty="0">
                <a:latin typeface="Franklin Gothic Medium" pitchFamily="34" charset="0"/>
              </a:rPr>
              <a:t>Continuing, one government agency has defined bullying as repeated, unreasonable actions of individuals directed towards an employee, which are intended to intimidate, degrade, humiliate, or undermine, or which create a risk of health or safety to the employee.  </a:t>
            </a:r>
          </a:p>
        </p:txBody>
      </p:sp>
    </p:spTree>
    <p:extLst>
      <p:ext uri="{BB962C8B-B14F-4D97-AF65-F5344CB8AC3E}">
        <p14:creationId xmlns:p14="http://schemas.microsoft.com/office/powerpoint/2010/main" val="14348712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Workplace Bullying From a Plaintiff’s Perspective</a:t>
            </a:r>
          </a:p>
        </p:txBody>
      </p:sp>
      <p:sp>
        <p:nvSpPr>
          <p:cNvPr id="3075" name="Rectangle 3"/>
          <p:cNvSpPr>
            <a:spLocks noGrp="1" noChangeArrowheads="1"/>
          </p:cNvSpPr>
          <p:nvPr>
            <p:ph type="subTitle" idx="1"/>
          </p:nvPr>
        </p:nvSpPr>
        <p:spPr>
          <a:xfrm>
            <a:off x="571500" y="1447800"/>
            <a:ext cx="8267700" cy="3657600"/>
          </a:xfrm>
        </p:spPr>
        <p:txBody>
          <a:bodyPr/>
          <a:lstStyle/>
          <a:p>
            <a:pPr algn="l" eaLnBrk="1" hangingPunct="1">
              <a:spcBef>
                <a:spcPts val="0"/>
              </a:spcBef>
              <a:spcAft>
                <a:spcPts val="1200"/>
              </a:spcAft>
            </a:pPr>
            <a:r>
              <a:rPr lang="en-US" sz="2800" dirty="0">
                <a:latin typeface="Franklin Gothic Medium" pitchFamily="34" charset="0"/>
              </a:rPr>
              <a:t>These definitions vary slightly in their specifics, but generally involve several common elements.</a:t>
            </a:r>
          </a:p>
          <a:p>
            <a:pPr marL="733425" indent="-514350" algn="l" eaLnBrk="1" hangingPunct="1">
              <a:spcBef>
                <a:spcPts val="0"/>
              </a:spcBef>
              <a:spcAft>
                <a:spcPts val="600"/>
              </a:spcAft>
              <a:buClr>
                <a:schemeClr val="tx2"/>
              </a:buClr>
              <a:buSzPct val="90000"/>
              <a:buFont typeface="+mj-lt"/>
              <a:buAutoNum type="arabicPeriod"/>
            </a:pPr>
            <a:r>
              <a:rPr lang="en-US" sz="2800" dirty="0">
                <a:latin typeface="Franklin Gothic Medium" pitchFamily="34" charset="0"/>
              </a:rPr>
              <a:t>Negative commentary or behavior</a:t>
            </a:r>
          </a:p>
          <a:p>
            <a:pPr marL="733425" indent="-514350" algn="l" eaLnBrk="1" hangingPunct="1">
              <a:spcBef>
                <a:spcPts val="0"/>
              </a:spcBef>
              <a:spcAft>
                <a:spcPts val="600"/>
              </a:spcAft>
              <a:buClr>
                <a:schemeClr val="tx2"/>
              </a:buClr>
              <a:buSzPct val="90000"/>
              <a:buFont typeface="+mj-lt"/>
              <a:buAutoNum type="arabicPeriod"/>
            </a:pPr>
            <a:r>
              <a:rPr lang="en-US" sz="2800" dirty="0">
                <a:latin typeface="Franklin Gothic Medium" pitchFamily="34" charset="0"/>
              </a:rPr>
              <a:t>Continuing and repeating over time</a:t>
            </a:r>
          </a:p>
          <a:p>
            <a:pPr marL="733425" indent="-514350" algn="l" eaLnBrk="1" hangingPunct="1">
              <a:spcBef>
                <a:spcPts val="0"/>
              </a:spcBef>
              <a:spcAft>
                <a:spcPts val="600"/>
              </a:spcAft>
              <a:buClr>
                <a:schemeClr val="tx2"/>
              </a:buClr>
              <a:buSzPct val="90000"/>
              <a:buFont typeface="+mj-lt"/>
              <a:buAutoNum type="arabicPeriod"/>
            </a:pPr>
            <a:r>
              <a:rPr lang="en-US" sz="2800" dirty="0">
                <a:latin typeface="Franklin Gothic Medium" pitchFamily="34" charset="0"/>
              </a:rPr>
              <a:t>Between or among individuals where there is an imbalance in power or strength.</a:t>
            </a:r>
          </a:p>
        </p:txBody>
      </p:sp>
    </p:spTree>
    <p:extLst>
      <p:ext uri="{BB962C8B-B14F-4D97-AF65-F5344CB8AC3E}">
        <p14:creationId xmlns:p14="http://schemas.microsoft.com/office/powerpoint/2010/main" val="428337522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Workplace Bullying From a Plaintiff’s Perspective</a:t>
            </a:r>
          </a:p>
        </p:txBody>
      </p:sp>
      <p:sp>
        <p:nvSpPr>
          <p:cNvPr id="3075" name="Rectangle 3"/>
          <p:cNvSpPr>
            <a:spLocks noGrp="1" noChangeArrowheads="1"/>
          </p:cNvSpPr>
          <p:nvPr>
            <p:ph type="subTitle" idx="1"/>
          </p:nvPr>
        </p:nvSpPr>
        <p:spPr>
          <a:xfrm>
            <a:off x="571500" y="1524000"/>
            <a:ext cx="8267700" cy="3657600"/>
          </a:xfrm>
        </p:spPr>
        <p:txBody>
          <a:bodyPr/>
          <a:lstStyle/>
          <a:p>
            <a:pPr algn="l" eaLnBrk="1" hangingPunct="1">
              <a:spcBef>
                <a:spcPts val="0"/>
              </a:spcBef>
              <a:spcAft>
                <a:spcPts val="1200"/>
              </a:spcAft>
            </a:pPr>
            <a:r>
              <a:rPr lang="en-US" sz="2800" dirty="0">
                <a:latin typeface="Franklin Gothic Medium" pitchFamily="34" charset="0"/>
              </a:rPr>
              <a:t>Interesting, when the concept of bullying is applied to the workplace environment, several things become immediately apparent. </a:t>
            </a:r>
            <a:endParaRPr lang="en-US" sz="2800" dirty="0" smtClean="0">
              <a:latin typeface="Franklin Gothic Medium" pitchFamily="34" charset="0"/>
            </a:endParaRPr>
          </a:p>
          <a:p>
            <a:pPr algn="l" eaLnBrk="1" hangingPunct="1">
              <a:spcBef>
                <a:spcPts val="0"/>
              </a:spcBef>
              <a:spcAft>
                <a:spcPts val="1200"/>
              </a:spcAft>
            </a:pPr>
            <a:r>
              <a:rPr lang="en-US" sz="2800" dirty="0" smtClean="0">
                <a:latin typeface="Franklin Gothic Medium" pitchFamily="34" charset="0"/>
              </a:rPr>
              <a:t>First </a:t>
            </a:r>
            <a:r>
              <a:rPr lang="en-US" sz="2800" dirty="0">
                <a:latin typeface="Franklin Gothic Medium" pitchFamily="34" charset="0"/>
              </a:rPr>
              <a:t>and foremost, the concept of bullying is inherently difficult to apply in a workplace environment.  </a:t>
            </a:r>
          </a:p>
        </p:txBody>
      </p:sp>
    </p:spTree>
    <p:extLst>
      <p:ext uri="{BB962C8B-B14F-4D97-AF65-F5344CB8AC3E}">
        <p14:creationId xmlns:p14="http://schemas.microsoft.com/office/powerpoint/2010/main" val="276889412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Workplace Bullying From a Plaintiff’s Perspective</a:t>
            </a:r>
          </a:p>
        </p:txBody>
      </p:sp>
      <p:sp>
        <p:nvSpPr>
          <p:cNvPr id="3075" name="Rectangle 3"/>
          <p:cNvSpPr>
            <a:spLocks noGrp="1" noChangeArrowheads="1"/>
          </p:cNvSpPr>
          <p:nvPr>
            <p:ph type="subTitle" idx="1"/>
          </p:nvPr>
        </p:nvSpPr>
        <p:spPr>
          <a:xfrm>
            <a:off x="571500" y="1524000"/>
            <a:ext cx="8267700" cy="3657600"/>
          </a:xfrm>
        </p:spPr>
        <p:txBody>
          <a:bodyPr/>
          <a:lstStyle/>
          <a:p>
            <a:pPr algn="l" eaLnBrk="1" hangingPunct="1">
              <a:spcBef>
                <a:spcPts val="0"/>
              </a:spcBef>
              <a:spcAft>
                <a:spcPts val="1200"/>
              </a:spcAft>
            </a:pPr>
            <a:r>
              <a:rPr lang="en-US" sz="2800" dirty="0">
                <a:latin typeface="Franklin Gothic Medium" pitchFamily="34" charset="0"/>
              </a:rPr>
              <a:t>This is essentially due to the fact that the elements of bullying  previously defined are key components of most supervisor/subordinate relationships in the workplace.  Supervisors regularly provide feedback, including negative feedback, to their subordinates.</a:t>
            </a:r>
          </a:p>
        </p:txBody>
      </p:sp>
    </p:spTree>
    <p:extLst>
      <p:ext uri="{BB962C8B-B14F-4D97-AF65-F5344CB8AC3E}">
        <p14:creationId xmlns:p14="http://schemas.microsoft.com/office/powerpoint/2010/main" val="29051343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Workplace Bullying From a Plaintiff’s Perspective</a:t>
            </a:r>
          </a:p>
        </p:txBody>
      </p:sp>
      <p:sp>
        <p:nvSpPr>
          <p:cNvPr id="3075" name="Rectangle 3"/>
          <p:cNvSpPr>
            <a:spLocks noGrp="1" noChangeArrowheads="1"/>
          </p:cNvSpPr>
          <p:nvPr>
            <p:ph type="subTitle" idx="1"/>
          </p:nvPr>
        </p:nvSpPr>
        <p:spPr>
          <a:xfrm>
            <a:off x="571500" y="1524000"/>
            <a:ext cx="8267700" cy="3657600"/>
          </a:xfrm>
        </p:spPr>
        <p:txBody>
          <a:bodyPr/>
          <a:lstStyle/>
          <a:p>
            <a:pPr algn="l" eaLnBrk="1" hangingPunct="1">
              <a:spcBef>
                <a:spcPts val="0"/>
              </a:spcBef>
              <a:spcAft>
                <a:spcPts val="1200"/>
              </a:spcAft>
            </a:pPr>
            <a:r>
              <a:rPr lang="en-US" sz="2800" dirty="0">
                <a:latin typeface="Franklin Gothic Medium" pitchFamily="34" charset="0"/>
              </a:rPr>
              <a:t>Supervisors will often be forced to provide negative feedback repeatedly, and over the course of time, particularly in the case of average or poor performers.  This relationship inevitably involves an imbalance in power; thus, in some (albeit extreme) sense, supervisors likely regularly and unthinkingly engage in conduct that can be perceived as bullying by subordinates.</a:t>
            </a:r>
          </a:p>
        </p:txBody>
      </p:sp>
    </p:spTree>
    <p:extLst>
      <p:ext uri="{BB962C8B-B14F-4D97-AF65-F5344CB8AC3E}">
        <p14:creationId xmlns:p14="http://schemas.microsoft.com/office/powerpoint/2010/main" val="338468242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Workplace Bullying From a Plaintiff’s Perspective</a:t>
            </a:r>
          </a:p>
        </p:txBody>
      </p:sp>
      <p:sp>
        <p:nvSpPr>
          <p:cNvPr id="3075" name="Rectangle 3"/>
          <p:cNvSpPr>
            <a:spLocks noGrp="1" noChangeArrowheads="1"/>
          </p:cNvSpPr>
          <p:nvPr>
            <p:ph type="subTitle" idx="1"/>
          </p:nvPr>
        </p:nvSpPr>
        <p:spPr>
          <a:xfrm>
            <a:off x="571500" y="1524000"/>
            <a:ext cx="8267700" cy="3657600"/>
          </a:xfrm>
        </p:spPr>
        <p:txBody>
          <a:bodyPr/>
          <a:lstStyle/>
          <a:p>
            <a:pPr algn="l" eaLnBrk="1" hangingPunct="1">
              <a:spcBef>
                <a:spcPts val="0"/>
              </a:spcBef>
              <a:spcAft>
                <a:spcPts val="1200"/>
              </a:spcAft>
            </a:pPr>
            <a:r>
              <a:rPr lang="en-US" sz="2800" dirty="0">
                <a:latin typeface="Franklin Gothic Medium" pitchFamily="34" charset="0"/>
              </a:rPr>
              <a:t>Given the complexities of workplace bullying, and the general deference of courts to business decisions and judgments, the reluctance of courts to take on workplace bullying with appropriate urgency is not completely surprising.  </a:t>
            </a:r>
          </a:p>
        </p:txBody>
      </p:sp>
    </p:spTree>
    <p:extLst>
      <p:ext uri="{BB962C8B-B14F-4D97-AF65-F5344CB8AC3E}">
        <p14:creationId xmlns:p14="http://schemas.microsoft.com/office/powerpoint/2010/main" val="112013890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Workplace Bullying From a Plaintiff’s Perspective</a:t>
            </a:r>
          </a:p>
        </p:txBody>
      </p:sp>
      <p:sp>
        <p:nvSpPr>
          <p:cNvPr id="3075" name="Rectangle 3"/>
          <p:cNvSpPr>
            <a:spLocks noGrp="1" noChangeArrowheads="1"/>
          </p:cNvSpPr>
          <p:nvPr>
            <p:ph type="subTitle" idx="1"/>
          </p:nvPr>
        </p:nvSpPr>
        <p:spPr>
          <a:xfrm>
            <a:off x="571500" y="1524000"/>
            <a:ext cx="8267700" cy="3657600"/>
          </a:xfrm>
        </p:spPr>
        <p:txBody>
          <a:bodyPr/>
          <a:lstStyle/>
          <a:p>
            <a:pPr algn="l" eaLnBrk="1" hangingPunct="1">
              <a:spcBef>
                <a:spcPts val="0"/>
              </a:spcBef>
              <a:spcAft>
                <a:spcPts val="1200"/>
              </a:spcAft>
            </a:pPr>
            <a:r>
              <a:rPr lang="en-US" sz="2800" dirty="0">
                <a:latin typeface="Franklin Gothic Medium" pitchFamily="34" charset="0"/>
              </a:rPr>
              <a:t>The Second Circuit, for example, emphasizes the cautious approach that courts should take with hostile work environment cases to ensure their linkage or correlation to the claim ground of discrimination, because to do otherwise would be to convert federal courts into courts of personnel appeals.</a:t>
            </a:r>
          </a:p>
        </p:txBody>
      </p:sp>
    </p:spTree>
    <p:extLst>
      <p:ext uri="{BB962C8B-B14F-4D97-AF65-F5344CB8AC3E}">
        <p14:creationId xmlns:p14="http://schemas.microsoft.com/office/powerpoint/2010/main" val="72508587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Workplace Bullying From a Plaintiff’s Perspective</a:t>
            </a:r>
          </a:p>
        </p:txBody>
      </p:sp>
      <p:sp>
        <p:nvSpPr>
          <p:cNvPr id="3075" name="Rectangle 3"/>
          <p:cNvSpPr>
            <a:spLocks noGrp="1" noChangeArrowheads="1"/>
          </p:cNvSpPr>
          <p:nvPr>
            <p:ph type="subTitle" idx="1"/>
          </p:nvPr>
        </p:nvSpPr>
        <p:spPr>
          <a:xfrm>
            <a:off x="609600" y="1295400"/>
            <a:ext cx="8267700" cy="3657600"/>
          </a:xfrm>
        </p:spPr>
        <p:txBody>
          <a:bodyPr/>
          <a:lstStyle/>
          <a:p>
            <a:pPr algn="l" eaLnBrk="1" hangingPunct="1">
              <a:spcBef>
                <a:spcPts val="0"/>
              </a:spcBef>
              <a:spcAft>
                <a:spcPts val="1200"/>
              </a:spcAft>
            </a:pPr>
            <a:r>
              <a:rPr lang="en-US" sz="2600" dirty="0">
                <a:latin typeface="Franklin Gothic Medium" pitchFamily="34" charset="0"/>
              </a:rPr>
              <a:t>The Second Circuit was referring to discrimination, which necessarily involves the need for protected class status, such as gender, race, national origin, disability, religion and age, to name a few.  </a:t>
            </a:r>
            <a:endParaRPr lang="en-US" sz="2600" dirty="0" smtClean="0">
              <a:latin typeface="Franklin Gothic Medium" pitchFamily="34" charset="0"/>
            </a:endParaRPr>
          </a:p>
          <a:p>
            <a:pPr algn="l" eaLnBrk="1" hangingPunct="1">
              <a:spcBef>
                <a:spcPts val="0"/>
              </a:spcBef>
              <a:spcAft>
                <a:spcPts val="1200"/>
              </a:spcAft>
            </a:pPr>
            <a:r>
              <a:rPr lang="en-US" sz="2600" dirty="0" smtClean="0">
                <a:latin typeface="Franklin Gothic Medium" pitchFamily="34" charset="0"/>
              </a:rPr>
              <a:t>These </a:t>
            </a:r>
            <a:r>
              <a:rPr lang="en-US" sz="2600" dirty="0">
                <a:latin typeface="Franklin Gothic Medium" pitchFamily="34" charset="0"/>
              </a:rPr>
              <a:t>discrimination claims require protected class status in conjunction with bullying.  Bullying without protected class status is not enough.  Discrimination needs to be proven.  Without protected class status, bullying is flung into deep water.</a:t>
            </a:r>
          </a:p>
        </p:txBody>
      </p:sp>
    </p:spTree>
    <p:extLst>
      <p:ext uri="{BB962C8B-B14F-4D97-AF65-F5344CB8AC3E}">
        <p14:creationId xmlns:p14="http://schemas.microsoft.com/office/powerpoint/2010/main" val="304732199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Workplace Bullying From a Plaintiff’s Perspective</a:t>
            </a:r>
          </a:p>
        </p:txBody>
      </p:sp>
      <p:sp>
        <p:nvSpPr>
          <p:cNvPr id="3075" name="Rectangle 3"/>
          <p:cNvSpPr>
            <a:spLocks noGrp="1" noChangeArrowheads="1"/>
          </p:cNvSpPr>
          <p:nvPr>
            <p:ph type="subTitle" idx="1"/>
          </p:nvPr>
        </p:nvSpPr>
        <p:spPr>
          <a:xfrm>
            <a:off x="609600" y="1371600"/>
            <a:ext cx="8267700" cy="3657600"/>
          </a:xfrm>
        </p:spPr>
        <p:txBody>
          <a:bodyPr/>
          <a:lstStyle/>
          <a:p>
            <a:pPr algn="l" eaLnBrk="1" hangingPunct="1">
              <a:spcBef>
                <a:spcPts val="0"/>
              </a:spcBef>
              <a:spcAft>
                <a:spcPts val="1200"/>
              </a:spcAft>
            </a:pPr>
            <a:r>
              <a:rPr lang="en-US" sz="2800" dirty="0">
                <a:latin typeface="Franklin Gothic Medium" pitchFamily="34" charset="0"/>
              </a:rPr>
              <a:t>Numerous articles have analyzed failed efforts by employees to use traditional tort remedies.  Employees have brought claims for intentional infliction of emotional distress, negligent infliction of emotional distress, status-protected class-based discrimination and harassment under state law or Title VII, civil assault, civil battery, and whistle-blowing. </a:t>
            </a:r>
          </a:p>
        </p:txBody>
      </p:sp>
    </p:spTree>
    <p:extLst>
      <p:ext uri="{BB962C8B-B14F-4D97-AF65-F5344CB8AC3E}">
        <p14:creationId xmlns:p14="http://schemas.microsoft.com/office/powerpoint/2010/main" val="302260316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Workplace Bullying From a Plaintiff’s Perspective</a:t>
            </a:r>
          </a:p>
        </p:txBody>
      </p:sp>
      <p:sp>
        <p:nvSpPr>
          <p:cNvPr id="3075" name="Rectangle 3"/>
          <p:cNvSpPr>
            <a:spLocks noGrp="1" noChangeArrowheads="1"/>
          </p:cNvSpPr>
          <p:nvPr>
            <p:ph type="subTitle" idx="1"/>
          </p:nvPr>
        </p:nvSpPr>
        <p:spPr>
          <a:xfrm>
            <a:off x="609600" y="1447800"/>
            <a:ext cx="8267700" cy="3657600"/>
          </a:xfrm>
        </p:spPr>
        <p:txBody>
          <a:bodyPr/>
          <a:lstStyle/>
          <a:p>
            <a:pPr algn="l" eaLnBrk="1" hangingPunct="1">
              <a:spcBef>
                <a:spcPts val="0"/>
              </a:spcBef>
              <a:spcAft>
                <a:spcPts val="1200"/>
              </a:spcAft>
            </a:pPr>
            <a:r>
              <a:rPr lang="en-US" sz="2800" dirty="0">
                <a:latin typeface="Franklin Gothic Medium" pitchFamily="34" charset="0"/>
              </a:rPr>
              <a:t>Other employees have brought claims under less common torts, including defamation or tortious interference with contract or prospective business relationships.  </a:t>
            </a:r>
            <a:endParaRPr lang="en-US" sz="2800" dirty="0" smtClean="0">
              <a:latin typeface="Franklin Gothic Medium" pitchFamily="34" charset="0"/>
            </a:endParaRPr>
          </a:p>
          <a:p>
            <a:pPr algn="l" eaLnBrk="1" hangingPunct="1">
              <a:spcBef>
                <a:spcPts val="0"/>
              </a:spcBef>
              <a:spcAft>
                <a:spcPts val="1200"/>
              </a:spcAft>
            </a:pPr>
            <a:r>
              <a:rPr lang="en-US" sz="2800" dirty="0" smtClean="0">
                <a:latin typeface="Franklin Gothic Medium" pitchFamily="34" charset="0"/>
              </a:rPr>
              <a:t>In </a:t>
            </a:r>
            <a:r>
              <a:rPr lang="en-US" sz="2800" dirty="0">
                <a:latin typeface="Franklin Gothic Medium" pitchFamily="34" charset="0"/>
              </a:rPr>
              <a:t>a recent Michigan circuit court case, a supervisor was constantly utilizing verbal threats, harassment and bullying.</a:t>
            </a:r>
          </a:p>
        </p:txBody>
      </p:sp>
    </p:spTree>
    <p:extLst>
      <p:ext uri="{BB962C8B-B14F-4D97-AF65-F5344CB8AC3E}">
        <p14:creationId xmlns:p14="http://schemas.microsoft.com/office/powerpoint/2010/main" val="40754956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914400"/>
            <a:ext cx="8001000" cy="609600"/>
          </a:xfrm>
        </p:spPr>
        <p:txBody>
          <a:bodyPr>
            <a:normAutofit fontScale="90000"/>
          </a:bodyPr>
          <a:lstStyle/>
          <a:p>
            <a:pPr algn="l" eaLnBrk="1" hangingPunct="1">
              <a:lnSpc>
                <a:spcPct val="90000"/>
              </a:lnSpc>
            </a:pPr>
            <a:r>
              <a:rPr lang="en-US" sz="4000" dirty="0" smtClean="0">
                <a:solidFill>
                  <a:schemeClr val="folHlink"/>
                </a:solidFill>
                <a:latin typeface="Franklin Gothic Heavy" pitchFamily="34" charset="0"/>
              </a:rPr>
              <a:t>Topics Covered</a:t>
            </a:r>
          </a:p>
        </p:txBody>
      </p:sp>
      <p:sp>
        <p:nvSpPr>
          <p:cNvPr id="3075" name="Rectangle 3"/>
          <p:cNvSpPr>
            <a:spLocks noGrp="1" noChangeArrowheads="1"/>
          </p:cNvSpPr>
          <p:nvPr>
            <p:ph type="subTitle" idx="1"/>
          </p:nvPr>
        </p:nvSpPr>
        <p:spPr>
          <a:xfrm>
            <a:off x="533400" y="1752600"/>
            <a:ext cx="8077200" cy="3505200"/>
          </a:xfrm>
        </p:spPr>
        <p:txBody>
          <a:bodyPr/>
          <a:lstStyle/>
          <a:p>
            <a:pPr marL="457200" indent="-457200" algn="l">
              <a:spcBef>
                <a:spcPts val="0"/>
              </a:spcBef>
              <a:spcAft>
                <a:spcPts val="1800"/>
              </a:spcAft>
              <a:buClr>
                <a:srgbClr val="000000"/>
              </a:buClr>
              <a:buSzPct val="92000"/>
              <a:buFont typeface="Arial" panose="020B0604020202020204" pitchFamily="34" charset="0"/>
              <a:buChar char="•"/>
            </a:pPr>
            <a:r>
              <a:rPr lang="en-US" sz="3200" dirty="0" smtClean="0">
                <a:latin typeface="Franklin Gothic Medium" pitchFamily="34" charset="0"/>
                <a:ea typeface="ＭＳ Ｐゴシック" pitchFamily="-84" charset="-128"/>
              </a:rPr>
              <a:t>Criminal Background Questions for New Applicants</a:t>
            </a:r>
          </a:p>
          <a:p>
            <a:pPr marL="457200" indent="-457200" algn="l">
              <a:spcBef>
                <a:spcPts val="0"/>
              </a:spcBef>
              <a:spcAft>
                <a:spcPts val="1200"/>
              </a:spcAft>
              <a:buClr>
                <a:srgbClr val="000000"/>
              </a:buClr>
              <a:buSzPct val="92000"/>
              <a:buFont typeface="Arial" panose="020B0604020202020204" pitchFamily="34" charset="0"/>
              <a:buChar char="•"/>
            </a:pPr>
            <a:r>
              <a:rPr lang="en-US" sz="3200" dirty="0" smtClean="0">
                <a:latin typeface="Franklin Gothic Medium" pitchFamily="34" charset="0"/>
                <a:ea typeface="ＭＳ Ｐゴシック" pitchFamily="-84" charset="-128"/>
              </a:rPr>
              <a:t>Bullying in the Workplace</a:t>
            </a:r>
          </a:p>
          <a:p>
            <a:pPr marL="457200" indent="-457200" algn="l">
              <a:spcBef>
                <a:spcPts val="0"/>
              </a:spcBef>
              <a:spcAft>
                <a:spcPts val="1200"/>
              </a:spcAft>
              <a:buClr>
                <a:srgbClr val="000000"/>
              </a:buClr>
              <a:buSzPct val="92000"/>
              <a:buFont typeface="Arial" panose="020B0604020202020204" pitchFamily="34" charset="0"/>
              <a:buChar char="•"/>
            </a:pPr>
            <a:r>
              <a:rPr lang="en-US" sz="3200" dirty="0" smtClean="0">
                <a:latin typeface="Franklin Gothic Medium" pitchFamily="34" charset="0"/>
                <a:ea typeface="ＭＳ Ｐゴシック" pitchFamily="-84" charset="-128"/>
              </a:rPr>
              <a:t>EEOC Ruling on Pregnancy Discrimination</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Workplace Bullying From a Plaintiff’s Perspective</a:t>
            </a:r>
          </a:p>
        </p:txBody>
      </p:sp>
      <p:sp>
        <p:nvSpPr>
          <p:cNvPr id="3075" name="Rectangle 3"/>
          <p:cNvSpPr>
            <a:spLocks noGrp="1" noChangeArrowheads="1"/>
          </p:cNvSpPr>
          <p:nvPr>
            <p:ph type="subTitle" idx="1"/>
          </p:nvPr>
        </p:nvSpPr>
        <p:spPr>
          <a:xfrm>
            <a:off x="609600" y="1524000"/>
            <a:ext cx="8267700" cy="3657600"/>
          </a:xfrm>
        </p:spPr>
        <p:txBody>
          <a:bodyPr/>
          <a:lstStyle/>
          <a:p>
            <a:pPr algn="l" eaLnBrk="1" hangingPunct="1">
              <a:spcBef>
                <a:spcPts val="0"/>
              </a:spcBef>
              <a:spcAft>
                <a:spcPts val="1200"/>
              </a:spcAft>
            </a:pPr>
            <a:r>
              <a:rPr lang="en-US" sz="2800" dirty="0">
                <a:latin typeface="Franklin Gothic Medium" pitchFamily="34" charset="0"/>
              </a:rPr>
              <a:t>The court found that the plaintiff could not file a claim for intentional infliction of emotional distress, and ultimately dismissed the case.  Here, the client was forced out of the workplace on a stress-induced leave that was so severe she had physical symptoms.</a:t>
            </a:r>
          </a:p>
        </p:txBody>
      </p:sp>
    </p:spTree>
    <p:extLst>
      <p:ext uri="{BB962C8B-B14F-4D97-AF65-F5344CB8AC3E}">
        <p14:creationId xmlns:p14="http://schemas.microsoft.com/office/powerpoint/2010/main" val="326768292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Workplace Bullying From a Plaintiff’s Perspective</a:t>
            </a:r>
          </a:p>
        </p:txBody>
      </p:sp>
      <p:sp>
        <p:nvSpPr>
          <p:cNvPr id="3075" name="Rectangle 3"/>
          <p:cNvSpPr>
            <a:spLocks noGrp="1" noChangeArrowheads="1"/>
          </p:cNvSpPr>
          <p:nvPr>
            <p:ph type="subTitle" idx="1"/>
          </p:nvPr>
        </p:nvSpPr>
        <p:spPr>
          <a:xfrm>
            <a:off x="609600" y="1524000"/>
            <a:ext cx="8267700" cy="3657600"/>
          </a:xfrm>
        </p:spPr>
        <p:txBody>
          <a:bodyPr/>
          <a:lstStyle/>
          <a:p>
            <a:pPr algn="l" eaLnBrk="1" hangingPunct="1">
              <a:spcBef>
                <a:spcPts val="0"/>
              </a:spcBef>
              <a:spcAft>
                <a:spcPts val="1200"/>
              </a:spcAft>
            </a:pPr>
            <a:r>
              <a:rPr lang="en-US" sz="2800" dirty="0">
                <a:latin typeface="Franklin Gothic Medium" pitchFamily="34" charset="0"/>
              </a:rPr>
              <a:t>In contrast, there have been cases in which bullying conduct has been found to support a viable claim, inevitably involving some conduct that can be reclassified as separately tortious conduct. </a:t>
            </a:r>
          </a:p>
        </p:txBody>
      </p:sp>
    </p:spTree>
    <p:extLst>
      <p:ext uri="{BB962C8B-B14F-4D97-AF65-F5344CB8AC3E}">
        <p14:creationId xmlns:p14="http://schemas.microsoft.com/office/powerpoint/2010/main" val="409067859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Workplace Bullying From a Plaintiff’s Perspective</a:t>
            </a:r>
          </a:p>
        </p:txBody>
      </p:sp>
      <p:sp>
        <p:nvSpPr>
          <p:cNvPr id="3075" name="Rectangle 3"/>
          <p:cNvSpPr>
            <a:spLocks noGrp="1" noChangeArrowheads="1"/>
          </p:cNvSpPr>
          <p:nvPr>
            <p:ph type="subTitle" idx="1"/>
          </p:nvPr>
        </p:nvSpPr>
        <p:spPr>
          <a:xfrm>
            <a:off x="609600" y="1524000"/>
            <a:ext cx="8267700" cy="3657600"/>
          </a:xfrm>
        </p:spPr>
        <p:txBody>
          <a:bodyPr/>
          <a:lstStyle/>
          <a:p>
            <a:pPr algn="l" eaLnBrk="1" hangingPunct="1">
              <a:spcBef>
                <a:spcPts val="0"/>
              </a:spcBef>
              <a:spcAft>
                <a:spcPts val="1200"/>
              </a:spcAft>
            </a:pPr>
            <a:r>
              <a:rPr lang="en-US" sz="2800" dirty="0">
                <a:latin typeface="Franklin Gothic Medium" pitchFamily="34" charset="0"/>
              </a:rPr>
              <a:t>The often-cited Indiana Supreme Court decision of </a:t>
            </a:r>
            <a:r>
              <a:rPr lang="en-US" sz="2800" dirty="0" err="1">
                <a:latin typeface="Franklin Gothic Medium" pitchFamily="34" charset="0"/>
              </a:rPr>
              <a:t>Raess</a:t>
            </a:r>
            <a:r>
              <a:rPr lang="en-US" sz="2800" dirty="0">
                <a:latin typeface="Franklin Gothic Medium" pitchFamily="34" charset="0"/>
              </a:rPr>
              <a:t> v. </a:t>
            </a:r>
            <a:r>
              <a:rPr lang="en-US" sz="2800" dirty="0" err="1">
                <a:latin typeface="Franklin Gothic Medium" pitchFamily="34" charset="0"/>
              </a:rPr>
              <a:t>Doescher</a:t>
            </a:r>
            <a:r>
              <a:rPr lang="en-US" sz="2800" dirty="0">
                <a:latin typeface="Franklin Gothic Medium" pitchFamily="34" charset="0"/>
              </a:rPr>
              <a:t> is illustrative.  Here, the Indiana Supreme Court did find that the concept of a workplace bully was relevant to the plaintiff’s claim.</a:t>
            </a:r>
          </a:p>
        </p:txBody>
      </p:sp>
    </p:spTree>
    <p:extLst>
      <p:ext uri="{BB962C8B-B14F-4D97-AF65-F5344CB8AC3E}">
        <p14:creationId xmlns:p14="http://schemas.microsoft.com/office/powerpoint/2010/main" val="66499658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Workplace Bullying From a Plaintiff’s Perspective</a:t>
            </a:r>
          </a:p>
        </p:txBody>
      </p:sp>
      <p:sp>
        <p:nvSpPr>
          <p:cNvPr id="3075" name="Rectangle 3"/>
          <p:cNvSpPr>
            <a:spLocks noGrp="1" noChangeArrowheads="1"/>
          </p:cNvSpPr>
          <p:nvPr>
            <p:ph type="subTitle" idx="1"/>
          </p:nvPr>
        </p:nvSpPr>
        <p:spPr>
          <a:xfrm>
            <a:off x="609600" y="1524000"/>
            <a:ext cx="8267700" cy="3657600"/>
          </a:xfrm>
        </p:spPr>
        <p:txBody>
          <a:bodyPr/>
          <a:lstStyle/>
          <a:p>
            <a:pPr algn="l" eaLnBrk="1" hangingPunct="1">
              <a:spcBef>
                <a:spcPts val="0"/>
              </a:spcBef>
              <a:spcAft>
                <a:spcPts val="1200"/>
              </a:spcAft>
            </a:pPr>
            <a:r>
              <a:rPr lang="en-US" sz="2800" dirty="0">
                <a:latin typeface="Franklin Gothic Medium" pitchFamily="34" charset="0"/>
              </a:rPr>
              <a:t>Lots of testimony regarding bullying was accepted.  However, ultimately what enabled the plaintiff to state a viable claim was that Dr. </a:t>
            </a:r>
            <a:r>
              <a:rPr lang="en-US" sz="2800" dirty="0" err="1">
                <a:latin typeface="Franklin Gothic Medium" pitchFamily="34" charset="0"/>
              </a:rPr>
              <a:t>Raess’s</a:t>
            </a:r>
            <a:r>
              <a:rPr lang="en-US" sz="2800" dirty="0">
                <a:latin typeface="Franklin Gothic Medium" pitchFamily="34" charset="0"/>
              </a:rPr>
              <a:t> conduct separately constituted an assault.  The doctor’s conduct had created reasonable apprehension by the plaintiff that he was going to “hit him,” a fact that turned the bullying claim into an assault.</a:t>
            </a:r>
          </a:p>
        </p:txBody>
      </p:sp>
    </p:spTree>
    <p:extLst>
      <p:ext uri="{BB962C8B-B14F-4D97-AF65-F5344CB8AC3E}">
        <p14:creationId xmlns:p14="http://schemas.microsoft.com/office/powerpoint/2010/main" val="27370846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Workplace Bullying From a Plaintiff’s Perspective</a:t>
            </a:r>
          </a:p>
        </p:txBody>
      </p:sp>
      <p:sp>
        <p:nvSpPr>
          <p:cNvPr id="3075" name="Rectangle 3"/>
          <p:cNvSpPr>
            <a:spLocks noGrp="1" noChangeArrowheads="1"/>
          </p:cNvSpPr>
          <p:nvPr>
            <p:ph type="subTitle" idx="1"/>
          </p:nvPr>
        </p:nvSpPr>
        <p:spPr>
          <a:xfrm>
            <a:off x="609600" y="1219200"/>
            <a:ext cx="8267700" cy="3657600"/>
          </a:xfrm>
        </p:spPr>
        <p:txBody>
          <a:bodyPr/>
          <a:lstStyle/>
          <a:p>
            <a:pPr algn="l" eaLnBrk="1" hangingPunct="1">
              <a:spcBef>
                <a:spcPts val="0"/>
              </a:spcBef>
              <a:spcAft>
                <a:spcPts val="1200"/>
              </a:spcAft>
            </a:pPr>
            <a:r>
              <a:rPr lang="en-US" sz="2800" dirty="0">
                <a:latin typeface="Franklin Gothic Medium" pitchFamily="34" charset="0"/>
              </a:rPr>
              <a:t>A similar plus-factor existed in a California bullying case.  There, the California Court of Appeal upheld the jury’s determination that the defendant’s bullying resulted in the plaintiff’s constructive discharge even though it was status-neutral.  The key circumstance in this case, however, was the retaliatory nature of the bullying – i.e., that it was done in response to the plaintiff’s opposition to the defendant’s discriminatory practices.</a:t>
            </a:r>
          </a:p>
        </p:txBody>
      </p:sp>
    </p:spTree>
    <p:extLst>
      <p:ext uri="{BB962C8B-B14F-4D97-AF65-F5344CB8AC3E}">
        <p14:creationId xmlns:p14="http://schemas.microsoft.com/office/powerpoint/2010/main" val="72010841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Workplace Bullying From a Plaintiff’s Perspective</a:t>
            </a:r>
          </a:p>
        </p:txBody>
      </p:sp>
      <p:sp>
        <p:nvSpPr>
          <p:cNvPr id="3075" name="Rectangle 3"/>
          <p:cNvSpPr>
            <a:spLocks noGrp="1" noChangeArrowheads="1"/>
          </p:cNvSpPr>
          <p:nvPr>
            <p:ph type="subTitle" idx="1"/>
          </p:nvPr>
        </p:nvSpPr>
        <p:spPr>
          <a:xfrm>
            <a:off x="609600" y="1371600"/>
            <a:ext cx="8267700" cy="3657600"/>
          </a:xfrm>
        </p:spPr>
        <p:txBody>
          <a:bodyPr/>
          <a:lstStyle/>
          <a:p>
            <a:pPr algn="l" eaLnBrk="1" hangingPunct="1">
              <a:spcBef>
                <a:spcPts val="0"/>
              </a:spcBef>
              <a:spcAft>
                <a:spcPts val="1200"/>
              </a:spcAft>
            </a:pPr>
            <a:r>
              <a:rPr lang="en-US" sz="2800" dirty="0">
                <a:latin typeface="Franklin Gothic Medium" pitchFamily="34" charset="0"/>
              </a:rPr>
              <a:t>Thus, although such cases reflect the increased receptiveness of courts to claims of workplace bullying, the change is slight, at best.  Rather than treating bullying itself as actionable, the case is still an attempt to reclassify the bullying as conduct otherwise actionable under existing tort theories. </a:t>
            </a:r>
          </a:p>
        </p:txBody>
      </p:sp>
    </p:spTree>
    <p:extLst>
      <p:ext uri="{BB962C8B-B14F-4D97-AF65-F5344CB8AC3E}">
        <p14:creationId xmlns:p14="http://schemas.microsoft.com/office/powerpoint/2010/main" val="165186712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Workplace Bullying From a Plaintiff’s Perspective</a:t>
            </a:r>
          </a:p>
        </p:txBody>
      </p:sp>
      <p:sp>
        <p:nvSpPr>
          <p:cNvPr id="3075" name="Rectangle 3"/>
          <p:cNvSpPr>
            <a:spLocks noGrp="1" noChangeArrowheads="1"/>
          </p:cNvSpPr>
          <p:nvPr>
            <p:ph type="subTitle" idx="1"/>
          </p:nvPr>
        </p:nvSpPr>
        <p:spPr>
          <a:xfrm>
            <a:off x="609600" y="1447800"/>
            <a:ext cx="8267700" cy="3657600"/>
          </a:xfrm>
        </p:spPr>
        <p:txBody>
          <a:bodyPr/>
          <a:lstStyle/>
          <a:p>
            <a:pPr algn="l" eaLnBrk="1" hangingPunct="1">
              <a:spcBef>
                <a:spcPts val="0"/>
              </a:spcBef>
              <a:spcAft>
                <a:spcPts val="1200"/>
              </a:spcAft>
            </a:pPr>
            <a:r>
              <a:rPr lang="en-US" sz="2800" dirty="0">
                <a:latin typeface="Franklin Gothic Medium" pitchFamily="34" charset="0"/>
              </a:rPr>
              <a:t>Still, the recognition of the trial court and the Indiana Supreme Court of the relevance in workplace bullying (an expert testimony regarding the subject) to a claim of assault or intentional infliction of emotional distress reflects increased recognition of workplace bullying as a distinct form of misconduct.</a:t>
            </a:r>
          </a:p>
        </p:txBody>
      </p:sp>
    </p:spTree>
    <p:extLst>
      <p:ext uri="{BB962C8B-B14F-4D97-AF65-F5344CB8AC3E}">
        <p14:creationId xmlns:p14="http://schemas.microsoft.com/office/powerpoint/2010/main" val="155191585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Workplace Bullying From a Plaintiff’s Perspective</a:t>
            </a:r>
          </a:p>
        </p:txBody>
      </p:sp>
      <p:sp>
        <p:nvSpPr>
          <p:cNvPr id="3075" name="Rectangle 3"/>
          <p:cNvSpPr>
            <a:spLocks noGrp="1" noChangeArrowheads="1"/>
          </p:cNvSpPr>
          <p:nvPr>
            <p:ph type="subTitle" idx="1"/>
          </p:nvPr>
        </p:nvSpPr>
        <p:spPr>
          <a:xfrm>
            <a:off x="609600" y="1447800"/>
            <a:ext cx="8267700" cy="3657600"/>
          </a:xfrm>
        </p:spPr>
        <p:txBody>
          <a:bodyPr/>
          <a:lstStyle/>
          <a:p>
            <a:pPr algn="l" eaLnBrk="1" hangingPunct="1">
              <a:spcBef>
                <a:spcPts val="0"/>
              </a:spcBef>
              <a:spcAft>
                <a:spcPts val="1200"/>
              </a:spcAft>
            </a:pPr>
            <a:r>
              <a:rPr lang="en-US" sz="2800" dirty="0">
                <a:latin typeface="Franklin Gothic Medium" pitchFamily="34" charset="0"/>
              </a:rPr>
              <a:t>Given the general reluctance of the courts to adjudicate workplace bullying through existing tort remedies, there has been increased focus on passing legislation specifically targeting workplace bullying.  While anti-bullying legislation has been adopted in response to school bullying (47 of the 50 states), no state has passed anti-bullying legislation focused on the workplace.</a:t>
            </a:r>
          </a:p>
        </p:txBody>
      </p:sp>
    </p:spTree>
    <p:extLst>
      <p:ext uri="{BB962C8B-B14F-4D97-AF65-F5344CB8AC3E}">
        <p14:creationId xmlns:p14="http://schemas.microsoft.com/office/powerpoint/2010/main" val="166083274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Workplace Bullying From a Plaintiff’s Perspective</a:t>
            </a:r>
          </a:p>
        </p:txBody>
      </p:sp>
      <p:sp>
        <p:nvSpPr>
          <p:cNvPr id="3075" name="Rectangle 3"/>
          <p:cNvSpPr>
            <a:spLocks noGrp="1" noChangeArrowheads="1"/>
          </p:cNvSpPr>
          <p:nvPr>
            <p:ph type="subTitle" idx="1"/>
          </p:nvPr>
        </p:nvSpPr>
        <p:spPr>
          <a:xfrm>
            <a:off x="609600" y="1447800"/>
            <a:ext cx="8267700" cy="3657600"/>
          </a:xfrm>
        </p:spPr>
        <p:txBody>
          <a:bodyPr/>
          <a:lstStyle/>
          <a:p>
            <a:pPr algn="l" eaLnBrk="1" hangingPunct="1">
              <a:spcBef>
                <a:spcPts val="0"/>
              </a:spcBef>
              <a:spcAft>
                <a:spcPts val="1200"/>
              </a:spcAft>
            </a:pPr>
            <a:r>
              <a:rPr lang="en-US" sz="2800" dirty="0">
                <a:latin typeface="Franklin Gothic Medium" pitchFamily="34" charset="0"/>
              </a:rPr>
              <a:t>Despite the lack of success domestically, such legislative efforts have been fruitful abroad.</a:t>
            </a:r>
          </a:p>
        </p:txBody>
      </p:sp>
    </p:spTree>
    <p:extLst>
      <p:ext uri="{BB962C8B-B14F-4D97-AF65-F5344CB8AC3E}">
        <p14:creationId xmlns:p14="http://schemas.microsoft.com/office/powerpoint/2010/main" val="362965351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Workplace Bullying From a Plaintiff’s Perspective</a:t>
            </a:r>
          </a:p>
        </p:txBody>
      </p:sp>
      <p:sp>
        <p:nvSpPr>
          <p:cNvPr id="3075" name="Rectangle 3"/>
          <p:cNvSpPr>
            <a:spLocks noGrp="1" noChangeArrowheads="1"/>
          </p:cNvSpPr>
          <p:nvPr>
            <p:ph type="subTitle" idx="1"/>
          </p:nvPr>
        </p:nvSpPr>
        <p:spPr>
          <a:xfrm>
            <a:off x="609600" y="1447800"/>
            <a:ext cx="8267700" cy="3657600"/>
          </a:xfrm>
        </p:spPr>
        <p:txBody>
          <a:bodyPr/>
          <a:lstStyle/>
          <a:p>
            <a:pPr algn="l" eaLnBrk="1" hangingPunct="1">
              <a:spcBef>
                <a:spcPts val="0"/>
              </a:spcBef>
              <a:spcAft>
                <a:spcPts val="1200"/>
              </a:spcAft>
            </a:pPr>
            <a:r>
              <a:rPr lang="en-US" sz="2800" dirty="0">
                <a:latin typeface="Franklin Gothic Medium" pitchFamily="34" charset="0"/>
              </a:rPr>
              <a:t>Interestingly, separate factors are causing businesses to focus on workplace bullying.  </a:t>
            </a:r>
            <a:endParaRPr lang="en-US" sz="2800" dirty="0" smtClean="0">
              <a:latin typeface="Franklin Gothic Medium" pitchFamily="34" charset="0"/>
            </a:endParaRPr>
          </a:p>
          <a:p>
            <a:pPr algn="l" eaLnBrk="1" hangingPunct="1">
              <a:spcBef>
                <a:spcPts val="0"/>
              </a:spcBef>
              <a:spcAft>
                <a:spcPts val="1200"/>
              </a:spcAft>
            </a:pPr>
            <a:r>
              <a:rPr lang="en-US" sz="2800" dirty="0" smtClean="0">
                <a:latin typeface="Franklin Gothic Medium" pitchFamily="34" charset="0"/>
              </a:rPr>
              <a:t>Workplace </a:t>
            </a:r>
            <a:r>
              <a:rPr lang="en-US" sz="2800" dirty="0">
                <a:latin typeface="Franklin Gothic Medium" pitchFamily="34" charset="0"/>
              </a:rPr>
              <a:t>violence, for example, has been a growing concern for the business community, and has been of greater focus given current economic conditions.</a:t>
            </a:r>
          </a:p>
        </p:txBody>
      </p:sp>
    </p:spTree>
    <p:extLst>
      <p:ext uri="{BB962C8B-B14F-4D97-AF65-F5344CB8AC3E}">
        <p14:creationId xmlns:p14="http://schemas.microsoft.com/office/powerpoint/2010/main" val="1507557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a:xfrm>
            <a:off x="533400" y="1752600"/>
            <a:ext cx="8077200" cy="3505200"/>
          </a:xfrm>
        </p:spPr>
        <p:txBody>
          <a:bodyPr/>
          <a:lstStyle/>
          <a:p>
            <a:pPr algn="ctr" eaLnBrk="1" hangingPunct="1">
              <a:lnSpc>
                <a:spcPct val="120000"/>
              </a:lnSpc>
              <a:spcBef>
                <a:spcPts val="0"/>
              </a:spcBef>
            </a:pPr>
            <a:r>
              <a:rPr lang="en-US" sz="4400" b="1" dirty="0">
                <a:solidFill>
                  <a:schemeClr val="tx1">
                    <a:lumMod val="65000"/>
                    <a:lumOff val="35000"/>
                  </a:schemeClr>
                </a:solidFill>
                <a:latin typeface="Franklin Gothic Medium" panose="020B0603020102020204" pitchFamily="34" charset="0"/>
              </a:rPr>
              <a:t>Employment and Labor Law Alert:  Minnesota “Bans the Box”</a:t>
            </a:r>
            <a:endParaRPr lang="en-US" sz="4400" b="1" dirty="0">
              <a:solidFill>
                <a:schemeClr val="tx1">
                  <a:lumMod val="65000"/>
                  <a:lumOff val="35000"/>
                </a:schemeClr>
              </a:solidFill>
              <a:latin typeface="Franklin Gothic Medium" panose="020B0603020102020204" pitchFamily="34" charset="0"/>
              <a:cs typeface="Arial" charset="0"/>
            </a:endParaRPr>
          </a:p>
        </p:txBody>
      </p:sp>
    </p:spTree>
    <p:extLst>
      <p:ext uri="{BB962C8B-B14F-4D97-AF65-F5344CB8AC3E}">
        <p14:creationId xmlns:p14="http://schemas.microsoft.com/office/powerpoint/2010/main" val="417006570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Workplace Bullying From a Plaintiff’s Perspective</a:t>
            </a:r>
          </a:p>
        </p:txBody>
      </p:sp>
      <p:sp>
        <p:nvSpPr>
          <p:cNvPr id="3075" name="Rectangle 3"/>
          <p:cNvSpPr>
            <a:spLocks noGrp="1" noChangeArrowheads="1"/>
          </p:cNvSpPr>
          <p:nvPr>
            <p:ph type="subTitle" idx="1"/>
          </p:nvPr>
        </p:nvSpPr>
        <p:spPr>
          <a:xfrm>
            <a:off x="609600" y="1447800"/>
            <a:ext cx="8267700" cy="3657600"/>
          </a:xfrm>
        </p:spPr>
        <p:txBody>
          <a:bodyPr/>
          <a:lstStyle/>
          <a:p>
            <a:pPr algn="l" eaLnBrk="1" hangingPunct="1">
              <a:spcBef>
                <a:spcPts val="0"/>
              </a:spcBef>
              <a:spcAft>
                <a:spcPts val="1200"/>
              </a:spcAft>
            </a:pPr>
            <a:r>
              <a:rPr lang="en-US" sz="2800" dirty="0">
                <a:latin typeface="Franklin Gothic Medium" pitchFamily="34" charset="0"/>
              </a:rPr>
              <a:t>Even beyond its linkage with workplace violence, there is growing recognition of the business costs of workplace bullying.  A number of surveys have been conducted, and it was found that 35% of the workforce – over 53 million workers – claim to have been the victim of bullying.  58% of those claiming to have been bullied were women.  In fact, bullying is four times more prevalent than illegal harassment.</a:t>
            </a:r>
          </a:p>
        </p:txBody>
      </p:sp>
    </p:spTree>
    <p:extLst>
      <p:ext uri="{BB962C8B-B14F-4D97-AF65-F5344CB8AC3E}">
        <p14:creationId xmlns:p14="http://schemas.microsoft.com/office/powerpoint/2010/main" val="98075362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Workplace Bullying From a Plaintiff’s Perspective</a:t>
            </a:r>
          </a:p>
        </p:txBody>
      </p:sp>
      <p:sp>
        <p:nvSpPr>
          <p:cNvPr id="3075" name="Rectangle 3"/>
          <p:cNvSpPr>
            <a:spLocks noGrp="1" noChangeArrowheads="1"/>
          </p:cNvSpPr>
          <p:nvPr>
            <p:ph type="subTitle" idx="1"/>
          </p:nvPr>
        </p:nvSpPr>
        <p:spPr>
          <a:xfrm>
            <a:off x="609600" y="1447800"/>
            <a:ext cx="8267700" cy="3657600"/>
          </a:xfrm>
        </p:spPr>
        <p:txBody>
          <a:bodyPr/>
          <a:lstStyle/>
          <a:p>
            <a:pPr algn="l" eaLnBrk="1" hangingPunct="1">
              <a:spcBef>
                <a:spcPts val="0"/>
              </a:spcBef>
              <a:spcAft>
                <a:spcPts val="1200"/>
              </a:spcAft>
            </a:pPr>
            <a:r>
              <a:rPr lang="en-US" sz="2800" dirty="0">
                <a:latin typeface="Franklin Gothic Medium" pitchFamily="34" charset="0"/>
              </a:rPr>
              <a:t>The negative ripple effects of such bullying on the bottom line of businesses have been equally eye-opening.  An Orlando Business Journal article cited a bullying survey of 9,000 federal employees, and estimated a cost of more than $180 million from bullying due to lost time and productivity alone.  </a:t>
            </a:r>
          </a:p>
        </p:txBody>
      </p:sp>
    </p:spTree>
    <p:extLst>
      <p:ext uri="{BB962C8B-B14F-4D97-AF65-F5344CB8AC3E}">
        <p14:creationId xmlns:p14="http://schemas.microsoft.com/office/powerpoint/2010/main" val="314045968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Workplace Bullying From a Plaintiff’s Perspective</a:t>
            </a:r>
          </a:p>
        </p:txBody>
      </p:sp>
      <p:sp>
        <p:nvSpPr>
          <p:cNvPr id="3075" name="Rectangle 3"/>
          <p:cNvSpPr>
            <a:spLocks noGrp="1" noChangeArrowheads="1"/>
          </p:cNvSpPr>
          <p:nvPr>
            <p:ph type="subTitle" idx="1"/>
          </p:nvPr>
        </p:nvSpPr>
        <p:spPr>
          <a:xfrm>
            <a:off x="609600" y="1447800"/>
            <a:ext cx="8267700" cy="3657600"/>
          </a:xfrm>
        </p:spPr>
        <p:txBody>
          <a:bodyPr/>
          <a:lstStyle/>
          <a:p>
            <a:pPr algn="l" eaLnBrk="1" hangingPunct="1">
              <a:spcBef>
                <a:spcPts val="0"/>
              </a:spcBef>
              <a:spcAft>
                <a:spcPts val="1200"/>
              </a:spcAft>
            </a:pPr>
            <a:r>
              <a:rPr lang="en-US" sz="2800" dirty="0">
                <a:latin typeface="Franklin Gothic Medium" pitchFamily="34" charset="0"/>
              </a:rPr>
              <a:t>These costs stem from secondary effects of bullying such as lost productivity, worker turnover, low morale, increased absenteeism, medical and worker’s compensation claims, and increased legal expense. </a:t>
            </a:r>
          </a:p>
        </p:txBody>
      </p:sp>
    </p:spTree>
    <p:extLst>
      <p:ext uri="{BB962C8B-B14F-4D97-AF65-F5344CB8AC3E}">
        <p14:creationId xmlns:p14="http://schemas.microsoft.com/office/powerpoint/2010/main" val="315566320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Workplace Bullying From a Plaintiff’s Perspective</a:t>
            </a:r>
          </a:p>
        </p:txBody>
      </p:sp>
      <p:sp>
        <p:nvSpPr>
          <p:cNvPr id="3075" name="Rectangle 3"/>
          <p:cNvSpPr>
            <a:spLocks noGrp="1" noChangeArrowheads="1"/>
          </p:cNvSpPr>
          <p:nvPr>
            <p:ph type="subTitle" idx="1"/>
          </p:nvPr>
        </p:nvSpPr>
        <p:spPr>
          <a:xfrm>
            <a:off x="609600" y="1447800"/>
            <a:ext cx="8267700" cy="3657600"/>
          </a:xfrm>
        </p:spPr>
        <p:txBody>
          <a:bodyPr/>
          <a:lstStyle/>
          <a:p>
            <a:pPr algn="l" eaLnBrk="1" hangingPunct="1">
              <a:spcBef>
                <a:spcPts val="0"/>
              </a:spcBef>
              <a:spcAft>
                <a:spcPts val="1200"/>
              </a:spcAft>
            </a:pPr>
            <a:r>
              <a:rPr lang="en-US" sz="2800" dirty="0">
                <a:latin typeface="Franklin Gothic Medium" pitchFamily="34" charset="0"/>
              </a:rPr>
              <a:t>Obviously, from a business perspective, such facts and numbers become difficult to ignore, and as a result, employers are beginning to implement bullying policies out of economic self-interest.  </a:t>
            </a:r>
          </a:p>
        </p:txBody>
      </p:sp>
    </p:spTree>
    <p:extLst>
      <p:ext uri="{BB962C8B-B14F-4D97-AF65-F5344CB8AC3E}">
        <p14:creationId xmlns:p14="http://schemas.microsoft.com/office/powerpoint/2010/main" val="109006072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Workplace Bullying From a Plaintiff’s Perspective</a:t>
            </a:r>
          </a:p>
        </p:txBody>
      </p:sp>
      <p:sp>
        <p:nvSpPr>
          <p:cNvPr id="3075" name="Rectangle 3"/>
          <p:cNvSpPr>
            <a:spLocks noGrp="1" noChangeArrowheads="1"/>
          </p:cNvSpPr>
          <p:nvPr>
            <p:ph type="subTitle" idx="1"/>
          </p:nvPr>
        </p:nvSpPr>
        <p:spPr>
          <a:xfrm>
            <a:off x="609600" y="1447800"/>
            <a:ext cx="8267700" cy="3657600"/>
          </a:xfrm>
        </p:spPr>
        <p:txBody>
          <a:bodyPr/>
          <a:lstStyle/>
          <a:p>
            <a:pPr algn="l" eaLnBrk="1" hangingPunct="1">
              <a:spcBef>
                <a:spcPts val="0"/>
              </a:spcBef>
              <a:spcAft>
                <a:spcPts val="1200"/>
              </a:spcAft>
            </a:pPr>
            <a:r>
              <a:rPr lang="en-US" sz="2800" dirty="0">
                <a:latin typeface="Franklin Gothic Medium" pitchFamily="34" charset="0"/>
              </a:rPr>
              <a:t>Moreover, pressure from insurer’s regarding the escalating cost associated with bullying is spurring businesses to develop and implement robust anti-bullying policies.  Given changing societal values and the evolving perception of workplace bullying, employees may soon find courts more open to litigating workplace bullying claims through traditional tort remedies. </a:t>
            </a:r>
          </a:p>
        </p:txBody>
      </p:sp>
    </p:spTree>
    <p:extLst>
      <p:ext uri="{BB962C8B-B14F-4D97-AF65-F5344CB8AC3E}">
        <p14:creationId xmlns:p14="http://schemas.microsoft.com/office/powerpoint/2010/main" val="119785347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Workplace Bullying From a Plaintiff’s Perspective</a:t>
            </a:r>
          </a:p>
        </p:txBody>
      </p:sp>
      <p:sp>
        <p:nvSpPr>
          <p:cNvPr id="3075" name="Rectangle 3"/>
          <p:cNvSpPr>
            <a:spLocks noGrp="1" noChangeArrowheads="1"/>
          </p:cNvSpPr>
          <p:nvPr>
            <p:ph type="subTitle" idx="1"/>
          </p:nvPr>
        </p:nvSpPr>
        <p:spPr>
          <a:xfrm>
            <a:off x="609600" y="1524000"/>
            <a:ext cx="8267700" cy="3657600"/>
          </a:xfrm>
        </p:spPr>
        <p:txBody>
          <a:bodyPr/>
          <a:lstStyle/>
          <a:p>
            <a:pPr algn="l" eaLnBrk="1" hangingPunct="1">
              <a:spcBef>
                <a:spcPts val="0"/>
              </a:spcBef>
              <a:spcAft>
                <a:spcPts val="1200"/>
              </a:spcAft>
            </a:pPr>
            <a:r>
              <a:rPr lang="en-US" sz="2800" dirty="0">
                <a:latin typeface="Franklin Gothic Medium" pitchFamily="34" charset="0"/>
              </a:rPr>
              <a:t>The passage of anti-bullying and anti-hazing laws reflects growing societal disapproval of bullying, the likely result of increased understanding of the anti-social and destructive nature of </a:t>
            </a:r>
            <a:r>
              <a:rPr lang="en-US" sz="2800" dirty="0" smtClean="0">
                <a:latin typeface="Franklin Gothic Medium" pitchFamily="34" charset="0"/>
              </a:rPr>
              <a:t>bullying.</a:t>
            </a:r>
            <a:endParaRPr lang="en-US" sz="2800" dirty="0">
              <a:latin typeface="Franklin Gothic Medium" pitchFamily="34" charset="0"/>
            </a:endParaRPr>
          </a:p>
        </p:txBody>
      </p:sp>
    </p:spTree>
    <p:extLst>
      <p:ext uri="{BB962C8B-B14F-4D97-AF65-F5344CB8AC3E}">
        <p14:creationId xmlns:p14="http://schemas.microsoft.com/office/powerpoint/2010/main" val="14298320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Workplace Bullying From a Plaintiff’s Perspective</a:t>
            </a:r>
          </a:p>
        </p:txBody>
      </p:sp>
      <p:sp>
        <p:nvSpPr>
          <p:cNvPr id="3075" name="Rectangle 3"/>
          <p:cNvSpPr>
            <a:spLocks noGrp="1" noChangeArrowheads="1"/>
          </p:cNvSpPr>
          <p:nvPr>
            <p:ph type="subTitle" idx="1"/>
          </p:nvPr>
        </p:nvSpPr>
        <p:spPr>
          <a:xfrm>
            <a:off x="609600" y="1524000"/>
            <a:ext cx="8267700" cy="3657600"/>
          </a:xfrm>
        </p:spPr>
        <p:txBody>
          <a:bodyPr/>
          <a:lstStyle/>
          <a:p>
            <a:pPr algn="l" eaLnBrk="1" hangingPunct="1">
              <a:spcBef>
                <a:spcPts val="0"/>
              </a:spcBef>
              <a:spcAft>
                <a:spcPts val="1200"/>
              </a:spcAft>
            </a:pPr>
            <a:r>
              <a:rPr lang="en-US" sz="2800" dirty="0" smtClean="0">
                <a:latin typeface="Franklin Gothic Medium" pitchFamily="34" charset="0"/>
              </a:rPr>
              <a:t>This </a:t>
            </a:r>
            <a:r>
              <a:rPr lang="en-US" sz="2800" dirty="0">
                <a:latin typeface="Franklin Gothic Medium" pitchFamily="34" charset="0"/>
              </a:rPr>
              <a:t>change may eventually permit employees to readdress bullying through tort claims such as intentional infliction of emotional distress, defamation and tortious interference that are based on or include some element reflecting social norms and standards.</a:t>
            </a:r>
          </a:p>
        </p:txBody>
      </p:sp>
    </p:spTree>
    <p:extLst>
      <p:ext uri="{BB962C8B-B14F-4D97-AF65-F5344CB8AC3E}">
        <p14:creationId xmlns:p14="http://schemas.microsoft.com/office/powerpoint/2010/main" val="381827626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Workplace Bullying From a Plaintiff’s Perspective</a:t>
            </a:r>
          </a:p>
        </p:txBody>
      </p:sp>
      <p:sp>
        <p:nvSpPr>
          <p:cNvPr id="3075" name="Rectangle 3"/>
          <p:cNvSpPr>
            <a:spLocks noGrp="1" noChangeArrowheads="1"/>
          </p:cNvSpPr>
          <p:nvPr>
            <p:ph type="subTitle" idx="1"/>
          </p:nvPr>
        </p:nvSpPr>
        <p:spPr>
          <a:xfrm>
            <a:off x="609600" y="1219200"/>
            <a:ext cx="8267700" cy="3657600"/>
          </a:xfrm>
        </p:spPr>
        <p:txBody>
          <a:bodyPr/>
          <a:lstStyle/>
          <a:p>
            <a:pPr algn="l" eaLnBrk="1" hangingPunct="1">
              <a:spcBef>
                <a:spcPts val="0"/>
              </a:spcBef>
              <a:spcAft>
                <a:spcPts val="1200"/>
              </a:spcAft>
            </a:pPr>
            <a:r>
              <a:rPr lang="en-US" sz="2800" dirty="0">
                <a:latin typeface="Franklin Gothic Medium" pitchFamily="34" charset="0"/>
              </a:rPr>
              <a:t>Finally, implementation of bullying policies by employers will not only provide internal mechanisms for addressing workplace bullying, but may eventually provide a legal remedy when employers fail to protect their employees from bullying.  Many states have developed bodies of law that permit employees to enforce employee policies under the proper circumstances, even when such policies are not part of an employee’s contract. </a:t>
            </a:r>
          </a:p>
        </p:txBody>
      </p:sp>
    </p:spTree>
    <p:extLst>
      <p:ext uri="{BB962C8B-B14F-4D97-AF65-F5344CB8AC3E}">
        <p14:creationId xmlns:p14="http://schemas.microsoft.com/office/powerpoint/2010/main" val="24080989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Workplace Bullying From a Plaintiff’s Perspective</a:t>
            </a:r>
          </a:p>
        </p:txBody>
      </p:sp>
      <p:sp>
        <p:nvSpPr>
          <p:cNvPr id="3075" name="Rectangle 3"/>
          <p:cNvSpPr>
            <a:spLocks noGrp="1" noChangeArrowheads="1"/>
          </p:cNvSpPr>
          <p:nvPr>
            <p:ph type="subTitle" idx="1"/>
          </p:nvPr>
        </p:nvSpPr>
        <p:spPr>
          <a:xfrm>
            <a:off x="609600" y="1295400"/>
            <a:ext cx="8267700" cy="3657600"/>
          </a:xfrm>
        </p:spPr>
        <p:txBody>
          <a:bodyPr/>
          <a:lstStyle/>
          <a:p>
            <a:pPr algn="l" eaLnBrk="1" hangingPunct="1">
              <a:spcBef>
                <a:spcPts val="0"/>
              </a:spcBef>
              <a:spcAft>
                <a:spcPts val="1200"/>
              </a:spcAft>
            </a:pPr>
            <a:r>
              <a:rPr lang="en-US" sz="2600" dirty="0">
                <a:latin typeface="Franklin Gothic Medium" pitchFamily="34" charset="0"/>
              </a:rPr>
              <a:t>Employers that implement policies are likely to actively implement and enforce them, not simply based on economic self-interest, but because of liability risks associated with uneven enforcement.  </a:t>
            </a:r>
            <a:endParaRPr lang="en-US" sz="2600" dirty="0" smtClean="0">
              <a:latin typeface="Franklin Gothic Medium" pitchFamily="34" charset="0"/>
            </a:endParaRPr>
          </a:p>
          <a:p>
            <a:pPr algn="l" eaLnBrk="1" hangingPunct="1">
              <a:spcBef>
                <a:spcPts val="0"/>
              </a:spcBef>
              <a:spcAft>
                <a:spcPts val="1200"/>
              </a:spcAft>
            </a:pPr>
            <a:r>
              <a:rPr lang="en-US" sz="2600" dirty="0" smtClean="0">
                <a:latin typeface="Franklin Gothic Medium" pitchFamily="34" charset="0"/>
              </a:rPr>
              <a:t>Such </a:t>
            </a:r>
            <a:r>
              <a:rPr lang="en-US" sz="2600" dirty="0">
                <a:latin typeface="Franklin Gothic Medium" pitchFamily="34" charset="0"/>
              </a:rPr>
              <a:t>circumstances will help to create expectations in employees regarding the binding nature of the policies, and should eventually permit employees to enforce them to their benefit, where the failure to act by an employer leads to an employee’s constructive discharge.</a:t>
            </a:r>
          </a:p>
        </p:txBody>
      </p:sp>
    </p:spTree>
    <p:extLst>
      <p:ext uri="{BB962C8B-B14F-4D97-AF65-F5344CB8AC3E}">
        <p14:creationId xmlns:p14="http://schemas.microsoft.com/office/powerpoint/2010/main" val="178660734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62000" y="990600"/>
            <a:ext cx="7620000" cy="2800767"/>
          </a:xfrm>
          <a:prstGeom prst="rect">
            <a:avLst/>
          </a:prstGeom>
          <a:noFill/>
        </p:spPr>
        <p:txBody>
          <a:bodyPr wrap="square" rtlCol="0">
            <a:spAutoFit/>
          </a:bodyPr>
          <a:lstStyle/>
          <a:p>
            <a:pPr algn="ctr" fontAlgn="auto">
              <a:spcBef>
                <a:spcPts val="0"/>
              </a:spcBef>
              <a:spcAft>
                <a:spcPts val="0"/>
              </a:spcAft>
            </a:pPr>
            <a:r>
              <a:rPr lang="en-US" sz="44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EEOC Enforcement Guidance on Pregnancy Discrimination Adds ADA Duties of Reasonable Accommodation</a:t>
            </a:r>
            <a:endParaRPr lang="en-US" sz="4400" dirty="0">
              <a:solidFill>
                <a:schemeClr val="tx1">
                  <a:lumMod val="75000"/>
                  <a:lumOff val="25000"/>
                </a:schemeClr>
              </a:solidFill>
              <a:latin typeface="Franklin Gothic Medium" panose="020B0603020102020204" pitchFamily="34" charset="0"/>
              <a:ea typeface="Tahoma" pitchFamily="34" charset="0"/>
              <a:cs typeface="Tahoma" pitchFamily="34" charset="0"/>
            </a:endParaRPr>
          </a:p>
        </p:txBody>
      </p:sp>
    </p:spTree>
    <p:extLst>
      <p:ext uri="{BB962C8B-B14F-4D97-AF65-F5344CB8AC3E}">
        <p14:creationId xmlns:p14="http://schemas.microsoft.com/office/powerpoint/2010/main" val="31766796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9144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Employment and Labor Law Alert: Minnesota “Bans the Box”</a:t>
            </a:r>
          </a:p>
        </p:txBody>
      </p:sp>
      <p:sp>
        <p:nvSpPr>
          <p:cNvPr id="3075" name="Rectangle 3"/>
          <p:cNvSpPr>
            <a:spLocks noGrp="1" noChangeArrowheads="1"/>
          </p:cNvSpPr>
          <p:nvPr>
            <p:ph type="subTitle" idx="1"/>
          </p:nvPr>
        </p:nvSpPr>
        <p:spPr>
          <a:xfrm>
            <a:off x="533400" y="1676400"/>
            <a:ext cx="8077200" cy="3505200"/>
          </a:xfrm>
        </p:spPr>
        <p:txBody>
          <a:bodyPr/>
          <a:lstStyle/>
          <a:p>
            <a:pPr algn="l">
              <a:spcBef>
                <a:spcPts val="0"/>
              </a:spcBef>
              <a:spcAft>
                <a:spcPts val="1200"/>
              </a:spcAft>
              <a:buClr>
                <a:srgbClr val="000000"/>
              </a:buClr>
              <a:buSzPct val="92000"/>
            </a:pPr>
            <a:r>
              <a:rPr lang="en-US" sz="3200" dirty="0">
                <a:latin typeface="Franklin Gothic Medium" panose="020B0603020102020204" pitchFamily="34" charset="0"/>
                <a:cs typeface="Arial" pitchFamily="34" charset="0"/>
              </a:rPr>
              <a:t>On May 13, 2013, Governor Dayton signed the Criminal Background Check Act (S.F. No. 523) into law in Minnesota, restricting the circumstances under which employers may request information regarding an applicant's arrests or convictions</a:t>
            </a:r>
            <a:endParaRPr lang="en-US" sz="3200" dirty="0" smtClean="0">
              <a:latin typeface="Franklin Gothic Medium" pitchFamily="34" charset="0"/>
              <a:ea typeface="ＭＳ Ｐゴシック" pitchFamily="-84" charset="-128"/>
            </a:endParaRPr>
          </a:p>
        </p:txBody>
      </p:sp>
    </p:spTree>
    <p:extLst>
      <p:ext uri="{BB962C8B-B14F-4D97-AF65-F5344CB8AC3E}">
        <p14:creationId xmlns:p14="http://schemas.microsoft.com/office/powerpoint/2010/main" val="110665424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467600" cy="4525963"/>
          </a:xfrm>
        </p:spPr>
        <p:txBody>
          <a:bodyPr/>
          <a:lstStyle/>
          <a:p>
            <a:pPr marL="0" indent="0">
              <a:spcBef>
                <a:spcPts val="0"/>
              </a:spcBef>
              <a:buNone/>
            </a:pPr>
            <a:r>
              <a:rPr lang="en-US"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On July 14, 2014, the EEOC issued its long-anticipated Enforcement Guidance on Pregnancy Discrimination and Related Issues.</a:t>
            </a:r>
            <a:endParaRPr lang="en-US" dirty="0">
              <a:solidFill>
                <a:schemeClr val="tx1">
                  <a:lumMod val="75000"/>
                  <a:lumOff val="25000"/>
                </a:schemeClr>
              </a:solidFill>
              <a:latin typeface="Franklin Gothic Medium" panose="020B0603020102020204" pitchFamily="34" charset="0"/>
              <a:ea typeface="Tahoma" pitchFamily="34" charset="0"/>
              <a:cs typeface="Tahoma" pitchFamily="34" charset="0"/>
            </a:endParaRPr>
          </a:p>
        </p:txBody>
      </p:sp>
    </p:spTree>
    <p:extLst>
      <p:ext uri="{BB962C8B-B14F-4D97-AF65-F5344CB8AC3E}">
        <p14:creationId xmlns:p14="http://schemas.microsoft.com/office/powerpoint/2010/main" val="147289275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543800" cy="4525963"/>
          </a:xfrm>
        </p:spPr>
        <p:txBody>
          <a:bodyPr/>
          <a:lstStyle/>
          <a:p>
            <a:pPr marL="0" indent="0">
              <a:spcBef>
                <a:spcPts val="0"/>
              </a:spcBef>
              <a:buNone/>
            </a:pPr>
            <a:r>
              <a:rPr lang="en-US"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This guidance not only explains the EEOC's understanding of the law and how it will seek to enforce it, but also attempts to expand the law to provide greatly enhanced protections to pregnant employees.</a:t>
            </a:r>
            <a:endParaRPr lang="en-US" dirty="0">
              <a:solidFill>
                <a:schemeClr val="tx1">
                  <a:lumMod val="75000"/>
                  <a:lumOff val="25000"/>
                </a:schemeClr>
              </a:solidFill>
              <a:latin typeface="Franklin Gothic Medium" panose="020B0603020102020204" pitchFamily="34" charset="0"/>
              <a:ea typeface="Tahoma" pitchFamily="34" charset="0"/>
              <a:cs typeface="Tahoma" pitchFamily="34" charset="0"/>
            </a:endParaRPr>
          </a:p>
        </p:txBody>
      </p:sp>
    </p:spTree>
    <p:extLst>
      <p:ext uri="{BB962C8B-B14F-4D97-AF65-F5344CB8AC3E}">
        <p14:creationId xmlns:p14="http://schemas.microsoft.com/office/powerpoint/2010/main" val="263024942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381000"/>
            <a:ext cx="7924800" cy="4525963"/>
          </a:xfrm>
        </p:spPr>
        <p:txBody>
          <a:bodyPr>
            <a:noAutofit/>
          </a:bodyPr>
          <a:lstStyle/>
          <a:p>
            <a:pPr marL="0" indent="0">
              <a:spcBef>
                <a:spcPts val="0"/>
              </a:spcBef>
              <a:buNone/>
            </a:pPr>
            <a:r>
              <a:rPr lang="en-US" sz="28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The Guidance covers the vast expanse of federal workplace laws touching on pregnancy and related conditions including:</a:t>
            </a:r>
          </a:p>
          <a:p>
            <a:pPr>
              <a:spcBef>
                <a:spcPts val="0"/>
              </a:spcBef>
            </a:pPr>
            <a:r>
              <a:rPr lang="en-US" sz="28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Pregnancy Discrimination Act (PDA), </a:t>
            </a:r>
          </a:p>
          <a:p>
            <a:pPr>
              <a:spcBef>
                <a:spcPts val="0"/>
              </a:spcBef>
            </a:pPr>
            <a:r>
              <a:rPr lang="en-US" sz="28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Americans with Disabilities Act (ADA), </a:t>
            </a:r>
          </a:p>
          <a:p>
            <a:pPr>
              <a:spcBef>
                <a:spcPts val="0"/>
              </a:spcBef>
            </a:pPr>
            <a:r>
              <a:rPr lang="en-US" sz="28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Genetic Information Nondiscrimination Act (GINA), </a:t>
            </a:r>
          </a:p>
          <a:p>
            <a:pPr>
              <a:spcBef>
                <a:spcPts val="0"/>
              </a:spcBef>
            </a:pPr>
            <a:r>
              <a:rPr lang="en-US" sz="28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Affordable Care Act (ACA), </a:t>
            </a:r>
          </a:p>
          <a:p>
            <a:pPr>
              <a:spcBef>
                <a:spcPts val="0"/>
              </a:spcBef>
            </a:pPr>
            <a:r>
              <a:rPr lang="en-US" sz="28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Family and Medical Leave Act (FMLA), </a:t>
            </a:r>
          </a:p>
          <a:p>
            <a:pPr>
              <a:spcBef>
                <a:spcPts val="0"/>
              </a:spcBef>
            </a:pPr>
            <a:r>
              <a:rPr lang="en-US" sz="28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and Executive Order 13152, which prohibits discrimination in federal employment based on parental status. </a:t>
            </a:r>
            <a:endParaRPr lang="en-US" sz="2800" dirty="0">
              <a:solidFill>
                <a:schemeClr val="tx1">
                  <a:lumMod val="75000"/>
                  <a:lumOff val="25000"/>
                </a:schemeClr>
              </a:solidFill>
              <a:latin typeface="Franklin Gothic Medium" panose="020B0603020102020204" pitchFamily="34" charset="0"/>
              <a:ea typeface="Tahoma" pitchFamily="34" charset="0"/>
              <a:cs typeface="Tahoma" pitchFamily="34" charset="0"/>
            </a:endParaRPr>
          </a:p>
        </p:txBody>
      </p:sp>
    </p:spTree>
    <p:extLst>
      <p:ext uri="{BB962C8B-B14F-4D97-AF65-F5344CB8AC3E}">
        <p14:creationId xmlns:p14="http://schemas.microsoft.com/office/powerpoint/2010/main" val="284668921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924800" cy="4525963"/>
          </a:xfrm>
        </p:spPr>
        <p:txBody>
          <a:bodyPr>
            <a:normAutofit/>
          </a:bodyPr>
          <a:lstStyle/>
          <a:p>
            <a:pPr marL="0" indent="0">
              <a:spcBef>
                <a:spcPts val="0"/>
              </a:spcBef>
              <a:buNone/>
            </a:pPr>
            <a:r>
              <a:rPr lang="en-US"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The guidance takes the affirmative position that pregnant employees are entitled to accommodation under </a:t>
            </a:r>
          </a:p>
          <a:p>
            <a:pPr marL="0" indent="0">
              <a:spcBef>
                <a:spcPts val="0"/>
              </a:spcBef>
              <a:buNone/>
            </a:pPr>
            <a:r>
              <a:rPr lang="en-US" i="1"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both</a:t>
            </a:r>
            <a:r>
              <a:rPr lang="en-US"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 the PDA </a:t>
            </a:r>
            <a:r>
              <a:rPr lang="en-US" i="1"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and</a:t>
            </a:r>
            <a:r>
              <a:rPr lang="en-US"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 the ADA.</a:t>
            </a:r>
            <a:endParaRPr lang="en-US" dirty="0">
              <a:solidFill>
                <a:schemeClr val="tx1">
                  <a:lumMod val="75000"/>
                  <a:lumOff val="25000"/>
                </a:schemeClr>
              </a:solidFill>
              <a:latin typeface="Franklin Gothic Medium" panose="020B0603020102020204" pitchFamily="34" charset="0"/>
              <a:ea typeface="Tahoma" pitchFamily="34" charset="0"/>
              <a:cs typeface="Tahoma" pitchFamily="34" charset="0"/>
            </a:endParaRPr>
          </a:p>
        </p:txBody>
      </p:sp>
    </p:spTree>
    <p:extLst>
      <p:ext uri="{BB962C8B-B14F-4D97-AF65-F5344CB8AC3E}">
        <p14:creationId xmlns:p14="http://schemas.microsoft.com/office/powerpoint/2010/main" val="375475231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304800"/>
            <a:ext cx="7924800" cy="4525963"/>
          </a:xfrm>
        </p:spPr>
        <p:txBody>
          <a:bodyPr>
            <a:noAutofit/>
          </a:bodyPr>
          <a:lstStyle/>
          <a:p>
            <a:pPr marL="0" indent="0">
              <a:spcBef>
                <a:spcPts val="0"/>
              </a:spcBef>
              <a:spcAft>
                <a:spcPts val="300"/>
              </a:spcAft>
              <a:buNone/>
            </a:pPr>
            <a:r>
              <a:rPr lang="en-US" sz="28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The Guidance is composed of four sections addressing the PDA, ADA, other laws, and best practices, respectively. </a:t>
            </a:r>
          </a:p>
          <a:p>
            <a:pPr marL="0" indent="0">
              <a:spcBef>
                <a:spcPts val="0"/>
              </a:spcBef>
              <a:spcAft>
                <a:spcPts val="300"/>
              </a:spcAft>
              <a:buNone/>
            </a:pPr>
            <a:r>
              <a:rPr lang="en-US" sz="28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The sections covering the PDA and ADA describe the basic precepts of the laws and their application to pregnancy and related conditions, illustrated through examples. </a:t>
            </a:r>
          </a:p>
          <a:p>
            <a:pPr marL="0" indent="0">
              <a:spcBef>
                <a:spcPts val="0"/>
              </a:spcBef>
              <a:buNone/>
            </a:pPr>
            <a:r>
              <a:rPr lang="en-US" sz="28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The third section briefly summarizes the other laws in the field, and the final section provides a bullet point list of the steps the EEOC recommends that employers take to comply with the EEOC's construction of the law. </a:t>
            </a:r>
            <a:endParaRPr lang="en-US" sz="2800" dirty="0">
              <a:solidFill>
                <a:schemeClr val="tx1">
                  <a:lumMod val="75000"/>
                  <a:lumOff val="25000"/>
                </a:schemeClr>
              </a:solidFill>
              <a:latin typeface="Franklin Gothic Medium" panose="020B0603020102020204" pitchFamily="34" charset="0"/>
              <a:ea typeface="Tahoma" pitchFamily="34" charset="0"/>
              <a:cs typeface="Tahoma" pitchFamily="34" charset="0"/>
            </a:endParaRPr>
          </a:p>
        </p:txBody>
      </p:sp>
    </p:spTree>
    <p:extLst>
      <p:ext uri="{BB962C8B-B14F-4D97-AF65-F5344CB8AC3E}">
        <p14:creationId xmlns:p14="http://schemas.microsoft.com/office/powerpoint/2010/main" val="1320176044"/>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924800" cy="4525963"/>
          </a:xfrm>
        </p:spPr>
        <p:txBody>
          <a:bodyPr>
            <a:noAutofit/>
          </a:bodyPr>
          <a:lstStyle/>
          <a:p>
            <a:pPr marL="0" indent="0">
              <a:spcBef>
                <a:spcPts val="0"/>
              </a:spcBef>
              <a:buNone/>
            </a:pPr>
            <a:r>
              <a:rPr lang="en-US"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Drawing on the PDA's requirement that pregnant individuals be treated the same as others similar in their abilities or inabilities to work, and the EEOC's regulations implementing the ADA, which state that impairments arising from pregnancy may be eligible for accommodation, the Guidance concludes: </a:t>
            </a:r>
            <a:endParaRPr lang="en-US" dirty="0">
              <a:solidFill>
                <a:schemeClr val="tx1">
                  <a:lumMod val="75000"/>
                  <a:lumOff val="25000"/>
                </a:schemeClr>
              </a:solidFill>
              <a:latin typeface="Franklin Gothic Medium" panose="020B0603020102020204" pitchFamily="34" charset="0"/>
              <a:ea typeface="Tahoma" pitchFamily="34" charset="0"/>
              <a:cs typeface="Tahoma" pitchFamily="34" charset="0"/>
            </a:endParaRPr>
          </a:p>
        </p:txBody>
      </p:sp>
    </p:spTree>
    <p:extLst>
      <p:ext uri="{BB962C8B-B14F-4D97-AF65-F5344CB8AC3E}">
        <p14:creationId xmlns:p14="http://schemas.microsoft.com/office/powerpoint/2010/main" val="104430340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924800" cy="4525963"/>
          </a:xfrm>
        </p:spPr>
        <p:txBody>
          <a:bodyPr>
            <a:noAutofit/>
          </a:bodyPr>
          <a:lstStyle/>
          <a:p>
            <a:pPr>
              <a:spcBef>
                <a:spcPts val="0"/>
              </a:spcBef>
              <a:spcAft>
                <a:spcPts val="600"/>
              </a:spcAft>
            </a:pPr>
            <a:r>
              <a:rPr lang="en-US" sz="26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The PDA requires accommodations for pregnant women, regardless of the severity of their pregnancy-related work limitations, if the types of accommodations are provided to other employees with similar abilities or inabilities to work. </a:t>
            </a:r>
          </a:p>
          <a:p>
            <a:pPr>
              <a:spcBef>
                <a:spcPts val="0"/>
              </a:spcBef>
            </a:pPr>
            <a:r>
              <a:rPr lang="en-US" sz="26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The Guidance incorporates the concepts of "reasonable accommodation" and "undue hardship" into the analysis of an accommodation request. It also provides several examples of what the EEOC considers reasonable accommodations for restrictions arising out of pregnancy.</a:t>
            </a:r>
            <a:endParaRPr lang="en-US" sz="2600" dirty="0">
              <a:solidFill>
                <a:schemeClr val="tx1">
                  <a:lumMod val="75000"/>
                  <a:lumOff val="25000"/>
                </a:schemeClr>
              </a:solidFill>
              <a:latin typeface="Franklin Gothic Medium" panose="020B0603020102020204" pitchFamily="34" charset="0"/>
              <a:ea typeface="Tahoma" pitchFamily="34" charset="0"/>
              <a:cs typeface="Tahoma" pitchFamily="34" charset="0"/>
            </a:endParaRPr>
          </a:p>
        </p:txBody>
      </p:sp>
    </p:spTree>
    <p:extLst>
      <p:ext uri="{BB962C8B-B14F-4D97-AF65-F5344CB8AC3E}">
        <p14:creationId xmlns:p14="http://schemas.microsoft.com/office/powerpoint/2010/main" val="96044500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04800"/>
            <a:ext cx="7924800" cy="4525963"/>
          </a:xfrm>
        </p:spPr>
        <p:txBody>
          <a:bodyPr>
            <a:noAutofit/>
          </a:bodyPr>
          <a:lstStyle/>
          <a:p>
            <a:pPr>
              <a:spcBef>
                <a:spcPts val="0"/>
              </a:spcBef>
              <a:spcAft>
                <a:spcPts val="300"/>
              </a:spcAft>
            </a:pPr>
            <a:r>
              <a:rPr lang="en-US" sz="26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The ADA requires accommodation of pregnancy-related disabilities, regardless of their relationship to a healthy and routine pregnancy. </a:t>
            </a:r>
          </a:p>
          <a:p>
            <a:pPr>
              <a:spcBef>
                <a:spcPts val="0"/>
              </a:spcBef>
              <a:spcAft>
                <a:spcPts val="300"/>
              </a:spcAft>
            </a:pPr>
            <a:r>
              <a:rPr lang="en-US" sz="26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The assertion that "an impairment's cause is not relevant in determining whether the impairment is a disability" could nullify the provision of the ADA regulations stating that pregnancy is not an impairment. </a:t>
            </a:r>
          </a:p>
          <a:p>
            <a:pPr>
              <a:spcBef>
                <a:spcPts val="0"/>
              </a:spcBef>
            </a:pPr>
            <a:r>
              <a:rPr lang="en-US" sz="26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Thus, following this approach, conditions present to some degree in most pregnancies, such as balance issues, morning sickness, and changes in body size, could qualify for accommodations under the ADA.</a:t>
            </a:r>
            <a:endParaRPr lang="en-US" sz="2600" dirty="0">
              <a:solidFill>
                <a:schemeClr val="tx1">
                  <a:lumMod val="75000"/>
                  <a:lumOff val="25000"/>
                </a:schemeClr>
              </a:solidFill>
              <a:latin typeface="Franklin Gothic Medium" panose="020B0603020102020204" pitchFamily="34" charset="0"/>
              <a:ea typeface="Tahoma" pitchFamily="34" charset="0"/>
              <a:cs typeface="Tahoma" pitchFamily="34" charset="0"/>
            </a:endParaRPr>
          </a:p>
        </p:txBody>
      </p:sp>
    </p:spTree>
    <p:extLst>
      <p:ext uri="{BB962C8B-B14F-4D97-AF65-F5344CB8AC3E}">
        <p14:creationId xmlns:p14="http://schemas.microsoft.com/office/powerpoint/2010/main" val="252546194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924800" cy="4525963"/>
          </a:xfrm>
        </p:spPr>
        <p:txBody>
          <a:bodyPr>
            <a:noAutofit/>
          </a:bodyPr>
          <a:lstStyle/>
          <a:p>
            <a:pPr>
              <a:spcBef>
                <a:spcPts val="0"/>
              </a:spcBef>
            </a:pPr>
            <a:r>
              <a:rPr lang="en-US" sz="26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The PDA requires accommodations for pregnant women where non-pregnant similarly abled or disabled individuals have received accommodations, regardless of whether the accommodations result from laws like the ADA, a policy that prioritizes workplace injuries over other physical limitations, or an employer's choice free from any legal obligations on the matter. </a:t>
            </a:r>
            <a:endParaRPr lang="en-US" sz="2600" dirty="0">
              <a:solidFill>
                <a:schemeClr val="tx1">
                  <a:lumMod val="75000"/>
                  <a:lumOff val="25000"/>
                </a:schemeClr>
              </a:solidFill>
              <a:latin typeface="Franklin Gothic Medium" panose="020B0603020102020204" pitchFamily="34" charset="0"/>
              <a:ea typeface="Tahoma" pitchFamily="34" charset="0"/>
              <a:cs typeface="Tahoma" pitchFamily="34" charset="0"/>
            </a:endParaRPr>
          </a:p>
        </p:txBody>
      </p:sp>
    </p:spTree>
    <p:extLst>
      <p:ext uri="{BB962C8B-B14F-4D97-AF65-F5344CB8AC3E}">
        <p14:creationId xmlns:p14="http://schemas.microsoft.com/office/powerpoint/2010/main" val="8944748"/>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924800" cy="4525963"/>
          </a:xfrm>
        </p:spPr>
        <p:txBody>
          <a:bodyPr>
            <a:noAutofit/>
          </a:bodyPr>
          <a:lstStyle/>
          <a:p>
            <a:pPr>
              <a:spcBef>
                <a:spcPts val="0"/>
              </a:spcBef>
              <a:spcAft>
                <a:spcPts val="600"/>
              </a:spcAft>
            </a:pPr>
            <a:r>
              <a:rPr lang="en-US" sz="26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The EEOC declares that an employer may not confine light duty to those suffering from workplace injuries, but must provide light duty to pregnant employees who need it as well. In doing so, the EEOC explicitly rejects contrary cases from at least four federal circuit courts of appeals. </a:t>
            </a:r>
          </a:p>
          <a:p>
            <a:pPr>
              <a:spcBef>
                <a:spcPts val="0"/>
              </a:spcBef>
            </a:pPr>
            <a:r>
              <a:rPr lang="en-US" sz="26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The Guidance concludes that employers should now abandon policies requiring different treatment for employees injured on the job and employees with similar disabilities due to pregnancy.</a:t>
            </a:r>
            <a:endParaRPr lang="en-US" sz="2600" dirty="0">
              <a:solidFill>
                <a:schemeClr val="tx1">
                  <a:lumMod val="75000"/>
                  <a:lumOff val="25000"/>
                </a:schemeClr>
              </a:solidFill>
              <a:latin typeface="Franklin Gothic Medium" panose="020B0603020102020204" pitchFamily="34" charset="0"/>
              <a:ea typeface="Tahoma" pitchFamily="34" charset="0"/>
              <a:cs typeface="Tahoma" pitchFamily="34" charset="0"/>
            </a:endParaRPr>
          </a:p>
        </p:txBody>
      </p:sp>
    </p:spTree>
    <p:extLst>
      <p:ext uri="{BB962C8B-B14F-4D97-AF65-F5344CB8AC3E}">
        <p14:creationId xmlns:p14="http://schemas.microsoft.com/office/powerpoint/2010/main" val="23069844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9144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Employment and Labor Law Alert: Minnesota “Bans the Box”</a:t>
            </a:r>
          </a:p>
        </p:txBody>
      </p:sp>
      <p:sp>
        <p:nvSpPr>
          <p:cNvPr id="3075" name="Rectangle 3"/>
          <p:cNvSpPr>
            <a:spLocks noGrp="1" noChangeArrowheads="1"/>
          </p:cNvSpPr>
          <p:nvPr>
            <p:ph type="subTitle" idx="1"/>
          </p:nvPr>
        </p:nvSpPr>
        <p:spPr>
          <a:xfrm>
            <a:off x="533400" y="1600200"/>
            <a:ext cx="8077200" cy="3505200"/>
          </a:xfrm>
        </p:spPr>
        <p:txBody>
          <a:bodyPr/>
          <a:lstStyle/>
          <a:p>
            <a:pPr algn="l" eaLnBrk="1" hangingPunct="1">
              <a:spcBef>
                <a:spcPts val="0"/>
              </a:spcBef>
            </a:pPr>
            <a:r>
              <a:rPr lang="en-US" sz="3200" dirty="0" smtClean="0">
                <a:latin typeface="Franklin Gothic Medium" panose="020B0603020102020204" pitchFamily="34" charset="0"/>
                <a:cs typeface="Arial" pitchFamily="34" charset="0"/>
              </a:rPr>
              <a:t>Under </a:t>
            </a:r>
            <a:r>
              <a:rPr lang="en-US" sz="3200" dirty="0">
                <a:latin typeface="Franklin Gothic Medium" panose="020B0603020102020204" pitchFamily="34" charset="0"/>
                <a:cs typeface="Arial" pitchFamily="34" charset="0"/>
              </a:rPr>
              <a:t>the new law, public and private employers may not inquire into, consider or require disclosure of an applicant's criminal history until after the applicant has been selected for an interview, or if there is not an interview, before a conditional offer of employment is made.</a:t>
            </a:r>
            <a:endParaRPr lang="en-US" sz="2500" dirty="0">
              <a:latin typeface="Franklin Gothic Medium" panose="020B0603020102020204" pitchFamily="34" charset="0"/>
              <a:cs typeface="Arial" pitchFamily="34" charset="0"/>
            </a:endParaRPr>
          </a:p>
        </p:txBody>
      </p:sp>
    </p:spTree>
    <p:extLst>
      <p:ext uri="{BB962C8B-B14F-4D97-AF65-F5344CB8AC3E}">
        <p14:creationId xmlns:p14="http://schemas.microsoft.com/office/powerpoint/2010/main" val="1767405735"/>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924800" cy="4525963"/>
          </a:xfrm>
        </p:spPr>
        <p:txBody>
          <a:bodyPr>
            <a:noAutofit/>
          </a:bodyPr>
          <a:lstStyle/>
          <a:p>
            <a:pPr>
              <a:spcBef>
                <a:spcPts val="0"/>
              </a:spcBef>
            </a:pPr>
            <a:r>
              <a:rPr lang="en-US" sz="26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Common employer policies, such as a policy that restricts sick leave to only 10 days, may disparately impact pregnant women. </a:t>
            </a:r>
          </a:p>
          <a:p>
            <a:pPr marL="457200" indent="-457200">
              <a:spcBef>
                <a:spcPts val="0"/>
              </a:spcBef>
              <a:buNone/>
            </a:pPr>
            <a:endParaRPr lang="en-US" sz="2600" dirty="0">
              <a:solidFill>
                <a:schemeClr val="tx1">
                  <a:lumMod val="75000"/>
                  <a:lumOff val="25000"/>
                </a:schemeClr>
              </a:solidFill>
              <a:latin typeface="Franklin Gothic Medium" panose="020B0603020102020204" pitchFamily="34" charset="0"/>
              <a:ea typeface="Tahoma" pitchFamily="34" charset="0"/>
              <a:cs typeface="Tahoma" pitchFamily="34" charset="0"/>
            </a:endParaRPr>
          </a:p>
          <a:p>
            <a:pPr>
              <a:spcBef>
                <a:spcPts val="0"/>
              </a:spcBef>
            </a:pPr>
            <a:r>
              <a:rPr lang="en-US" sz="26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It is likely that a number of pregnancy-related impairments that impose work restrictions will be substantially limiting for ADA purposes, even if temporary, and provides multiple examples.</a:t>
            </a:r>
            <a:endParaRPr lang="en-US" sz="2600" dirty="0">
              <a:solidFill>
                <a:schemeClr val="tx1">
                  <a:lumMod val="75000"/>
                  <a:lumOff val="25000"/>
                </a:schemeClr>
              </a:solidFill>
              <a:latin typeface="Franklin Gothic Medium" panose="020B0603020102020204" pitchFamily="34" charset="0"/>
              <a:ea typeface="Tahoma" pitchFamily="34" charset="0"/>
              <a:cs typeface="Tahoma" pitchFamily="34" charset="0"/>
            </a:endParaRPr>
          </a:p>
        </p:txBody>
      </p:sp>
    </p:spTree>
    <p:extLst>
      <p:ext uri="{BB962C8B-B14F-4D97-AF65-F5344CB8AC3E}">
        <p14:creationId xmlns:p14="http://schemas.microsoft.com/office/powerpoint/2010/main" val="208403077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457200"/>
            <a:ext cx="7924800" cy="5410200"/>
          </a:xfrm>
        </p:spPr>
        <p:txBody>
          <a:bodyPr>
            <a:noAutofit/>
          </a:bodyPr>
          <a:lstStyle/>
          <a:p>
            <a:pPr marL="0" indent="0">
              <a:spcBef>
                <a:spcPts val="0"/>
              </a:spcBef>
              <a:buNone/>
            </a:pPr>
            <a:r>
              <a:rPr lang="en-US" sz="28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The Guidance takes the position that employers that provide health insurance must provide prescription contraceptives in health plans, states when coverage must be provided for fertility treatments unique to women, contends that GINA could be violated by an adverse employment action taken to avoid insurance costs arising from the genetic impairments of the employee's child, explains that lactation must be accommodated by employers, and clarifies what forms of parental leave policy are permissible. </a:t>
            </a:r>
            <a:endParaRPr lang="en-US" sz="2800" dirty="0">
              <a:solidFill>
                <a:schemeClr val="tx1">
                  <a:lumMod val="75000"/>
                  <a:lumOff val="25000"/>
                </a:schemeClr>
              </a:solidFill>
              <a:latin typeface="Franklin Gothic Medium" panose="020B0603020102020204" pitchFamily="34" charset="0"/>
              <a:ea typeface="Tahoma" pitchFamily="34" charset="0"/>
              <a:cs typeface="Tahoma" pitchFamily="34" charset="0"/>
            </a:endParaRPr>
          </a:p>
        </p:txBody>
      </p:sp>
    </p:spTree>
    <p:extLst>
      <p:ext uri="{BB962C8B-B14F-4D97-AF65-F5344CB8AC3E}">
        <p14:creationId xmlns:p14="http://schemas.microsoft.com/office/powerpoint/2010/main" val="286985879"/>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924800" cy="4525963"/>
          </a:xfrm>
        </p:spPr>
        <p:txBody>
          <a:bodyPr>
            <a:noAutofit/>
          </a:bodyPr>
          <a:lstStyle/>
          <a:p>
            <a:pPr marL="0" indent="0">
              <a:spcBef>
                <a:spcPts val="0"/>
              </a:spcBef>
              <a:buNone/>
            </a:pPr>
            <a:r>
              <a:rPr lang="en-US"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The immediate impact of the Guidance will be more aggressive enforcement of the PDA and more ADA/PDA cross-over cases. The courts are likely to give judicial deference to the Guidance, so it will affect the direction of future case law. Several of the Guidance's assertions will substantially change employers' obligations if accepted by courts. </a:t>
            </a:r>
            <a:endParaRPr lang="en-US" dirty="0">
              <a:solidFill>
                <a:schemeClr val="tx1">
                  <a:lumMod val="75000"/>
                  <a:lumOff val="25000"/>
                </a:schemeClr>
              </a:solidFill>
              <a:latin typeface="Franklin Gothic Medium" panose="020B0603020102020204" pitchFamily="34" charset="0"/>
              <a:ea typeface="Tahoma" pitchFamily="34" charset="0"/>
              <a:cs typeface="Tahoma" pitchFamily="34" charset="0"/>
            </a:endParaRPr>
          </a:p>
        </p:txBody>
      </p:sp>
    </p:spTree>
    <p:extLst>
      <p:ext uri="{BB962C8B-B14F-4D97-AF65-F5344CB8AC3E}">
        <p14:creationId xmlns:p14="http://schemas.microsoft.com/office/powerpoint/2010/main" val="2213867416"/>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924800" cy="4525963"/>
          </a:xfrm>
        </p:spPr>
        <p:txBody>
          <a:bodyPr>
            <a:noAutofit/>
          </a:bodyPr>
          <a:lstStyle/>
          <a:p>
            <a:pPr marL="0" indent="0">
              <a:spcBef>
                <a:spcPts val="0"/>
              </a:spcBef>
              <a:buNone/>
            </a:pPr>
            <a:r>
              <a:rPr lang="en-US"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Earlier cases accepted the argument that employees receiving their accommodations under laws other than the PDA are not appropriate comparators for plaintiffs suing under the PDA. The EEOC's Guidance does not agree. </a:t>
            </a:r>
            <a:endParaRPr lang="en-US" dirty="0">
              <a:solidFill>
                <a:schemeClr val="tx1">
                  <a:lumMod val="75000"/>
                  <a:lumOff val="25000"/>
                </a:schemeClr>
              </a:solidFill>
              <a:latin typeface="Franklin Gothic Medium" panose="020B0603020102020204" pitchFamily="34" charset="0"/>
              <a:ea typeface="Tahoma" pitchFamily="34" charset="0"/>
              <a:cs typeface="Tahoma" pitchFamily="34" charset="0"/>
            </a:endParaRPr>
          </a:p>
        </p:txBody>
      </p:sp>
    </p:spTree>
    <p:extLst>
      <p:ext uri="{BB962C8B-B14F-4D97-AF65-F5344CB8AC3E}">
        <p14:creationId xmlns:p14="http://schemas.microsoft.com/office/powerpoint/2010/main" val="4174277747"/>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924800" cy="4525963"/>
          </a:xfrm>
        </p:spPr>
        <p:txBody>
          <a:bodyPr>
            <a:noAutofit/>
          </a:bodyPr>
          <a:lstStyle/>
          <a:p>
            <a:pPr marL="0" indent="0">
              <a:spcBef>
                <a:spcPts val="0"/>
              </a:spcBef>
              <a:buNone/>
            </a:pPr>
            <a:r>
              <a:rPr lang="en-US"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Thus, accommodation may be under the PDA so long as accommodation is required for a comparator under the ADA, possibly even where the ADA comparator is merely hypothetical. </a:t>
            </a:r>
            <a:endParaRPr lang="en-US" dirty="0">
              <a:solidFill>
                <a:schemeClr val="tx1">
                  <a:lumMod val="75000"/>
                  <a:lumOff val="25000"/>
                </a:schemeClr>
              </a:solidFill>
              <a:latin typeface="Franklin Gothic Medium" panose="020B0603020102020204" pitchFamily="34" charset="0"/>
              <a:ea typeface="Tahoma" pitchFamily="34" charset="0"/>
              <a:cs typeface="Tahoma" pitchFamily="34" charset="0"/>
            </a:endParaRPr>
          </a:p>
        </p:txBody>
      </p:sp>
    </p:spTree>
    <p:extLst>
      <p:ext uri="{BB962C8B-B14F-4D97-AF65-F5344CB8AC3E}">
        <p14:creationId xmlns:p14="http://schemas.microsoft.com/office/powerpoint/2010/main" val="3416179539"/>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924800" cy="4525963"/>
          </a:xfrm>
        </p:spPr>
        <p:txBody>
          <a:bodyPr>
            <a:noAutofit/>
          </a:bodyPr>
          <a:lstStyle/>
          <a:p>
            <a:pPr marL="0" indent="0">
              <a:spcBef>
                <a:spcPts val="0"/>
              </a:spcBef>
              <a:buNone/>
            </a:pPr>
            <a:r>
              <a:rPr lang="en-US"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The Guidance also disagrees with the permissibility of workplace policies that provide special treatment to injuries sustained in the workplace but deny those accommodations to pregnant women. A case that will be decided by the U.S. Supreme Court, </a:t>
            </a:r>
            <a:r>
              <a:rPr lang="en-US" i="1"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Young v. United Parcel Services, Inc.</a:t>
            </a:r>
            <a:r>
              <a:rPr lang="en-US"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 will likely shed further light on these arguments. </a:t>
            </a:r>
            <a:endParaRPr lang="en-US" dirty="0">
              <a:solidFill>
                <a:schemeClr val="tx1">
                  <a:lumMod val="75000"/>
                  <a:lumOff val="25000"/>
                </a:schemeClr>
              </a:solidFill>
              <a:latin typeface="Franklin Gothic Medium" panose="020B0603020102020204" pitchFamily="34" charset="0"/>
              <a:ea typeface="Tahoma" pitchFamily="34" charset="0"/>
              <a:cs typeface="Tahoma" pitchFamily="34" charset="0"/>
            </a:endParaRPr>
          </a:p>
        </p:txBody>
      </p:sp>
    </p:spTree>
    <p:extLst>
      <p:ext uri="{BB962C8B-B14F-4D97-AF65-F5344CB8AC3E}">
        <p14:creationId xmlns:p14="http://schemas.microsoft.com/office/powerpoint/2010/main" val="3645432227"/>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381000"/>
            <a:ext cx="7924800" cy="4830763"/>
          </a:xfrm>
        </p:spPr>
        <p:txBody>
          <a:bodyPr>
            <a:noAutofit/>
          </a:bodyPr>
          <a:lstStyle/>
          <a:p>
            <a:pPr marL="0" indent="0">
              <a:spcBef>
                <a:spcPts val="0"/>
              </a:spcBef>
              <a:buNone/>
            </a:pPr>
            <a:r>
              <a:rPr lang="en-US" sz="28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While most of the Guidance focuses on expanding the rights of pregnant employees, it also provides employers with a few footholds for proving their compliance. </a:t>
            </a:r>
          </a:p>
          <a:p>
            <a:pPr marL="0" indent="0">
              <a:spcBef>
                <a:spcPts val="0"/>
              </a:spcBef>
              <a:buNone/>
            </a:pPr>
            <a:endParaRPr lang="en-US" sz="2800" dirty="0">
              <a:solidFill>
                <a:schemeClr val="tx1">
                  <a:lumMod val="75000"/>
                  <a:lumOff val="25000"/>
                </a:schemeClr>
              </a:solidFill>
              <a:latin typeface="Franklin Gothic Medium" panose="020B0603020102020204" pitchFamily="34" charset="0"/>
              <a:ea typeface="Tahoma" pitchFamily="34" charset="0"/>
              <a:cs typeface="Tahoma" pitchFamily="34" charset="0"/>
            </a:endParaRPr>
          </a:p>
          <a:p>
            <a:pPr marL="0" indent="0">
              <a:spcBef>
                <a:spcPts val="0"/>
              </a:spcBef>
              <a:buNone/>
            </a:pPr>
            <a:r>
              <a:rPr lang="en-US" sz="28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Some of the examples of compliant behavior in the PDA and ADA sections may provide employers with arguments that their decisions are permissible, or at the least should not be the subject of EEOC actions against them. </a:t>
            </a:r>
            <a:endParaRPr lang="en-US" sz="2800" dirty="0">
              <a:solidFill>
                <a:schemeClr val="tx1">
                  <a:lumMod val="75000"/>
                  <a:lumOff val="25000"/>
                </a:schemeClr>
              </a:solidFill>
              <a:latin typeface="Franklin Gothic Medium" panose="020B0603020102020204" pitchFamily="34" charset="0"/>
              <a:ea typeface="Tahoma" pitchFamily="34" charset="0"/>
              <a:cs typeface="Tahoma" pitchFamily="34" charset="0"/>
            </a:endParaRPr>
          </a:p>
        </p:txBody>
      </p:sp>
    </p:spTree>
    <p:extLst>
      <p:ext uri="{BB962C8B-B14F-4D97-AF65-F5344CB8AC3E}">
        <p14:creationId xmlns:p14="http://schemas.microsoft.com/office/powerpoint/2010/main" val="1098651116"/>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219201"/>
            <a:ext cx="7924800" cy="3505200"/>
          </a:xfrm>
        </p:spPr>
        <p:txBody>
          <a:bodyPr>
            <a:noAutofit/>
          </a:bodyPr>
          <a:lstStyle/>
          <a:p>
            <a:pPr marL="0" indent="0">
              <a:spcBef>
                <a:spcPts val="0"/>
              </a:spcBef>
              <a:buNone/>
            </a:pPr>
            <a:r>
              <a:rPr lang="en-US" sz="2800" dirty="0">
                <a:solidFill>
                  <a:schemeClr val="tx1">
                    <a:lumMod val="75000"/>
                    <a:lumOff val="25000"/>
                  </a:schemeClr>
                </a:solidFill>
                <a:latin typeface="Franklin Gothic Medium" panose="020B0603020102020204" pitchFamily="34" charset="0"/>
                <a:ea typeface="Tahoma" pitchFamily="34" charset="0"/>
                <a:cs typeface="Tahoma" pitchFamily="34" charset="0"/>
              </a:rPr>
              <a:t>Either way, the Guidance does not carry the formal authority of regulations, so courts are free to reject portions of the Guidance. </a:t>
            </a:r>
          </a:p>
        </p:txBody>
      </p:sp>
    </p:spTree>
    <p:extLst>
      <p:ext uri="{BB962C8B-B14F-4D97-AF65-F5344CB8AC3E}">
        <p14:creationId xmlns:p14="http://schemas.microsoft.com/office/powerpoint/2010/main" val="530800241"/>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924800" cy="4525963"/>
          </a:xfrm>
        </p:spPr>
        <p:txBody>
          <a:bodyPr>
            <a:noAutofit/>
          </a:bodyPr>
          <a:lstStyle/>
          <a:p>
            <a:pPr marL="0" indent="0">
              <a:spcBef>
                <a:spcPts val="0"/>
              </a:spcBef>
              <a:buNone/>
            </a:pPr>
            <a:r>
              <a:rPr lang="en-US"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The EEOC provides a long list of Best Practices for compliance, and employers concerned about compliance should consider following at least some of these.</a:t>
            </a:r>
          </a:p>
          <a:p>
            <a:pPr marL="0" indent="0">
              <a:spcBef>
                <a:spcPts val="0"/>
              </a:spcBef>
              <a:buNone/>
            </a:pPr>
            <a:endParaRPr lang="en-US" dirty="0" smtClean="0">
              <a:solidFill>
                <a:schemeClr val="tx1">
                  <a:lumMod val="75000"/>
                  <a:lumOff val="25000"/>
                </a:schemeClr>
              </a:solidFill>
              <a:latin typeface="Franklin Gothic Medium" panose="020B0603020102020204" pitchFamily="34" charset="0"/>
              <a:ea typeface="Tahoma" pitchFamily="34" charset="0"/>
              <a:cs typeface="Tahoma" pitchFamily="34" charset="0"/>
            </a:endParaRPr>
          </a:p>
          <a:p>
            <a:pPr marL="0" indent="0">
              <a:spcBef>
                <a:spcPts val="0"/>
              </a:spcBef>
              <a:buNone/>
            </a:pPr>
            <a:r>
              <a:rPr lang="en-US"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The most important steps are:</a:t>
            </a:r>
            <a:endParaRPr lang="en-US" dirty="0">
              <a:solidFill>
                <a:schemeClr val="tx1">
                  <a:lumMod val="75000"/>
                  <a:lumOff val="25000"/>
                </a:schemeClr>
              </a:solidFill>
              <a:latin typeface="Franklin Gothic Medium" panose="020B0603020102020204" pitchFamily="34" charset="0"/>
              <a:ea typeface="Tahoma" pitchFamily="34" charset="0"/>
              <a:cs typeface="Tahoma" pitchFamily="34" charset="0"/>
            </a:endParaRPr>
          </a:p>
        </p:txBody>
      </p:sp>
    </p:spTree>
    <p:extLst>
      <p:ext uri="{BB962C8B-B14F-4D97-AF65-F5344CB8AC3E}">
        <p14:creationId xmlns:p14="http://schemas.microsoft.com/office/powerpoint/2010/main" val="30463215"/>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924800" cy="3611563"/>
          </a:xfrm>
        </p:spPr>
        <p:txBody>
          <a:bodyPr>
            <a:noAutofit/>
          </a:bodyPr>
          <a:lstStyle/>
          <a:p>
            <a:pPr marL="457200" indent="-457200">
              <a:spcBef>
                <a:spcPts val="0"/>
              </a:spcBef>
              <a:buNone/>
            </a:pPr>
            <a:r>
              <a:rPr lang="en-US" sz="2500" dirty="0" smtClean="0">
                <a:latin typeface="Tahoma" pitchFamily="34" charset="0"/>
                <a:ea typeface="Tahoma" pitchFamily="34" charset="0"/>
                <a:cs typeface="Tahoma" pitchFamily="34" charset="0"/>
              </a:rPr>
              <a:t>•	</a:t>
            </a:r>
            <a:r>
              <a:rPr lang="en-US"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Review anti-discrimination, benefits, leave of absence, light duty, and accommodation policies to make necessary changes to ensure they are compliant with the law.</a:t>
            </a:r>
            <a:endParaRPr lang="en-US" dirty="0">
              <a:solidFill>
                <a:schemeClr val="tx1">
                  <a:lumMod val="75000"/>
                  <a:lumOff val="25000"/>
                </a:schemeClr>
              </a:solidFill>
              <a:latin typeface="Franklin Gothic Medium" panose="020B0603020102020204" pitchFamily="34" charset="0"/>
              <a:ea typeface="Tahoma" pitchFamily="34" charset="0"/>
              <a:cs typeface="Tahoma" pitchFamily="34" charset="0"/>
            </a:endParaRPr>
          </a:p>
        </p:txBody>
      </p:sp>
    </p:spTree>
    <p:extLst>
      <p:ext uri="{BB962C8B-B14F-4D97-AF65-F5344CB8AC3E}">
        <p14:creationId xmlns:p14="http://schemas.microsoft.com/office/powerpoint/2010/main" val="24718316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9144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Employment and Labor Law Alert: Minnesota “Bans the Box”</a:t>
            </a:r>
          </a:p>
        </p:txBody>
      </p:sp>
      <p:sp>
        <p:nvSpPr>
          <p:cNvPr id="3075" name="Rectangle 3"/>
          <p:cNvSpPr>
            <a:spLocks noGrp="1" noChangeArrowheads="1"/>
          </p:cNvSpPr>
          <p:nvPr>
            <p:ph type="subTitle" idx="1"/>
          </p:nvPr>
        </p:nvSpPr>
        <p:spPr>
          <a:xfrm>
            <a:off x="762000" y="1752600"/>
            <a:ext cx="8077200" cy="3505200"/>
          </a:xfrm>
        </p:spPr>
        <p:txBody>
          <a:bodyPr/>
          <a:lstStyle/>
          <a:p>
            <a:pPr algn="l" eaLnBrk="1" hangingPunct="1">
              <a:spcBef>
                <a:spcPts val="0"/>
              </a:spcBef>
            </a:pPr>
            <a:r>
              <a:rPr lang="en-US" sz="3600" dirty="0">
                <a:latin typeface="Franklin Gothic Medium" panose="020B0603020102020204" pitchFamily="34" charset="0"/>
                <a:cs typeface="Arial" pitchFamily="34" charset="0"/>
              </a:rPr>
              <a:t>Since 2009, Minnesota law has prohibited public employers from requesting criminal background information on job applications</a:t>
            </a:r>
            <a:endParaRPr lang="en-US" sz="2800" dirty="0">
              <a:latin typeface="Franklin Gothic Medium" panose="020B0603020102020204" pitchFamily="34" charset="0"/>
              <a:cs typeface="Arial" pitchFamily="34" charset="0"/>
            </a:endParaRPr>
          </a:p>
        </p:txBody>
      </p:sp>
    </p:spTree>
    <p:extLst>
      <p:ext uri="{BB962C8B-B14F-4D97-AF65-F5344CB8AC3E}">
        <p14:creationId xmlns:p14="http://schemas.microsoft.com/office/powerpoint/2010/main" val="2504613881"/>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924800" cy="3611563"/>
          </a:xfrm>
        </p:spPr>
        <p:txBody>
          <a:bodyPr>
            <a:noAutofit/>
          </a:bodyPr>
          <a:lstStyle/>
          <a:p>
            <a:pPr marL="457200" indent="-457200">
              <a:spcBef>
                <a:spcPts val="0"/>
              </a:spcBef>
              <a:buNone/>
            </a:pPr>
            <a:r>
              <a:rPr lang="en-US" sz="25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	</a:t>
            </a:r>
            <a:r>
              <a:rPr lang="en-US"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Train managers and human resources professionals on rights and responsibilities under the PDA, the ADA, and other statutes that bear on pregnancy, and specifically on the duty to accommodate restrictions related to pregnancy, childbirth, or lactation.</a:t>
            </a:r>
            <a:endParaRPr lang="en-US" dirty="0">
              <a:solidFill>
                <a:schemeClr val="tx1">
                  <a:lumMod val="75000"/>
                  <a:lumOff val="25000"/>
                </a:schemeClr>
              </a:solidFill>
              <a:latin typeface="Franklin Gothic Medium" panose="020B0603020102020204" pitchFamily="34" charset="0"/>
              <a:ea typeface="Tahoma" pitchFamily="34" charset="0"/>
              <a:cs typeface="Tahoma" pitchFamily="34" charset="0"/>
            </a:endParaRPr>
          </a:p>
        </p:txBody>
      </p:sp>
    </p:spTree>
    <p:extLst>
      <p:ext uri="{BB962C8B-B14F-4D97-AF65-F5344CB8AC3E}">
        <p14:creationId xmlns:p14="http://schemas.microsoft.com/office/powerpoint/2010/main" val="3999110845"/>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924800" cy="3611563"/>
          </a:xfrm>
        </p:spPr>
        <p:txBody>
          <a:bodyPr>
            <a:noAutofit/>
          </a:bodyPr>
          <a:lstStyle/>
          <a:p>
            <a:pPr marL="457200" indent="-457200">
              <a:spcBef>
                <a:spcPts val="0"/>
              </a:spcBef>
              <a:buNone/>
            </a:pPr>
            <a:r>
              <a:rPr lang="en-US" sz="25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	</a:t>
            </a:r>
            <a:r>
              <a:rPr lang="en-US"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Focus on qualifications in employment decisions rather than planned pregnancy, pregnancy, recent pregnancy, or caregiver status.</a:t>
            </a:r>
            <a:endParaRPr lang="en-US" dirty="0">
              <a:solidFill>
                <a:schemeClr val="tx1">
                  <a:lumMod val="75000"/>
                  <a:lumOff val="25000"/>
                </a:schemeClr>
              </a:solidFill>
              <a:latin typeface="Franklin Gothic Medium" panose="020B0603020102020204" pitchFamily="34" charset="0"/>
              <a:ea typeface="Tahoma" pitchFamily="34" charset="0"/>
              <a:cs typeface="Tahoma" pitchFamily="34" charset="0"/>
            </a:endParaRPr>
          </a:p>
        </p:txBody>
      </p:sp>
    </p:spTree>
    <p:extLst>
      <p:ext uri="{BB962C8B-B14F-4D97-AF65-F5344CB8AC3E}">
        <p14:creationId xmlns:p14="http://schemas.microsoft.com/office/powerpoint/2010/main" val="3256192149"/>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924800" cy="3611563"/>
          </a:xfrm>
        </p:spPr>
        <p:txBody>
          <a:bodyPr>
            <a:noAutofit/>
          </a:bodyPr>
          <a:lstStyle/>
          <a:p>
            <a:pPr marL="457200" indent="-457200">
              <a:spcBef>
                <a:spcPts val="0"/>
              </a:spcBef>
              <a:buNone/>
            </a:pPr>
            <a:r>
              <a:rPr lang="en-US" sz="25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	</a:t>
            </a:r>
            <a:r>
              <a:rPr lang="en-US"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Take pregnancy discrimination complaints very seriously and protect employees who complain from retaliation.</a:t>
            </a:r>
            <a:endParaRPr lang="en-US" dirty="0">
              <a:solidFill>
                <a:schemeClr val="tx1">
                  <a:lumMod val="75000"/>
                  <a:lumOff val="25000"/>
                </a:schemeClr>
              </a:solidFill>
              <a:latin typeface="Franklin Gothic Medium" panose="020B0603020102020204" pitchFamily="34" charset="0"/>
              <a:ea typeface="Tahoma" pitchFamily="34" charset="0"/>
              <a:cs typeface="Tahoma" pitchFamily="34" charset="0"/>
            </a:endParaRPr>
          </a:p>
        </p:txBody>
      </p:sp>
    </p:spTree>
    <p:extLst>
      <p:ext uri="{BB962C8B-B14F-4D97-AF65-F5344CB8AC3E}">
        <p14:creationId xmlns:p14="http://schemas.microsoft.com/office/powerpoint/2010/main" val="1216502197"/>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924800" cy="3611563"/>
          </a:xfrm>
        </p:spPr>
        <p:txBody>
          <a:bodyPr>
            <a:noAutofit/>
          </a:bodyPr>
          <a:lstStyle/>
          <a:p>
            <a:pPr marL="457200" indent="-457200">
              <a:spcBef>
                <a:spcPts val="0"/>
              </a:spcBef>
              <a:buNone/>
            </a:pPr>
            <a:r>
              <a:rPr lang="en-US" sz="25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	</a:t>
            </a:r>
            <a:r>
              <a:rPr lang="en-US"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Make sure the business reasons for employment actions are well documented.</a:t>
            </a:r>
            <a:endParaRPr lang="en-US" dirty="0">
              <a:solidFill>
                <a:schemeClr val="tx1">
                  <a:lumMod val="75000"/>
                  <a:lumOff val="25000"/>
                </a:schemeClr>
              </a:solidFill>
              <a:latin typeface="Franklin Gothic Medium" panose="020B0603020102020204" pitchFamily="34" charset="0"/>
              <a:ea typeface="Tahoma" pitchFamily="34" charset="0"/>
              <a:cs typeface="Tahoma" pitchFamily="34" charset="0"/>
            </a:endParaRPr>
          </a:p>
        </p:txBody>
      </p:sp>
    </p:spTree>
    <p:extLst>
      <p:ext uri="{BB962C8B-B14F-4D97-AF65-F5344CB8AC3E}">
        <p14:creationId xmlns:p14="http://schemas.microsoft.com/office/powerpoint/2010/main" val="2755614641"/>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685800"/>
            <a:ext cx="7924800" cy="3611563"/>
          </a:xfrm>
        </p:spPr>
        <p:txBody>
          <a:bodyPr>
            <a:noAutofit/>
          </a:bodyPr>
          <a:lstStyle/>
          <a:p>
            <a:pPr marL="457200" indent="-457200">
              <a:spcBef>
                <a:spcPts val="0"/>
              </a:spcBef>
              <a:buNone/>
            </a:pPr>
            <a:r>
              <a:rPr lang="en-US" sz="25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	</a:t>
            </a:r>
            <a:r>
              <a:rPr lang="en-US"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Disclose information about fetal hazards to applicants and employees and accommodate any requests for reassignments to the extent feasible.</a:t>
            </a:r>
            <a:endParaRPr lang="en-US" dirty="0">
              <a:solidFill>
                <a:schemeClr val="tx1">
                  <a:lumMod val="75000"/>
                  <a:lumOff val="25000"/>
                </a:schemeClr>
              </a:solidFill>
              <a:latin typeface="Franklin Gothic Medium" panose="020B0603020102020204" pitchFamily="34" charset="0"/>
              <a:ea typeface="Tahoma" pitchFamily="34" charset="0"/>
              <a:cs typeface="Tahoma" pitchFamily="34" charset="0"/>
            </a:endParaRPr>
          </a:p>
        </p:txBody>
      </p:sp>
    </p:spTree>
    <p:extLst>
      <p:ext uri="{BB962C8B-B14F-4D97-AF65-F5344CB8AC3E}">
        <p14:creationId xmlns:p14="http://schemas.microsoft.com/office/powerpoint/2010/main" val="2884070677"/>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srcRect/>
          <a:stretch>
            <a:fillRect/>
          </a:stretch>
        </p:blipFill>
        <p:spPr bwMode="auto">
          <a:xfrm>
            <a:off x="1295400" y="1143000"/>
            <a:ext cx="4572000" cy="1351417"/>
          </a:xfrm>
          <a:prstGeom prst="rect">
            <a:avLst/>
          </a:prstGeom>
          <a:noFill/>
          <a:ln w="9525">
            <a:noFill/>
            <a:miter lim="800000"/>
            <a:headEnd/>
            <a:tailEnd/>
          </a:ln>
        </p:spPr>
      </p:pic>
      <p:sp>
        <p:nvSpPr>
          <p:cNvPr id="3" name="TextBox 2"/>
          <p:cNvSpPr txBox="1"/>
          <p:nvPr/>
        </p:nvSpPr>
        <p:spPr>
          <a:xfrm>
            <a:off x="381000" y="4038600"/>
            <a:ext cx="8153400" cy="1436291"/>
          </a:xfrm>
          <a:prstGeom prst="rect">
            <a:avLst/>
          </a:prstGeom>
          <a:noFill/>
        </p:spPr>
        <p:txBody>
          <a:bodyPr wrap="square" rtlCol="0">
            <a:spAutoFit/>
          </a:bodyPr>
          <a:lstStyle/>
          <a:p>
            <a:pPr marL="347663" indent="7938" fontAlgn="auto">
              <a:spcBef>
                <a:spcPts val="200"/>
              </a:spcBef>
              <a:spcAft>
                <a:spcPts val="0"/>
              </a:spcAft>
              <a:tabLst>
                <a:tab pos="4572000" algn="l"/>
              </a:tabLst>
              <a:defRPr/>
            </a:pPr>
            <a:r>
              <a:rPr lang="en-US" sz="2800" b="1" dirty="0" smtClean="0">
                <a:solidFill>
                  <a:prstClr val="black">
                    <a:lumMod val="65000"/>
                    <a:lumOff val="35000"/>
                  </a:prstClr>
                </a:solidFill>
                <a:latin typeface="Calibri"/>
                <a:ea typeface="Tahoma" pitchFamily="34" charset="0"/>
                <a:cs typeface="Tahoma" pitchFamily="34" charset="0"/>
              </a:rPr>
              <a:t>Mike Bourgon	Michelle Super</a:t>
            </a:r>
          </a:p>
          <a:p>
            <a:pPr marL="347663" indent="7938" fontAlgn="auto">
              <a:spcBef>
                <a:spcPts val="200"/>
              </a:spcBef>
              <a:spcAft>
                <a:spcPts val="0"/>
              </a:spcAft>
              <a:tabLst>
                <a:tab pos="4572000" algn="l"/>
              </a:tabLst>
              <a:defRPr/>
            </a:pPr>
            <a:r>
              <a:rPr lang="en-US" sz="2800" b="1" dirty="0" smtClean="0">
                <a:solidFill>
                  <a:prstClr val="black">
                    <a:lumMod val="65000"/>
                    <a:lumOff val="35000"/>
                  </a:prstClr>
                </a:solidFill>
                <a:latin typeface="Calibri"/>
                <a:ea typeface="Tahoma" pitchFamily="34" charset="0"/>
                <a:cs typeface="Tahoma" pitchFamily="34" charset="0"/>
              </a:rPr>
              <a:t>651-270-2281	612-281-9381</a:t>
            </a:r>
          </a:p>
          <a:p>
            <a:pPr marL="347663" indent="7938" fontAlgn="auto">
              <a:spcBef>
                <a:spcPts val="200"/>
              </a:spcBef>
              <a:spcAft>
                <a:spcPts val="0"/>
              </a:spcAft>
              <a:tabLst>
                <a:tab pos="4572000" algn="l"/>
              </a:tabLst>
              <a:defRPr/>
            </a:pPr>
            <a:r>
              <a:rPr lang="en-US" sz="2800" b="1" dirty="0" smtClean="0">
                <a:solidFill>
                  <a:prstClr val="black">
                    <a:lumMod val="65000"/>
                    <a:lumOff val="35000"/>
                  </a:prstClr>
                </a:solidFill>
                <a:latin typeface="Calibri"/>
                <a:ea typeface="Tahoma" pitchFamily="34" charset="0"/>
                <a:cs typeface="Tahoma" pitchFamily="34" charset="0"/>
              </a:rPr>
              <a:t>mike@SynHR.com	michelle@SynHR.com</a:t>
            </a:r>
          </a:p>
        </p:txBody>
      </p:sp>
      <p:sp>
        <p:nvSpPr>
          <p:cNvPr id="4" name="Title 1"/>
          <p:cNvSpPr txBox="1">
            <a:spLocks/>
          </p:cNvSpPr>
          <p:nvPr/>
        </p:nvSpPr>
        <p:spPr>
          <a:xfrm>
            <a:off x="304800" y="152400"/>
            <a:ext cx="8610600" cy="1143000"/>
          </a:xfrm>
          <a:prstGeom prst="rect">
            <a:avLst/>
          </a:prstGeom>
        </p:spPr>
        <p:txBody>
          <a:bodyPr vert="horz" lIns="91440" tIns="45720" rIns="91440" bIns="45720" rtlCol="0" anchor="ctr">
            <a:noAutofit/>
          </a:bodyPr>
          <a:lstStyle/>
          <a:p>
            <a:pPr fontAlgn="auto">
              <a:spcAft>
                <a:spcPts val="0"/>
              </a:spcAft>
              <a:defRPr/>
            </a:pPr>
            <a:r>
              <a:rPr lang="en-US" sz="4400" dirty="0" smtClean="0">
                <a:solidFill>
                  <a:srgbClr val="0070C0"/>
                </a:solidFill>
                <a:latin typeface="Tahoma" pitchFamily="34" charset="0"/>
                <a:ea typeface="Tahoma" pitchFamily="34" charset="0"/>
                <a:cs typeface="Tahoma" pitchFamily="34" charset="0"/>
              </a:rPr>
              <a:t>Contact Information</a:t>
            </a:r>
            <a:endParaRPr lang="en-US" sz="4400" dirty="0">
              <a:solidFill>
                <a:srgbClr val="0070C0"/>
              </a:solidFill>
              <a:latin typeface="Tahoma" pitchFamily="34" charset="0"/>
              <a:ea typeface="Tahoma" pitchFamily="34" charset="0"/>
              <a:cs typeface="Tahoma" pitchFamily="34" charset="0"/>
            </a:endParaRPr>
          </a:p>
        </p:txBody>
      </p:sp>
      <p:sp>
        <p:nvSpPr>
          <p:cNvPr id="5" name="TextBox 4"/>
          <p:cNvSpPr txBox="1"/>
          <p:nvPr/>
        </p:nvSpPr>
        <p:spPr>
          <a:xfrm>
            <a:off x="2209800" y="2328765"/>
            <a:ext cx="4267200" cy="2015936"/>
          </a:xfrm>
          <a:prstGeom prst="rect">
            <a:avLst/>
          </a:prstGeom>
          <a:noFill/>
        </p:spPr>
        <p:txBody>
          <a:bodyPr wrap="square" rtlCol="0">
            <a:spAutoFit/>
          </a:bodyPr>
          <a:lstStyle/>
          <a:p>
            <a:pPr marL="228600" indent="7938" fontAlgn="auto">
              <a:spcBef>
                <a:spcPts val="200"/>
              </a:spcBef>
              <a:spcAft>
                <a:spcPts val="0"/>
              </a:spcAft>
              <a:defRPr/>
            </a:pPr>
            <a:r>
              <a:rPr lang="en-US" sz="3200" b="1" dirty="0" smtClean="0">
                <a:solidFill>
                  <a:srgbClr val="9BBB59">
                    <a:lumMod val="50000"/>
                  </a:srgbClr>
                </a:solidFill>
                <a:latin typeface="Calibri"/>
              </a:rPr>
              <a:t>NRP Hotline Line#</a:t>
            </a:r>
          </a:p>
          <a:p>
            <a:pPr marL="228600" indent="7938" fontAlgn="auto">
              <a:spcBef>
                <a:spcPts val="200"/>
              </a:spcBef>
              <a:spcAft>
                <a:spcPts val="0"/>
              </a:spcAft>
              <a:defRPr/>
            </a:pPr>
            <a:r>
              <a:rPr lang="en-US" sz="3200" b="1" dirty="0" smtClean="0">
                <a:solidFill>
                  <a:srgbClr val="9BBB59">
                    <a:lumMod val="50000"/>
                  </a:srgbClr>
                </a:solidFill>
                <a:latin typeface="Calibri"/>
              </a:rPr>
              <a:t>1-888-603-7872</a:t>
            </a:r>
          </a:p>
          <a:p>
            <a:pPr marL="228600" indent="7938" fontAlgn="auto">
              <a:spcBef>
                <a:spcPts val="200"/>
              </a:spcBef>
              <a:spcAft>
                <a:spcPts val="0"/>
              </a:spcAft>
              <a:defRPr/>
            </a:pPr>
            <a:r>
              <a:rPr lang="en-US" sz="3200" b="1" dirty="0" smtClean="0">
                <a:solidFill>
                  <a:srgbClr val="9BBB59">
                    <a:lumMod val="50000"/>
                  </a:srgbClr>
                </a:solidFill>
                <a:latin typeface="Calibri"/>
              </a:rPr>
              <a:t>hotline@synhr.com</a:t>
            </a:r>
          </a:p>
          <a:p>
            <a:pPr marL="228600" indent="7938" fontAlgn="auto">
              <a:spcBef>
                <a:spcPts val="200"/>
              </a:spcBef>
              <a:spcAft>
                <a:spcPts val="0"/>
              </a:spcAft>
              <a:defRPr/>
            </a:pPr>
            <a:endParaRPr lang="en-US" sz="2400" dirty="0" smtClean="0">
              <a:solidFill>
                <a:srgbClr val="9BBB59">
                  <a:lumMod val="50000"/>
                </a:srgbClr>
              </a:solidFill>
              <a:latin typeface="Calibri"/>
            </a:endParaRPr>
          </a:p>
        </p:txBody>
      </p:sp>
    </p:spTree>
    <p:extLst>
      <p:ext uri="{BB962C8B-B14F-4D97-AF65-F5344CB8AC3E}">
        <p14:creationId xmlns:p14="http://schemas.microsoft.com/office/powerpoint/2010/main" val="1820358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9144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Employment and Labor Law Alert: Minnesota “Bans the Box”</a:t>
            </a:r>
          </a:p>
        </p:txBody>
      </p:sp>
      <p:sp>
        <p:nvSpPr>
          <p:cNvPr id="3075" name="Rectangle 3"/>
          <p:cNvSpPr>
            <a:spLocks noGrp="1" noChangeArrowheads="1"/>
          </p:cNvSpPr>
          <p:nvPr>
            <p:ph type="subTitle" idx="1"/>
          </p:nvPr>
        </p:nvSpPr>
        <p:spPr>
          <a:xfrm>
            <a:off x="762000" y="1752600"/>
            <a:ext cx="8077200" cy="3505200"/>
          </a:xfrm>
        </p:spPr>
        <p:txBody>
          <a:bodyPr/>
          <a:lstStyle/>
          <a:p>
            <a:pPr algn="l" eaLnBrk="1" hangingPunct="1">
              <a:spcBef>
                <a:spcPts val="0"/>
              </a:spcBef>
            </a:pPr>
            <a:r>
              <a:rPr lang="en-US" sz="3600" dirty="0" smtClean="0">
                <a:latin typeface="Franklin Gothic Medium" panose="020B0603020102020204" pitchFamily="34" charset="0"/>
                <a:cs typeface="Arial" pitchFamily="34" charset="0"/>
              </a:rPr>
              <a:t>The </a:t>
            </a:r>
            <a:r>
              <a:rPr lang="en-US" sz="3600" dirty="0">
                <a:latin typeface="Franklin Gothic Medium" panose="020B0603020102020204" pitchFamily="34" charset="0"/>
                <a:cs typeface="Arial" pitchFamily="34" charset="0"/>
              </a:rPr>
              <a:t>new law governing both public and private employers goes into effect January 1, 2014, and will be codified at Minnesota Statutes §§ 364.021, 364.06 and 364.09.</a:t>
            </a:r>
            <a:endParaRPr lang="en-US" sz="3200" dirty="0">
              <a:latin typeface="Franklin Gothic Medium" panose="020B0603020102020204" pitchFamily="34" charset="0"/>
              <a:cs typeface="Arial" pitchFamily="34" charset="0"/>
            </a:endParaRPr>
          </a:p>
        </p:txBody>
      </p:sp>
    </p:spTree>
    <p:extLst>
      <p:ext uri="{BB962C8B-B14F-4D97-AF65-F5344CB8AC3E}">
        <p14:creationId xmlns:p14="http://schemas.microsoft.com/office/powerpoint/2010/main" val="40494711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9144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Employment and Labor Law Alert: Minnesota “Bans the Box”</a:t>
            </a:r>
          </a:p>
        </p:txBody>
      </p:sp>
      <p:sp>
        <p:nvSpPr>
          <p:cNvPr id="3075" name="Rectangle 3"/>
          <p:cNvSpPr>
            <a:spLocks noGrp="1" noChangeArrowheads="1"/>
          </p:cNvSpPr>
          <p:nvPr>
            <p:ph type="subTitle" idx="1"/>
          </p:nvPr>
        </p:nvSpPr>
        <p:spPr>
          <a:xfrm>
            <a:off x="609600" y="1524000"/>
            <a:ext cx="8229600" cy="3505200"/>
          </a:xfrm>
        </p:spPr>
        <p:txBody>
          <a:bodyPr/>
          <a:lstStyle/>
          <a:p>
            <a:pPr algn="l" eaLnBrk="1" hangingPunct="1">
              <a:spcBef>
                <a:spcPts val="0"/>
              </a:spcBef>
            </a:pPr>
            <a:r>
              <a:rPr lang="en-US" sz="2800" dirty="0" smtClean="0">
                <a:latin typeface="Franklin Gothic Medium" panose="020B0603020102020204" pitchFamily="34" charset="0"/>
                <a:cs typeface="Arial" pitchFamily="34" charset="0"/>
              </a:rPr>
              <a:t>Alleged </a:t>
            </a:r>
            <a:r>
              <a:rPr lang="en-US" sz="2800" dirty="0">
                <a:latin typeface="Franklin Gothic Medium" panose="020B0603020102020204" pitchFamily="34" charset="0"/>
                <a:cs typeface="Arial" pitchFamily="34" charset="0"/>
              </a:rPr>
              <a:t>violations of the law will be investigated by the Minnesota Department of Human Rights. For violations that occur in the first year—before January 1, 2015—the MDHR will issue a written warning. If not remedied within 30 days, or if subsequent violations are found, employers may be assessed a penalty of up to $500 per violation, not to exceed $500 in a calendar month. </a:t>
            </a:r>
          </a:p>
        </p:txBody>
      </p:sp>
    </p:spTree>
    <p:extLst>
      <p:ext uri="{BB962C8B-B14F-4D97-AF65-F5344CB8AC3E}">
        <p14:creationId xmlns:p14="http://schemas.microsoft.com/office/powerpoint/2010/main" val="404512629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10.xml><?xml version="1.0" encoding="utf-8"?>
<a:theme xmlns:a="http://schemas.openxmlformats.org/drawingml/2006/main" name="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1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1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1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6.xml><?xml version="1.0" encoding="utf-8"?>
<a:theme xmlns:a="http://schemas.openxmlformats.org/drawingml/2006/main" name="1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7.xml><?xml version="1.0" encoding="utf-8"?>
<a:theme xmlns:a="http://schemas.openxmlformats.org/drawingml/2006/main" name="1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8.xml><?xml version="1.0" encoding="utf-8"?>
<a:theme xmlns:a="http://schemas.openxmlformats.org/drawingml/2006/main" name="1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9.xml><?xml version="1.0" encoding="utf-8"?>
<a:theme xmlns:a="http://schemas.openxmlformats.org/drawingml/2006/main" name="17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0.xml><?xml version="1.0" encoding="utf-8"?>
<a:theme xmlns:a="http://schemas.openxmlformats.org/drawingml/2006/main" name="1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1.xml><?xml version="1.0" encoding="utf-8"?>
<a:theme xmlns:a="http://schemas.openxmlformats.org/drawingml/2006/main" name="1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2.xml><?xml version="1.0" encoding="utf-8"?>
<a:theme xmlns:a="http://schemas.openxmlformats.org/drawingml/2006/main" name="2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3.xml><?xml version="1.0" encoding="utf-8"?>
<a:theme xmlns:a="http://schemas.openxmlformats.org/drawingml/2006/main" name="2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4.xml><?xml version="1.0" encoding="utf-8"?>
<a:theme xmlns:a="http://schemas.openxmlformats.org/drawingml/2006/main" name="2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5.xml><?xml version="1.0" encoding="utf-8"?>
<a:theme xmlns:a="http://schemas.openxmlformats.org/drawingml/2006/main" name="2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6.xml><?xml version="1.0" encoding="utf-8"?>
<a:theme xmlns:a="http://schemas.openxmlformats.org/drawingml/2006/main" name="2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7.xml><?xml version="1.0" encoding="utf-8"?>
<a:theme xmlns:a="http://schemas.openxmlformats.org/drawingml/2006/main" name="2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8.xml><?xml version="1.0" encoding="utf-8"?>
<a:theme xmlns:a="http://schemas.openxmlformats.org/drawingml/2006/main" name="2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9.xml><?xml version="1.0" encoding="utf-8"?>
<a:theme xmlns:a="http://schemas.openxmlformats.org/drawingml/2006/main" name="27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0.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7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677A63CC38FC64896F3BABDC6097F35" ma:contentTypeVersion="14" ma:contentTypeDescription="Create a new document." ma:contentTypeScope="" ma:versionID="828661f76ead9fd3012677306966dcc7">
  <xsd:schema xmlns:xsd="http://www.w3.org/2001/XMLSchema" xmlns:xs="http://www.w3.org/2001/XMLSchema" xmlns:p="http://schemas.microsoft.com/office/2006/metadata/properties" xmlns:ns2="f76c8797-d23e-499a-a439-45d6fe1154f3" xmlns:ns3="51ce7a20-beba-49d4-8d84-84c86e994837" targetNamespace="http://schemas.microsoft.com/office/2006/metadata/properties" ma:root="true" ma:fieldsID="fbf2011f4dfe54d56eea3c93eb415e44" ns2:_="" ns3:_="">
    <xsd:import namespace="f76c8797-d23e-499a-a439-45d6fe1154f3"/>
    <xsd:import namespace="51ce7a20-beba-49d4-8d84-84c86e994837"/>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EventHashCode" minOccurs="0"/>
                <xsd:element ref="ns3:MediaServiceGenerationTim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6c8797-d23e-499a-a439-45d6fe1154f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51ce7a20-beba-49d4-8d84-84c86e994837"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description="" ma:internalName="MediaServiceAutoTags" ma:readOnly="true">
      <xsd:simpleType>
        <xsd:restriction base="dms:Text"/>
      </xsd:simpleType>
    </xsd:element>
    <xsd:element name="MediaServiceLocation" ma:index="16" nillable="true" ma:displayName="MediaServiceLocation" ma:description="" ma:internalName="MediaServiceLocation"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795A47F-74E8-4A26-A7A7-00FD0E24CDAB}"/>
</file>

<file path=customXml/itemProps2.xml><?xml version="1.0" encoding="utf-8"?>
<ds:datastoreItem xmlns:ds="http://schemas.openxmlformats.org/officeDocument/2006/customXml" ds:itemID="{02074E28-0736-45F0-9529-D0BCD2C4C879}"/>
</file>

<file path=customXml/itemProps3.xml><?xml version="1.0" encoding="utf-8"?>
<ds:datastoreItem xmlns:ds="http://schemas.openxmlformats.org/officeDocument/2006/customXml" ds:itemID="{B2D5C4A0-67DB-423D-B50E-88B681F22AB4}"/>
</file>

<file path=docProps/app.xml><?xml version="1.0" encoding="utf-8"?>
<Properties xmlns="http://schemas.openxmlformats.org/officeDocument/2006/extended-properties" xmlns:vt="http://schemas.openxmlformats.org/officeDocument/2006/docPropsVTypes">
  <Template>Concourse</Template>
  <TotalTime>2675</TotalTime>
  <Words>3584</Words>
  <Application>Microsoft Office PowerPoint</Application>
  <PresentationFormat>On-screen Show (4:3)</PresentationFormat>
  <Paragraphs>255</Paragraphs>
  <Slides>75</Slides>
  <Notes>46</Notes>
  <HiddenSlides>0</HiddenSlides>
  <MMClips>0</MMClips>
  <ScaleCrop>false</ScaleCrop>
  <HeadingPairs>
    <vt:vector size="4" baseType="variant">
      <vt:variant>
        <vt:lpstr>Theme</vt:lpstr>
      </vt:variant>
      <vt:variant>
        <vt:i4>29</vt:i4>
      </vt:variant>
      <vt:variant>
        <vt:lpstr>Slide Titles</vt:lpstr>
      </vt:variant>
      <vt:variant>
        <vt:i4>75</vt:i4>
      </vt:variant>
    </vt:vector>
  </HeadingPairs>
  <TitlesOfParts>
    <vt:vector size="104" baseType="lpstr">
      <vt:lpstr>Concourse</vt:lpstr>
      <vt:lpstr>Office Theme</vt:lpstr>
      <vt:lpstr>1_Office Theme</vt:lpstr>
      <vt:lpstr>2_Office Theme</vt:lpstr>
      <vt:lpstr>3_Office Theme</vt:lpstr>
      <vt:lpstr>4_Office Theme</vt:lpstr>
      <vt:lpstr>5_Office Theme</vt:lpstr>
      <vt:lpstr>6_Office Theme</vt:lpstr>
      <vt:lpstr>7_Office Theme</vt:lpstr>
      <vt:lpstr>8_Office Theme</vt:lpstr>
      <vt:lpstr>9_Office Theme</vt:lpstr>
      <vt:lpstr>10_Office Theme</vt:lpstr>
      <vt:lpstr>11_Office Theme</vt:lpstr>
      <vt:lpstr>12_Office Theme</vt:lpstr>
      <vt:lpstr>13_Office Theme</vt:lpstr>
      <vt:lpstr>14_Office Theme</vt:lpstr>
      <vt:lpstr>15_Office Theme</vt:lpstr>
      <vt:lpstr>16_Office Theme</vt:lpstr>
      <vt:lpstr>17_Office Theme</vt:lpstr>
      <vt:lpstr>18_Office Theme</vt:lpstr>
      <vt:lpstr>19_Office Theme</vt:lpstr>
      <vt:lpstr>20_Office Theme</vt:lpstr>
      <vt:lpstr>21_Office Theme</vt:lpstr>
      <vt:lpstr>22_Office Theme</vt:lpstr>
      <vt:lpstr>23_Office Theme</vt:lpstr>
      <vt:lpstr>24_Office Theme</vt:lpstr>
      <vt:lpstr>25_Office Theme</vt:lpstr>
      <vt:lpstr>26_Office Theme</vt:lpstr>
      <vt:lpstr>27_Office Theme</vt:lpstr>
      <vt:lpstr>PowerPoint Presentation</vt:lpstr>
      <vt:lpstr>PowerPoint Presentation</vt:lpstr>
      <vt:lpstr>Topics Covered</vt:lpstr>
      <vt:lpstr>PowerPoint Presentation</vt:lpstr>
      <vt:lpstr>Employment and Labor Law Alert: Minnesota “Bans the Box”</vt:lpstr>
      <vt:lpstr>Employment and Labor Law Alert: Minnesota “Bans the Box”</vt:lpstr>
      <vt:lpstr>Employment and Labor Law Alert: Minnesota “Bans the Box”</vt:lpstr>
      <vt:lpstr>Employment and Labor Law Alert: Minnesota “Bans the Box”</vt:lpstr>
      <vt:lpstr>Employment and Labor Law Alert: Minnesota “Bans the Box”</vt:lpstr>
      <vt:lpstr>Employment and Labor Law Alert: Minnesota “Bans the Box”</vt:lpstr>
      <vt:lpstr>Employment and Labor Law Alert: Minnesota “Bans the Box”</vt:lpstr>
      <vt:lpstr>Employment and Labor Law Alert: Minnesota “Bans the Box”</vt:lpstr>
      <vt:lpstr>Employment and Labor Law Alert: Minnesota “Bans the Box”</vt:lpstr>
      <vt:lpstr>Employment and Labor Law Alert: Minnesota “Bans the Box”</vt:lpstr>
      <vt:lpstr>Employment and Labor Law Alert: Minnesota “Bans the Box”</vt:lpstr>
      <vt:lpstr>Other Things To Consider</vt:lpstr>
      <vt:lpstr>Other Things To Consider</vt:lpstr>
      <vt:lpstr>PowerPoint Presentation</vt:lpstr>
      <vt:lpstr>Workplace Bullying From a Plaintiff’s Perspective</vt:lpstr>
      <vt:lpstr>Workplace Bullying From a Plaintiff’s Perspective</vt:lpstr>
      <vt:lpstr>Workplace Bullying From a Plaintiff’s Perspective</vt:lpstr>
      <vt:lpstr>Workplace Bullying From a Plaintiff’s Perspective</vt:lpstr>
      <vt:lpstr>Workplace Bullying From a Plaintiff’s Perspective</vt:lpstr>
      <vt:lpstr>Workplace Bullying From a Plaintiff’s Perspective</vt:lpstr>
      <vt:lpstr>Workplace Bullying From a Plaintiff’s Perspective</vt:lpstr>
      <vt:lpstr>Workplace Bullying From a Plaintiff’s Perspective</vt:lpstr>
      <vt:lpstr>Workplace Bullying From a Plaintiff’s Perspective</vt:lpstr>
      <vt:lpstr>Workplace Bullying From a Plaintiff’s Perspective</vt:lpstr>
      <vt:lpstr>Workplace Bullying From a Plaintiff’s Perspective</vt:lpstr>
      <vt:lpstr>Workplace Bullying From a Plaintiff’s Perspective</vt:lpstr>
      <vt:lpstr>Workplace Bullying From a Plaintiff’s Perspective</vt:lpstr>
      <vt:lpstr>Workplace Bullying From a Plaintiff’s Perspective</vt:lpstr>
      <vt:lpstr>Workplace Bullying From a Plaintiff’s Perspective</vt:lpstr>
      <vt:lpstr>Workplace Bullying From a Plaintiff’s Perspective</vt:lpstr>
      <vt:lpstr>Workplace Bullying From a Plaintiff’s Perspective</vt:lpstr>
      <vt:lpstr>Workplace Bullying From a Plaintiff’s Perspective</vt:lpstr>
      <vt:lpstr>Workplace Bullying From a Plaintiff’s Perspective</vt:lpstr>
      <vt:lpstr>Workplace Bullying From a Plaintiff’s Perspective</vt:lpstr>
      <vt:lpstr>Workplace Bullying From a Plaintiff’s Perspective</vt:lpstr>
      <vt:lpstr>Workplace Bullying From a Plaintiff’s Perspective</vt:lpstr>
      <vt:lpstr>Workplace Bullying From a Plaintiff’s Perspective</vt:lpstr>
      <vt:lpstr>Workplace Bullying From a Plaintiff’s Perspective</vt:lpstr>
      <vt:lpstr>Workplace Bullying From a Plaintiff’s Perspective</vt:lpstr>
      <vt:lpstr>Workplace Bullying From a Plaintiff’s Perspective</vt:lpstr>
      <vt:lpstr>Workplace Bullying From a Plaintiff’s Perspective</vt:lpstr>
      <vt:lpstr>Workplace Bullying From a Plaintiff’s Perspective</vt:lpstr>
      <vt:lpstr>Workplace Bullying From a Plaintiff’s Perspective</vt:lpstr>
      <vt:lpstr>Workplace Bullying From a Plaintiff’s Perspective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Medica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Employer Overview of the ACA</dc:title>
  <dc:creator>Medica</dc:creator>
  <cp:lastModifiedBy>Kate Burnevik</cp:lastModifiedBy>
  <cp:revision>233</cp:revision>
  <dcterms:created xsi:type="dcterms:W3CDTF">2012-08-12T18:25:46Z</dcterms:created>
  <dcterms:modified xsi:type="dcterms:W3CDTF">2014-08-27T22:23:41Z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0x0101007677A63CC38FC64896F3BABDC6097F35</vt:lpwstr>
  </property>
</Properties>
</file>