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2.xml" ContentType="application/vnd.openxmlformats-officedocument.presentationml.notes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charts/chart1.xml" ContentType="application/vnd.openxmlformats-officedocument.drawingml.chart+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charts/style1.xml" ContentType="application/vnd.ms-office.chartstyle+xml"/>
  <Override PartName="/ppt/charts/colors1.xml" ContentType="application/vnd.ms-office.chartcolorstyle+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56" r:id="rId2"/>
    <p:sldId id="257" r:id="rId3"/>
    <p:sldId id="258" r:id="rId4"/>
    <p:sldId id="273" r:id="rId5"/>
    <p:sldId id="268" r:id="rId6"/>
    <p:sldId id="261" r:id="rId7"/>
    <p:sldId id="259" r:id="rId8"/>
    <p:sldId id="264" r:id="rId9"/>
    <p:sldId id="263" r:id="rId10"/>
    <p:sldId id="260" r:id="rId11"/>
    <p:sldId id="271" r:id="rId12"/>
    <p:sldId id="272" r:id="rId13"/>
    <p:sldId id="265" r:id="rId14"/>
    <p:sldId id="266" r:id="rId15"/>
    <p:sldId id="267" r:id="rId16"/>
    <p:sldId id="270" r:id="rId17"/>
    <p:sldId id="275" r:id="rId18"/>
    <p:sldId id="274"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9E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470" autoAdjust="0"/>
  </p:normalViewPr>
  <p:slideViewPr>
    <p:cSldViewPr snapToGrid="0" snapToObjects="1">
      <p:cViewPr varScale="1">
        <p:scale>
          <a:sx n="133" d="100"/>
          <a:sy n="133" d="100"/>
        </p:scale>
        <p:origin x="-264" y="-84"/>
      </p:cViewPr>
      <p:guideLst>
        <p:guide orient="horz" pos="1620"/>
        <p:guide pos="2880"/>
      </p:guideLst>
    </p:cSldViewPr>
  </p:slideViewPr>
  <p:outlineViewPr>
    <p:cViewPr>
      <p:scale>
        <a:sx n="33" d="100"/>
        <a:sy n="33" d="100"/>
      </p:scale>
      <p:origin x="0" y="-19380"/>
    </p:cViewPr>
  </p:outlineViewPr>
  <p:notesTextViewPr>
    <p:cViewPr>
      <p:scale>
        <a:sx n="100" d="100"/>
        <a:sy n="100" d="100"/>
      </p:scale>
      <p:origin x="0" y="0"/>
    </p:cViewPr>
  </p:notesTextViewPr>
  <p:notesViewPr>
    <p:cSldViewPr snapToGrid="0" snapToObjects="1">
      <p:cViewPr varScale="1">
        <p:scale>
          <a:sx n="65" d="100"/>
          <a:sy n="65" d="100"/>
        </p:scale>
        <p:origin x="265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cat>
            <c:strRef>
              <c:f>Sheet1!$A$2:$A$5</c:f>
              <c:strCache>
                <c:ptCount val="4"/>
                <c:pt idx="0">
                  <c:v>Health Behaviors</c:v>
                </c:pt>
                <c:pt idx="1">
                  <c:v>Environment</c:v>
                </c:pt>
                <c:pt idx="2">
                  <c:v>Genetics</c:v>
                </c:pt>
                <c:pt idx="3">
                  <c:v>Access to Care</c:v>
                </c:pt>
              </c:strCache>
            </c:strRef>
          </c:cat>
          <c:val>
            <c:numRef>
              <c:f>Sheet1!$B$2:$B$5</c:f>
              <c:numCache>
                <c:formatCode>General</c:formatCode>
                <c:ptCount val="4"/>
                <c:pt idx="0">
                  <c:v>0.5</c:v>
                </c:pt>
                <c:pt idx="1">
                  <c:v>0.2</c:v>
                </c:pt>
                <c:pt idx="2">
                  <c:v>0.2</c:v>
                </c:pt>
                <c:pt idx="3">
                  <c:v>0.1</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F114098-4598-6343-99BA-CF5B8044CEB2}" type="datetimeFigureOut">
              <a:rPr lang="en-US" smtClean="0"/>
              <a:t>4/29/2015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22B4AD-5F55-224E-8876-5D5F862CF56B}" type="slidenum">
              <a:rPr lang="en-US" smtClean="0"/>
              <a:t>‹#›</a:t>
            </a:fld>
            <a:endParaRPr lang="en-US"/>
          </a:p>
        </p:txBody>
      </p:sp>
    </p:spTree>
    <p:extLst>
      <p:ext uri="{BB962C8B-B14F-4D97-AF65-F5344CB8AC3E}">
        <p14:creationId xmlns:p14="http://schemas.microsoft.com/office/powerpoint/2010/main" val="3337054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58ABF-CD9D-4777-B9E5-4446AC8AED54}" type="datetimeFigureOut">
              <a:rPr lang="en-US" smtClean="0"/>
              <a:t>4/29/2015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428C35-5DB0-4B70-8DB8-9809C94FCC1C}" type="slidenum">
              <a:rPr lang="en-US" smtClean="0"/>
              <a:t>‹#›</a:t>
            </a:fld>
            <a:endParaRPr lang="en-US"/>
          </a:p>
        </p:txBody>
      </p:sp>
    </p:spTree>
    <p:extLst>
      <p:ext uri="{BB962C8B-B14F-4D97-AF65-F5344CB8AC3E}">
        <p14:creationId xmlns:p14="http://schemas.microsoft.com/office/powerpoint/2010/main" val="4106987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1</a:t>
            </a:fld>
            <a:endParaRPr lang="en-US"/>
          </a:p>
        </p:txBody>
      </p:sp>
    </p:spTree>
    <p:extLst>
      <p:ext uri="{BB962C8B-B14F-4D97-AF65-F5344CB8AC3E}">
        <p14:creationId xmlns:p14="http://schemas.microsoft.com/office/powerpoint/2010/main" val="3922829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dirty="0" smtClean="0"/>
          </a:p>
        </p:txBody>
      </p:sp>
      <p:sp>
        <p:nvSpPr>
          <p:cNvPr id="4" name="Slide Number Placeholder 3"/>
          <p:cNvSpPr>
            <a:spLocks noGrp="1"/>
          </p:cNvSpPr>
          <p:nvPr>
            <p:ph type="sldNum" sz="quarter" idx="10"/>
          </p:nvPr>
        </p:nvSpPr>
        <p:spPr/>
        <p:txBody>
          <a:bodyPr/>
          <a:lstStyle/>
          <a:p>
            <a:fld id="{04428C35-5DB0-4B70-8DB8-9809C94FCC1C}" type="slidenum">
              <a:rPr lang="en-US" smtClean="0"/>
              <a:t>10</a:t>
            </a:fld>
            <a:endParaRPr lang="en-US"/>
          </a:p>
        </p:txBody>
      </p:sp>
    </p:spTree>
    <p:extLst>
      <p:ext uri="{BB962C8B-B14F-4D97-AF65-F5344CB8AC3E}">
        <p14:creationId xmlns:p14="http://schemas.microsoft.com/office/powerpoint/2010/main" val="3993465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11</a:t>
            </a:fld>
            <a:endParaRPr lang="en-US"/>
          </a:p>
        </p:txBody>
      </p:sp>
    </p:spTree>
    <p:extLst>
      <p:ext uri="{BB962C8B-B14F-4D97-AF65-F5344CB8AC3E}">
        <p14:creationId xmlns:p14="http://schemas.microsoft.com/office/powerpoint/2010/main" val="637162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12</a:t>
            </a:fld>
            <a:endParaRPr lang="en-US"/>
          </a:p>
        </p:txBody>
      </p:sp>
    </p:spTree>
    <p:extLst>
      <p:ext uri="{BB962C8B-B14F-4D97-AF65-F5344CB8AC3E}">
        <p14:creationId xmlns:p14="http://schemas.microsoft.com/office/powerpoint/2010/main" val="14997646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13</a:t>
            </a:fld>
            <a:endParaRPr lang="en-US"/>
          </a:p>
        </p:txBody>
      </p:sp>
    </p:spTree>
    <p:extLst>
      <p:ext uri="{BB962C8B-B14F-4D97-AF65-F5344CB8AC3E}">
        <p14:creationId xmlns:p14="http://schemas.microsoft.com/office/powerpoint/2010/main" val="1327719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14</a:t>
            </a:fld>
            <a:endParaRPr lang="en-US"/>
          </a:p>
        </p:txBody>
      </p:sp>
    </p:spTree>
    <p:extLst>
      <p:ext uri="{BB962C8B-B14F-4D97-AF65-F5344CB8AC3E}">
        <p14:creationId xmlns:p14="http://schemas.microsoft.com/office/powerpoint/2010/main" val="3766336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15</a:t>
            </a:fld>
            <a:endParaRPr lang="en-US"/>
          </a:p>
        </p:txBody>
      </p:sp>
    </p:spTree>
    <p:extLst>
      <p:ext uri="{BB962C8B-B14F-4D97-AF65-F5344CB8AC3E}">
        <p14:creationId xmlns:p14="http://schemas.microsoft.com/office/powerpoint/2010/main" val="11986956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16</a:t>
            </a:fld>
            <a:endParaRPr lang="en-US"/>
          </a:p>
        </p:txBody>
      </p:sp>
    </p:spTree>
    <p:extLst>
      <p:ext uri="{BB962C8B-B14F-4D97-AF65-F5344CB8AC3E}">
        <p14:creationId xmlns:p14="http://schemas.microsoft.com/office/powerpoint/2010/main" val="1684949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2</a:t>
            </a:fld>
            <a:endParaRPr lang="en-US"/>
          </a:p>
        </p:txBody>
      </p:sp>
    </p:spTree>
    <p:extLst>
      <p:ext uri="{BB962C8B-B14F-4D97-AF65-F5344CB8AC3E}">
        <p14:creationId xmlns:p14="http://schemas.microsoft.com/office/powerpoint/2010/main" val="1029314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3</a:t>
            </a:fld>
            <a:endParaRPr lang="en-US"/>
          </a:p>
        </p:txBody>
      </p:sp>
    </p:spTree>
    <p:extLst>
      <p:ext uri="{BB962C8B-B14F-4D97-AF65-F5344CB8AC3E}">
        <p14:creationId xmlns:p14="http://schemas.microsoft.com/office/powerpoint/2010/main" val="3944203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4</a:t>
            </a:fld>
            <a:endParaRPr lang="en-US"/>
          </a:p>
        </p:txBody>
      </p:sp>
    </p:spTree>
    <p:extLst>
      <p:ext uri="{BB962C8B-B14F-4D97-AF65-F5344CB8AC3E}">
        <p14:creationId xmlns:p14="http://schemas.microsoft.com/office/powerpoint/2010/main" val="194712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428C35-5DB0-4B70-8DB8-9809C94FCC1C}" type="slidenum">
              <a:rPr lang="en-US" smtClean="0"/>
              <a:t>5</a:t>
            </a:fld>
            <a:endParaRPr lang="en-US"/>
          </a:p>
        </p:txBody>
      </p:sp>
    </p:spTree>
    <p:extLst>
      <p:ext uri="{BB962C8B-B14F-4D97-AF65-F5344CB8AC3E}">
        <p14:creationId xmlns:p14="http://schemas.microsoft.com/office/powerpoint/2010/main" val="3932872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6</a:t>
            </a:fld>
            <a:endParaRPr lang="en-US"/>
          </a:p>
        </p:txBody>
      </p:sp>
    </p:spTree>
    <p:extLst>
      <p:ext uri="{BB962C8B-B14F-4D97-AF65-F5344CB8AC3E}">
        <p14:creationId xmlns:p14="http://schemas.microsoft.com/office/powerpoint/2010/main" val="3825147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7</a:t>
            </a:fld>
            <a:endParaRPr lang="en-US"/>
          </a:p>
        </p:txBody>
      </p:sp>
    </p:spTree>
    <p:extLst>
      <p:ext uri="{BB962C8B-B14F-4D97-AF65-F5344CB8AC3E}">
        <p14:creationId xmlns:p14="http://schemas.microsoft.com/office/powerpoint/2010/main" val="3131607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8</a:t>
            </a:fld>
            <a:endParaRPr lang="en-US"/>
          </a:p>
        </p:txBody>
      </p:sp>
    </p:spTree>
    <p:extLst>
      <p:ext uri="{BB962C8B-B14F-4D97-AF65-F5344CB8AC3E}">
        <p14:creationId xmlns:p14="http://schemas.microsoft.com/office/powerpoint/2010/main" val="3592731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428C35-5DB0-4B70-8DB8-9809C94FCC1C}" type="slidenum">
              <a:rPr lang="en-US" smtClean="0"/>
              <a:t>9</a:t>
            </a:fld>
            <a:endParaRPr lang="en-US"/>
          </a:p>
        </p:txBody>
      </p:sp>
    </p:spTree>
    <p:extLst>
      <p:ext uri="{BB962C8B-B14F-4D97-AF65-F5344CB8AC3E}">
        <p14:creationId xmlns:p14="http://schemas.microsoft.com/office/powerpoint/2010/main" val="21545596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28763"/>
          <a:stretch/>
        </p:blipFill>
        <p:spPr>
          <a:xfrm>
            <a:off x="0" y="1481619"/>
            <a:ext cx="9144000" cy="3669502"/>
          </a:xfrm>
          <a:prstGeom prst="rect">
            <a:avLst/>
          </a:prstGeom>
        </p:spPr>
      </p:pic>
      <p:sp>
        <p:nvSpPr>
          <p:cNvPr id="2" name="Title 1"/>
          <p:cNvSpPr>
            <a:spLocks noGrp="1"/>
          </p:cNvSpPr>
          <p:nvPr>
            <p:ph type="ctrTitle"/>
          </p:nvPr>
        </p:nvSpPr>
        <p:spPr>
          <a:xfrm>
            <a:off x="685800" y="1812132"/>
            <a:ext cx="7772400" cy="1102519"/>
          </a:xfrm>
        </p:spPr>
        <p:txBody>
          <a:bodyPr anchor="b">
            <a:normAutofit/>
          </a:bodyPr>
          <a:lstStyle>
            <a:lvl1pP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128963"/>
            <a:ext cx="6400800" cy="131445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B9FD53E-811C-3647-B5F3-484EDECF3090}" type="datetimeFigureOut">
              <a:rPr lang="en-US" smtClean="0"/>
              <a:pPr/>
              <a:t>4/29/2015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60FB4D-3904-A044-A5B7-D65532B54865}" type="slidenum">
              <a:rPr lang="en-US" smtClean="0"/>
              <a:pPr/>
              <a:t>‹#›</a:t>
            </a:fld>
            <a:endParaRPr lang="en-US"/>
          </a:p>
        </p:txBody>
      </p:sp>
      <p:pic>
        <p:nvPicPr>
          <p:cNvPr id="11" name="Picture 10" descr="North-Risk-Partners-with-All-logo-outlines-r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7046" y="731611"/>
            <a:ext cx="4170292" cy="637690"/>
          </a:xfrm>
          <a:prstGeom prst="rect">
            <a:avLst/>
          </a:prstGeom>
        </p:spPr>
      </p:pic>
      <p:pic>
        <p:nvPicPr>
          <p:cNvPr id="12" name="Picture 11" descr="North-Risk-Partners-with-All-logo-outlines-r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65967" y="5959902"/>
            <a:ext cx="3124923" cy="477840"/>
          </a:xfrm>
          <a:prstGeom prst="rect">
            <a:avLst/>
          </a:prstGeom>
        </p:spPr>
      </p:pic>
    </p:spTree>
    <p:extLst>
      <p:ext uri="{BB962C8B-B14F-4D97-AF65-F5344CB8AC3E}">
        <p14:creationId xmlns:p14="http://schemas.microsoft.com/office/powerpoint/2010/main" val="8226065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D53E-811C-3647-B5F3-484EDECF3090}"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635396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D53E-811C-3647-B5F3-484EDECF3090}"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58098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9FD53E-811C-3647-B5F3-484EDECF3090}" type="datetimeFigureOut">
              <a:rPr lang="en-US" smtClean="0"/>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3395964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D53E-811C-3647-B5F3-484EDECF3090}" type="datetimeFigureOut">
              <a:rPr lang="en-US" smtClean="0"/>
              <a:t>4/29/2015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17672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D53E-811C-3647-B5F3-484EDECF3090}" type="datetimeFigureOut">
              <a:rPr lang="en-US" smtClean="0"/>
              <a:t>4/29/2015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424451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D53E-811C-3647-B5F3-484EDECF3090}" type="datetimeFigureOut">
              <a:rPr lang="en-US" smtClean="0"/>
              <a:t>4/29/2015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304821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D53E-811C-3647-B5F3-484EDECF3090}" type="datetimeFigureOut">
              <a:rPr lang="en-US" smtClean="0"/>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247264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D53E-811C-3647-B5F3-484EDECF3090}" type="datetimeFigureOut">
              <a:rPr lang="en-US" smtClean="0"/>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t>‹#›</a:t>
            </a:fld>
            <a:endParaRPr lang="en-US"/>
          </a:p>
        </p:txBody>
      </p:sp>
    </p:spTree>
    <p:extLst>
      <p:ext uri="{BB962C8B-B14F-4D97-AF65-F5344CB8AC3E}">
        <p14:creationId xmlns:p14="http://schemas.microsoft.com/office/powerpoint/2010/main" val="363649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1">
            <a:extLst>
              <a:ext uri="{28A0092B-C50C-407E-A947-70E740481C1C}">
                <a14:useLocalDpi xmlns:a14="http://schemas.microsoft.com/office/drawing/2010/main" val="0"/>
              </a:ext>
            </a:extLst>
          </a:blip>
          <a:srcRect b="80996"/>
          <a:stretch/>
        </p:blipFill>
        <p:spPr>
          <a:xfrm>
            <a:off x="0" y="0"/>
            <a:ext cx="9143999" cy="978927"/>
          </a:xfrm>
          <a:prstGeom prst="rect">
            <a:avLst/>
          </a:prstGeom>
        </p:spPr>
      </p:pic>
      <p:sp>
        <p:nvSpPr>
          <p:cNvPr id="2" name="Title Placeholder 1"/>
          <p:cNvSpPr>
            <a:spLocks noGrp="1"/>
          </p:cNvSpPr>
          <p:nvPr>
            <p:ph type="title"/>
          </p:nvPr>
        </p:nvSpPr>
        <p:spPr>
          <a:xfrm>
            <a:off x="914400" y="32"/>
            <a:ext cx="8229600" cy="85725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200151"/>
            <a:ext cx="77724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fld id="{6B9FD53E-811C-3647-B5F3-484EDECF3090}" type="datetimeFigureOut">
              <a:rPr lang="en-US" smtClean="0"/>
              <a:pPr/>
              <a:t>4/29/2015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latin typeface="Arial"/>
                <a:cs typeface="Aria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latin typeface="Arial"/>
                <a:cs typeface="Arial"/>
              </a:defRPr>
            </a:lvl1pPr>
          </a:lstStyle>
          <a:p>
            <a:fld id="{1A60FB4D-3904-A044-A5B7-D65532B54865}" type="slidenum">
              <a:rPr lang="en-US" smtClean="0"/>
              <a:pPr/>
              <a:t>‹#›</a:t>
            </a:fld>
            <a:endParaRPr lang="en-US"/>
          </a:p>
        </p:txBody>
      </p:sp>
      <p:pic>
        <p:nvPicPr>
          <p:cNvPr id="11" name="Picture 10"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565967" y="5959902"/>
            <a:ext cx="3124923" cy="477840"/>
          </a:xfrm>
          <a:prstGeom prst="rect">
            <a:avLst/>
          </a:prstGeom>
        </p:spPr>
      </p:pic>
      <p:pic>
        <p:nvPicPr>
          <p:cNvPr id="12" name="Picture 11"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718367" y="6112302"/>
            <a:ext cx="3124923" cy="477840"/>
          </a:xfrm>
          <a:prstGeom prst="rect">
            <a:avLst/>
          </a:prstGeom>
        </p:spPr>
      </p:pic>
      <p:pic>
        <p:nvPicPr>
          <p:cNvPr id="13" name="Picture 12"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870767" y="6264702"/>
            <a:ext cx="3124923" cy="477840"/>
          </a:xfrm>
          <a:prstGeom prst="rect">
            <a:avLst/>
          </a:prstGeom>
        </p:spPr>
      </p:pic>
      <p:pic>
        <p:nvPicPr>
          <p:cNvPr id="14" name="Picture 13"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023167" y="6417102"/>
            <a:ext cx="3124923" cy="477840"/>
          </a:xfrm>
          <a:prstGeom prst="rect">
            <a:avLst/>
          </a:prstGeom>
        </p:spPr>
      </p:pic>
      <p:pic>
        <p:nvPicPr>
          <p:cNvPr id="15" name="Picture 14"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175567" y="6569502"/>
            <a:ext cx="3124923" cy="477840"/>
          </a:xfrm>
          <a:prstGeom prst="rect">
            <a:avLst/>
          </a:prstGeom>
        </p:spPr>
      </p:pic>
      <p:pic>
        <p:nvPicPr>
          <p:cNvPr id="16" name="Picture 15"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327967" y="6721902"/>
            <a:ext cx="3124923" cy="477840"/>
          </a:xfrm>
          <a:prstGeom prst="rect">
            <a:avLst/>
          </a:prstGeom>
        </p:spPr>
      </p:pic>
      <p:pic>
        <p:nvPicPr>
          <p:cNvPr id="19" name="Picture 18"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6257344" y="4457923"/>
            <a:ext cx="2429456" cy="371494"/>
          </a:xfrm>
          <a:prstGeom prst="rect">
            <a:avLst/>
          </a:prstGeom>
        </p:spPr>
      </p:pic>
    </p:spTree>
    <p:extLst>
      <p:ext uri="{BB962C8B-B14F-4D97-AF65-F5344CB8AC3E}">
        <p14:creationId xmlns:p14="http://schemas.microsoft.com/office/powerpoint/2010/main" val="4011580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l" defTabSz="457200" rtl="0" eaLnBrk="1" latinLnBrk="0" hangingPunct="1">
        <a:spcBef>
          <a:spcPct val="0"/>
        </a:spcBef>
        <a:buNone/>
        <a:defRPr sz="2800" kern="1200">
          <a:solidFill>
            <a:schemeClr val="bg1"/>
          </a:solidFill>
          <a:latin typeface="Arial"/>
          <a:ea typeface="+mj-ea"/>
          <a:cs typeface="Arial"/>
        </a:defRPr>
      </a:lvl1pPr>
    </p:titleStyle>
    <p:bodyStyle>
      <a:lvl1pPr marL="342900" indent="-342900" algn="l" defTabSz="457200" rtl="0" eaLnBrk="1" latinLnBrk="0" hangingPunct="1">
        <a:spcBef>
          <a:spcPts val="0"/>
        </a:spcBef>
        <a:spcAft>
          <a:spcPts val="1200"/>
        </a:spcAft>
        <a:buClr>
          <a:srgbClr val="779E91"/>
        </a:buClr>
        <a:buFont typeface="Arial"/>
        <a:buChar char="•"/>
        <a:defRPr sz="2400" kern="1200">
          <a:solidFill>
            <a:schemeClr val="bg1">
              <a:lumMod val="50000"/>
            </a:schemeClr>
          </a:solidFill>
          <a:latin typeface="Arial"/>
          <a:ea typeface="+mn-ea"/>
          <a:cs typeface="Arial"/>
        </a:defRPr>
      </a:lvl1pPr>
      <a:lvl2pPr marL="742950" indent="-285750" algn="l" defTabSz="457200" rtl="0" eaLnBrk="1" latinLnBrk="0" hangingPunct="1">
        <a:spcBef>
          <a:spcPts val="0"/>
        </a:spcBef>
        <a:spcAft>
          <a:spcPts val="900"/>
        </a:spcAft>
        <a:buClr>
          <a:srgbClr val="779E91"/>
        </a:buClr>
        <a:buFont typeface="Arial"/>
        <a:buChar char="–"/>
        <a:defRPr sz="2000" kern="1200">
          <a:solidFill>
            <a:schemeClr val="bg1">
              <a:lumMod val="50000"/>
            </a:schemeClr>
          </a:solidFill>
          <a:latin typeface="Arial"/>
          <a:ea typeface="+mn-ea"/>
          <a:cs typeface="Arial"/>
        </a:defRPr>
      </a:lvl2pPr>
      <a:lvl3pPr marL="1143000" indent="-228600" algn="l" defTabSz="457200" rtl="0" eaLnBrk="1" latinLnBrk="0" hangingPunct="1">
        <a:spcBef>
          <a:spcPts val="0"/>
        </a:spcBef>
        <a:spcAft>
          <a:spcPts val="900"/>
        </a:spcAft>
        <a:buClr>
          <a:srgbClr val="779E91"/>
        </a:buClr>
        <a:buFont typeface="Arial"/>
        <a:buChar char="•"/>
        <a:defRPr sz="1800" kern="1200">
          <a:solidFill>
            <a:schemeClr val="bg1">
              <a:lumMod val="50000"/>
            </a:schemeClr>
          </a:solidFill>
          <a:latin typeface="Arial"/>
          <a:ea typeface="+mn-ea"/>
          <a:cs typeface="Arial"/>
        </a:defRPr>
      </a:lvl3pPr>
      <a:lvl4pPr marL="16002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4pPr>
      <a:lvl5pPr marL="20574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Worksite Wellness Programs</a:t>
            </a:r>
            <a:endParaRPr lang="en-US" dirty="0"/>
          </a:p>
        </p:txBody>
      </p:sp>
      <p:sp>
        <p:nvSpPr>
          <p:cNvPr id="3" name="Subtitle 2"/>
          <p:cNvSpPr>
            <a:spLocks noGrp="1"/>
          </p:cNvSpPr>
          <p:nvPr>
            <p:ph type="subTitle" idx="1"/>
          </p:nvPr>
        </p:nvSpPr>
        <p:spPr/>
        <p:txBody>
          <a:bodyPr/>
          <a:lstStyle/>
          <a:p>
            <a:r>
              <a:rPr lang="en-US" dirty="0" smtClean="0"/>
              <a:t>Past, Present and Future</a:t>
            </a:r>
          </a:p>
          <a:p>
            <a:endParaRPr lang="en-US" dirty="0"/>
          </a:p>
        </p:txBody>
      </p:sp>
    </p:spTree>
    <p:extLst>
      <p:ext uri="{BB962C8B-B14F-4D97-AF65-F5344CB8AC3E}">
        <p14:creationId xmlns:p14="http://schemas.microsoft.com/office/powerpoint/2010/main" val="823708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wellness programs</a:t>
            </a:r>
            <a:endParaRPr lang="en-US" dirty="0"/>
          </a:p>
        </p:txBody>
      </p:sp>
      <p:sp>
        <p:nvSpPr>
          <p:cNvPr id="3" name="Content Placeholder 2"/>
          <p:cNvSpPr>
            <a:spLocks noGrp="1"/>
          </p:cNvSpPr>
          <p:nvPr>
            <p:ph idx="1"/>
          </p:nvPr>
        </p:nvSpPr>
        <p:spPr>
          <a:xfrm>
            <a:off x="914400" y="1200151"/>
            <a:ext cx="7772400" cy="3506320"/>
          </a:xfrm>
        </p:spPr>
        <p:txBody>
          <a:bodyPr>
            <a:normAutofit lnSpcReduction="10000"/>
          </a:bodyPr>
          <a:lstStyle/>
          <a:p>
            <a:pPr marL="0" indent="0">
              <a:buNone/>
            </a:pPr>
            <a:r>
              <a:rPr lang="en-US" sz="2000" b="1" dirty="0" smtClean="0"/>
              <a:t>Wellness programs will be part of the culture, an accepted element of the business strategy.</a:t>
            </a:r>
          </a:p>
          <a:p>
            <a:r>
              <a:rPr lang="en-US" sz="2000" dirty="0" smtClean="0"/>
              <a:t>“Wellness is not a single program, know what leadership cares about and </a:t>
            </a:r>
            <a:r>
              <a:rPr lang="en-US" sz="2000" dirty="0"/>
              <a:t>measure </a:t>
            </a:r>
            <a:r>
              <a:rPr lang="en-US" sz="2000" dirty="0" smtClean="0"/>
              <a:t>broadly” </a:t>
            </a:r>
            <a:r>
              <a:rPr lang="en-US" sz="2000" dirty="0"/>
              <a:t>- </a:t>
            </a:r>
            <a:r>
              <a:rPr lang="en-US" sz="2000" i="1" dirty="0"/>
              <a:t>Tom Perry, President of Integrated Benefits </a:t>
            </a:r>
            <a:r>
              <a:rPr lang="en-US" sz="2000" i="1" dirty="0" smtClean="0"/>
              <a:t>Institute</a:t>
            </a:r>
          </a:p>
          <a:p>
            <a:pPr marL="0" indent="0">
              <a:buNone/>
            </a:pPr>
            <a:r>
              <a:rPr lang="en-US" sz="2000" b="1" dirty="0" smtClean="0"/>
              <a:t>Programs will be valued by the consumer (employees) so there is no need for incentives.</a:t>
            </a:r>
          </a:p>
          <a:p>
            <a:r>
              <a:rPr lang="en-US" sz="2000" dirty="0" smtClean="0"/>
              <a:t>Consumer driven programs</a:t>
            </a:r>
          </a:p>
          <a:p>
            <a:r>
              <a:rPr lang="en-US" sz="2000" dirty="0" smtClean="0"/>
              <a:t>Aligned with health care systems</a:t>
            </a:r>
          </a:p>
          <a:p>
            <a:pPr>
              <a:buNone/>
            </a:pPr>
            <a:endParaRPr lang="en-US" dirty="0"/>
          </a:p>
          <a:p>
            <a:endParaRPr lang="en-US" dirty="0"/>
          </a:p>
        </p:txBody>
      </p:sp>
    </p:spTree>
    <p:extLst>
      <p:ext uri="{BB962C8B-B14F-4D97-AF65-F5344CB8AC3E}">
        <p14:creationId xmlns:p14="http://schemas.microsoft.com/office/powerpoint/2010/main" val="4128790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wellness programs cont.</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Meaningful </a:t>
            </a:r>
            <a:r>
              <a:rPr lang="en-US" b="1" dirty="0"/>
              <a:t>data </a:t>
            </a:r>
            <a:r>
              <a:rPr lang="en-US" b="1" dirty="0" smtClean="0"/>
              <a:t>will be created for stakeholders.</a:t>
            </a:r>
            <a:endParaRPr lang="en-US" b="1" dirty="0"/>
          </a:p>
          <a:p>
            <a:r>
              <a:rPr lang="en-US" dirty="0" smtClean="0"/>
              <a:t>“</a:t>
            </a:r>
            <a:r>
              <a:rPr lang="en-US" dirty="0"/>
              <a:t>You can’t manage what you don’t measure.” </a:t>
            </a:r>
          </a:p>
          <a:p>
            <a:r>
              <a:rPr lang="en-US" dirty="0" smtClean="0"/>
              <a:t>“Drill down to see the drivers of metrics” – helps to integrate data at the individual level across programs and time.</a:t>
            </a:r>
            <a:br>
              <a:rPr lang="en-US" dirty="0" smtClean="0"/>
            </a:br>
            <a:r>
              <a:rPr lang="en-US" dirty="0" smtClean="0"/>
              <a:t/>
            </a:r>
            <a:br>
              <a:rPr lang="en-US" dirty="0" smtClean="0"/>
            </a:br>
            <a:r>
              <a:rPr lang="en-US" dirty="0" smtClean="0"/>
              <a:t> - </a:t>
            </a:r>
            <a:r>
              <a:rPr lang="en-US" i="1" dirty="0" smtClean="0"/>
              <a:t>Paul </a:t>
            </a:r>
            <a:r>
              <a:rPr lang="en-US" i="1" dirty="0"/>
              <a:t>Terry, Chief Health Officer of </a:t>
            </a:r>
            <a:r>
              <a:rPr lang="en-US" i="1" dirty="0" err="1"/>
              <a:t>StayWell</a:t>
            </a:r>
            <a:r>
              <a:rPr lang="en-US" i="1" dirty="0"/>
              <a:t> 	</a:t>
            </a:r>
          </a:p>
          <a:p>
            <a:pPr>
              <a:buNone/>
            </a:pPr>
            <a:r>
              <a:rPr lang="en-US" b="1" dirty="0" smtClean="0"/>
              <a:t>“</a:t>
            </a:r>
            <a:r>
              <a:rPr lang="en-US" b="1" dirty="0"/>
              <a:t>Technology is the modality, not the solution.” – </a:t>
            </a:r>
            <a:r>
              <a:rPr lang="en-US" i="1" dirty="0"/>
              <a:t>Seth </a:t>
            </a:r>
            <a:r>
              <a:rPr lang="en-US" i="1" dirty="0" err="1"/>
              <a:t>Serxner</a:t>
            </a:r>
            <a:r>
              <a:rPr lang="en-US" i="1" dirty="0"/>
              <a:t>, Chief Health Officer, Senior Vice President of Population </a:t>
            </a:r>
            <a:r>
              <a:rPr lang="en-US" i="1" dirty="0" smtClean="0"/>
              <a:t>Health - </a:t>
            </a:r>
            <a:r>
              <a:rPr lang="en-US" i="1" dirty="0" err="1" smtClean="0"/>
              <a:t>Optum</a:t>
            </a:r>
            <a:r>
              <a:rPr lang="en-US" i="1" dirty="0" smtClean="0"/>
              <a:t> </a:t>
            </a:r>
            <a:r>
              <a:rPr lang="en-US" i="1" dirty="0"/>
              <a:t>Care Solutions</a:t>
            </a:r>
          </a:p>
          <a:p>
            <a:endParaRPr lang="en-US" b="1" dirty="0"/>
          </a:p>
        </p:txBody>
      </p:sp>
    </p:spTree>
    <p:extLst>
      <p:ext uri="{BB962C8B-B14F-4D97-AF65-F5344CB8AC3E}">
        <p14:creationId xmlns:p14="http://schemas.microsoft.com/office/powerpoint/2010/main" val="2197906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wellness programs cont.</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Wellness opportunities will be leveraged outside of the workplace.</a:t>
            </a:r>
          </a:p>
          <a:p>
            <a:r>
              <a:rPr lang="en-US" dirty="0" smtClean="0"/>
              <a:t>Build support for employees with community programs</a:t>
            </a:r>
          </a:p>
          <a:p>
            <a:r>
              <a:rPr lang="en-US" dirty="0" smtClean="0"/>
              <a:t>Employers get involved in the community initiatives</a:t>
            </a:r>
          </a:p>
          <a:p>
            <a:pPr>
              <a:buNone/>
            </a:pPr>
            <a:r>
              <a:rPr lang="en-US" b="1" dirty="0" smtClean="0"/>
              <a:t>The focus will shift to </a:t>
            </a:r>
            <a:r>
              <a:rPr lang="en-US" b="1" dirty="0"/>
              <a:t>the well-being of </a:t>
            </a:r>
            <a:r>
              <a:rPr lang="en-US" b="1" dirty="0" smtClean="0"/>
              <a:t>employees.</a:t>
            </a:r>
          </a:p>
          <a:p>
            <a:r>
              <a:rPr lang="en-US" dirty="0" smtClean="0"/>
              <a:t>“Quality of life” – holistic approach</a:t>
            </a:r>
          </a:p>
          <a:p>
            <a:r>
              <a:rPr lang="en-US" dirty="0" smtClean="0"/>
              <a:t>Purpose and value of the program – intrinsic motivation leads to behavior change.</a:t>
            </a:r>
          </a:p>
          <a:p>
            <a:pPr>
              <a:buNone/>
            </a:pPr>
            <a:endParaRPr lang="en-US" dirty="0"/>
          </a:p>
          <a:p>
            <a:endParaRPr lang="en-US" dirty="0"/>
          </a:p>
        </p:txBody>
      </p:sp>
    </p:spTree>
    <p:extLst>
      <p:ext uri="{BB962C8B-B14F-4D97-AF65-F5344CB8AC3E}">
        <p14:creationId xmlns:p14="http://schemas.microsoft.com/office/powerpoint/2010/main" val="21463727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a:t>
            </a:r>
            <a:endParaRPr lang="en-US" dirty="0"/>
          </a:p>
        </p:txBody>
      </p:sp>
      <p:sp>
        <p:nvSpPr>
          <p:cNvPr id="3" name="Content Placeholder 2"/>
          <p:cNvSpPr>
            <a:spLocks noGrp="1"/>
          </p:cNvSpPr>
          <p:nvPr>
            <p:ph idx="1"/>
          </p:nvPr>
        </p:nvSpPr>
        <p:spPr/>
        <p:txBody>
          <a:bodyPr>
            <a:normAutofit fontScale="47500" lnSpcReduction="20000"/>
          </a:bodyPr>
          <a:lstStyle/>
          <a:p>
            <a:pPr>
              <a:buNone/>
            </a:pPr>
            <a:r>
              <a:rPr lang="en" sz="3200" b="1" dirty="0" smtClean="0"/>
              <a:t>Exceptional Programs have Exceptional Wellness Leaders who…</a:t>
            </a:r>
          </a:p>
          <a:p>
            <a:pPr>
              <a:buFont typeface="Arial" panose="020B0604020202020204" pitchFamily="34" charset="0"/>
              <a:buChar char="•"/>
            </a:pPr>
            <a:r>
              <a:rPr lang="en" sz="3200" dirty="0" smtClean="0"/>
              <a:t>Dive </a:t>
            </a:r>
            <a:r>
              <a:rPr lang="en" sz="3200" dirty="0"/>
              <a:t>into all layers  - soliciting input, asking </a:t>
            </a:r>
            <a:r>
              <a:rPr lang="en" sz="3200" dirty="0" smtClean="0"/>
              <a:t>questions</a:t>
            </a:r>
          </a:p>
          <a:p>
            <a:pPr>
              <a:buFont typeface="Arial" panose="020B0604020202020204" pitchFamily="34" charset="0"/>
              <a:buChar char="•"/>
            </a:pPr>
            <a:r>
              <a:rPr lang="en" sz="3200" dirty="0" smtClean="0"/>
              <a:t>Create programs that are personal and engaging as well as intuitive and simple</a:t>
            </a:r>
          </a:p>
          <a:p>
            <a:pPr>
              <a:buFont typeface="Arial" panose="020B0604020202020204" pitchFamily="34" charset="0"/>
              <a:buChar char="•"/>
            </a:pPr>
            <a:r>
              <a:rPr lang="en" sz="3200" dirty="0" smtClean="0"/>
              <a:t>Experiment </a:t>
            </a:r>
            <a:r>
              <a:rPr lang="en" sz="3200" dirty="0"/>
              <a:t>to see what resonates with the </a:t>
            </a:r>
            <a:r>
              <a:rPr lang="en" sz="3200" dirty="0" smtClean="0"/>
              <a:t>population</a:t>
            </a:r>
          </a:p>
          <a:p>
            <a:pPr>
              <a:buFont typeface="Arial" panose="020B0604020202020204" pitchFamily="34" charset="0"/>
              <a:buChar char="•"/>
            </a:pPr>
            <a:r>
              <a:rPr lang="en" sz="3200" dirty="0" smtClean="0"/>
              <a:t>Stay on top of innovation and new ideas</a:t>
            </a:r>
          </a:p>
          <a:p>
            <a:pPr>
              <a:buFont typeface="Arial" panose="020B0604020202020204" pitchFamily="34" charset="0"/>
              <a:buChar char="•"/>
            </a:pPr>
            <a:r>
              <a:rPr lang="en" sz="3200" dirty="0" smtClean="0"/>
              <a:t>Become change agents</a:t>
            </a:r>
          </a:p>
          <a:p>
            <a:pPr>
              <a:buFont typeface="Arial" panose="020B0604020202020204" pitchFamily="34" charset="0"/>
              <a:buChar char="•"/>
            </a:pPr>
            <a:r>
              <a:rPr lang="en" sz="3200" dirty="0" smtClean="0"/>
              <a:t>Leverage technology</a:t>
            </a:r>
          </a:p>
          <a:p>
            <a:pPr>
              <a:buFont typeface="Arial" panose="020B0604020202020204" pitchFamily="34" charset="0"/>
              <a:buChar char="•"/>
            </a:pPr>
            <a:r>
              <a:rPr lang="en" sz="3200" dirty="0" smtClean="0"/>
              <a:t>Model healthy behavior at work, home and in the community</a:t>
            </a:r>
            <a:endParaRPr lang="en" sz="3200" dirty="0"/>
          </a:p>
          <a:p>
            <a:pPr marL="0" indent="0">
              <a:buNone/>
            </a:pPr>
            <a:r>
              <a:rPr lang="en" sz="3200" i="1" dirty="0"/>
              <a:t>“Wellness is not something you do for your population....it happens when work policies match employee values, with the right resources in place to make healthy choices easy.”</a:t>
            </a:r>
          </a:p>
          <a:p>
            <a:endParaRPr lang="en-US" dirty="0"/>
          </a:p>
        </p:txBody>
      </p:sp>
    </p:spTree>
    <p:extLst>
      <p:ext uri="{BB962C8B-B14F-4D97-AF65-F5344CB8AC3E}">
        <p14:creationId xmlns:p14="http://schemas.microsoft.com/office/powerpoint/2010/main" val="165224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forward/ Recap</a:t>
            </a:r>
            <a:endParaRPr lang="en-US" dirty="0"/>
          </a:p>
        </p:txBody>
      </p:sp>
      <p:sp>
        <p:nvSpPr>
          <p:cNvPr id="3" name="Content Placeholder 2"/>
          <p:cNvSpPr>
            <a:spLocks noGrp="1"/>
          </p:cNvSpPr>
          <p:nvPr>
            <p:ph idx="1"/>
          </p:nvPr>
        </p:nvSpPr>
        <p:spPr/>
        <p:txBody>
          <a:bodyPr>
            <a:normAutofit fontScale="92500" lnSpcReduction="20000"/>
          </a:bodyPr>
          <a:lstStyle/>
          <a:p>
            <a:r>
              <a:rPr lang="en-US" sz="1800" b="1" dirty="0" smtClean="0"/>
              <a:t>Engage and impact</a:t>
            </a:r>
          </a:p>
          <a:p>
            <a:pPr lvl="1"/>
            <a:r>
              <a:rPr lang="en-US" sz="1300" dirty="0" smtClean="0"/>
              <a:t>Individuals</a:t>
            </a:r>
          </a:p>
          <a:p>
            <a:pPr lvl="1"/>
            <a:r>
              <a:rPr lang="en-US" sz="1300" dirty="0" smtClean="0"/>
              <a:t>Families</a:t>
            </a:r>
          </a:p>
          <a:p>
            <a:pPr lvl="1"/>
            <a:r>
              <a:rPr lang="en-US" sz="1300" dirty="0" smtClean="0"/>
              <a:t>Teams</a:t>
            </a:r>
          </a:p>
          <a:p>
            <a:pPr lvl="1"/>
            <a:r>
              <a:rPr lang="en-US" sz="1300" dirty="0" smtClean="0"/>
              <a:t>Organizations</a:t>
            </a:r>
          </a:p>
          <a:p>
            <a:pPr lvl="1"/>
            <a:r>
              <a:rPr lang="en-US" sz="1300" dirty="0" smtClean="0"/>
              <a:t>Communities</a:t>
            </a:r>
          </a:p>
          <a:p>
            <a:r>
              <a:rPr lang="en-US" sz="1800" b="1" dirty="0" smtClean="0"/>
              <a:t>Industry best practices</a:t>
            </a:r>
          </a:p>
          <a:p>
            <a:pPr lvl="1"/>
            <a:r>
              <a:rPr lang="en" sz="1300" dirty="0" smtClean="0"/>
              <a:t>CDC </a:t>
            </a:r>
            <a:r>
              <a:rPr lang="en" sz="1300" dirty="0"/>
              <a:t>Worksite Health </a:t>
            </a:r>
            <a:r>
              <a:rPr lang="en" sz="1300" dirty="0" smtClean="0"/>
              <a:t>ScoreCard</a:t>
            </a:r>
          </a:p>
          <a:p>
            <a:pPr lvl="1"/>
            <a:r>
              <a:rPr lang="en" sz="1300" dirty="0" smtClean="0"/>
              <a:t>SHRM </a:t>
            </a:r>
            <a:r>
              <a:rPr lang="en" sz="1300" dirty="0"/>
              <a:t>Foundation's Effective Practice Guidelines </a:t>
            </a:r>
            <a:r>
              <a:rPr lang="en" sz="1300" dirty="0" smtClean="0"/>
              <a:t>Series</a:t>
            </a:r>
          </a:p>
          <a:p>
            <a:pPr lvl="1"/>
            <a:r>
              <a:rPr lang="en" sz="1300" dirty="0" smtClean="0"/>
              <a:t>WELCOA </a:t>
            </a:r>
            <a:r>
              <a:rPr lang="en" sz="1300" dirty="0"/>
              <a:t>- Well Workplace </a:t>
            </a:r>
            <a:r>
              <a:rPr lang="en" sz="1300" dirty="0" smtClean="0"/>
              <a:t>Awards</a:t>
            </a:r>
          </a:p>
          <a:p>
            <a:pPr lvl="1"/>
            <a:r>
              <a:rPr lang="en" sz="1300" dirty="0" smtClean="0"/>
              <a:t>American </a:t>
            </a:r>
            <a:r>
              <a:rPr lang="en" sz="1300" dirty="0"/>
              <a:t>Heart Fit Friendly </a:t>
            </a:r>
            <a:r>
              <a:rPr lang="en" sz="1300" dirty="0" smtClean="0"/>
              <a:t>Companies</a:t>
            </a:r>
          </a:p>
          <a:p>
            <a:pPr lvl="1"/>
            <a:r>
              <a:rPr lang="en" sz="1300" dirty="0" smtClean="0"/>
              <a:t>U.S</a:t>
            </a:r>
            <a:r>
              <a:rPr lang="en" sz="1300" dirty="0"/>
              <a:t>. Healthiest Workplace Accreditation </a:t>
            </a:r>
            <a:r>
              <a:rPr lang="en" sz="1300" dirty="0" smtClean="0"/>
              <a:t>Program</a:t>
            </a:r>
            <a:endParaRPr lang="en-US" sz="1300" dirty="0" smtClean="0"/>
          </a:p>
        </p:txBody>
      </p:sp>
    </p:spTree>
    <p:extLst>
      <p:ext uri="{BB962C8B-B14F-4D97-AF65-F5344CB8AC3E}">
        <p14:creationId xmlns:p14="http://schemas.microsoft.com/office/powerpoint/2010/main" val="1598670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forward continued…</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Build a culture of health</a:t>
            </a:r>
          </a:p>
          <a:p>
            <a:pPr lvl="1"/>
            <a:r>
              <a:rPr lang="en-US" dirty="0" smtClean="0"/>
              <a:t>Leadership is visible and on board</a:t>
            </a:r>
          </a:p>
          <a:p>
            <a:pPr lvl="1"/>
            <a:r>
              <a:rPr lang="en-US" dirty="0" smtClean="0"/>
              <a:t>Policies and procedures promote wellness</a:t>
            </a:r>
          </a:p>
          <a:p>
            <a:pPr lvl="1"/>
            <a:r>
              <a:rPr lang="en-US" dirty="0" smtClean="0"/>
              <a:t>Benefits design supports wellness initiatives</a:t>
            </a:r>
          </a:p>
          <a:p>
            <a:pPr lvl="1"/>
            <a:r>
              <a:rPr lang="en-US" dirty="0" smtClean="0"/>
              <a:t>Environment encourages healthy choices and activities</a:t>
            </a:r>
          </a:p>
          <a:p>
            <a:pPr lvl="1"/>
            <a:r>
              <a:rPr lang="en-US" dirty="0" smtClean="0"/>
              <a:t>Ensure accessibility to everyone </a:t>
            </a:r>
          </a:p>
          <a:p>
            <a:pPr lvl="1"/>
            <a:r>
              <a:rPr lang="en-US" dirty="0" smtClean="0"/>
              <a:t>Utilize partnerships</a:t>
            </a:r>
          </a:p>
          <a:p>
            <a:pPr lvl="1"/>
            <a:r>
              <a:rPr lang="en-US" dirty="0" smtClean="0"/>
              <a:t>Consistent communications</a:t>
            </a:r>
          </a:p>
          <a:p>
            <a:pPr lvl="1"/>
            <a:r>
              <a:rPr lang="en-US" dirty="0" smtClean="0"/>
              <a:t>Incentives match the goals of the organization</a:t>
            </a:r>
          </a:p>
          <a:p>
            <a:pPr lvl="1"/>
            <a:r>
              <a:rPr lang="en-US" dirty="0" smtClean="0"/>
              <a:t>Programs reinforce participation in wellness as a shared expectation</a:t>
            </a:r>
          </a:p>
          <a:p>
            <a:r>
              <a:rPr lang="en-US" b="1" dirty="0" smtClean="0"/>
              <a:t>ASK your employees!</a:t>
            </a:r>
          </a:p>
          <a:p>
            <a:pPr lvl="1"/>
            <a:r>
              <a:rPr lang="en-US" dirty="0" smtClean="0"/>
              <a:t>Get out on the floors of the workplace and gather input</a:t>
            </a:r>
            <a:endParaRPr lang="en-US" dirty="0"/>
          </a:p>
        </p:txBody>
      </p:sp>
    </p:spTree>
    <p:extLst>
      <p:ext uri="{BB962C8B-B14F-4D97-AF65-F5344CB8AC3E}">
        <p14:creationId xmlns:p14="http://schemas.microsoft.com/office/powerpoint/2010/main" val="2590613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 &amp; Answers</a:t>
            </a:r>
            <a:endParaRPr lang="en-US" dirty="0"/>
          </a:p>
        </p:txBody>
      </p:sp>
    </p:spTree>
    <p:extLst>
      <p:ext uri="{BB962C8B-B14F-4D97-AF65-F5344CB8AC3E}">
        <p14:creationId xmlns:p14="http://schemas.microsoft.com/office/powerpoint/2010/main" val="3497957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Worksite Wellness – </a:t>
            </a:r>
            <a:r>
              <a:rPr lang="en-US" sz="1600" dirty="0"/>
              <a:t>Service available to all North Risk Partners clients</a:t>
            </a:r>
          </a:p>
        </p:txBody>
      </p:sp>
      <p:sp>
        <p:nvSpPr>
          <p:cNvPr id="3" name="Content Placeholder 2"/>
          <p:cNvSpPr>
            <a:spLocks noGrp="1"/>
          </p:cNvSpPr>
          <p:nvPr>
            <p:ph idx="1"/>
          </p:nvPr>
        </p:nvSpPr>
        <p:spPr>
          <a:xfrm>
            <a:off x="441788" y="1035763"/>
            <a:ext cx="8209051" cy="3587607"/>
          </a:xfrm>
        </p:spPr>
        <p:txBody>
          <a:bodyPr>
            <a:normAutofit fontScale="92500" lnSpcReduction="10000"/>
          </a:bodyPr>
          <a:lstStyle/>
          <a:p>
            <a:pPr marL="0" indent="0">
              <a:buNone/>
            </a:pPr>
            <a:r>
              <a:rPr lang="en-US" sz="1900" b="1" dirty="0">
                <a:latin typeface="Calibri" panose="020F0502020204030204" pitchFamily="34" charset="0"/>
                <a:ea typeface="Calibri" panose="020F0502020204030204" pitchFamily="34" charset="0"/>
                <a:cs typeface="Times New Roman" panose="02020603050405020304" pitchFamily="18" charset="0"/>
              </a:rPr>
              <a:t>Employees are a company’s  most important asset. </a:t>
            </a:r>
            <a:r>
              <a:rPr lang="en-US" sz="1600" dirty="0" smtClean="0">
                <a:latin typeface="Calibri" panose="020F0502020204030204" pitchFamily="34" charset="0"/>
                <a:ea typeface="Calibri" panose="020F0502020204030204" pitchFamily="34" charset="0"/>
                <a:cs typeface="Times New Roman" panose="02020603050405020304" pitchFamily="18" charset="0"/>
              </a:rPr>
              <a:t/>
            </a:r>
            <a:br>
              <a:rPr lang="en-US" sz="1600" dirty="0" smtClean="0">
                <a:latin typeface="Calibri" panose="020F0502020204030204" pitchFamily="34" charset="0"/>
                <a:ea typeface="Calibri" panose="020F0502020204030204" pitchFamily="34" charset="0"/>
                <a:cs typeface="Times New Roman" panose="02020603050405020304" pitchFamily="18" charset="0"/>
              </a:rPr>
            </a:br>
            <a:r>
              <a:rPr lang="en-US" sz="1600" i="1" dirty="0" smtClean="0">
                <a:latin typeface="Calibri" panose="020F0502020204030204" pitchFamily="34" charset="0"/>
                <a:ea typeface="Calibri" panose="020F0502020204030204" pitchFamily="34" charset="0"/>
                <a:cs typeface="Times New Roman" panose="02020603050405020304" pitchFamily="18" charset="0"/>
              </a:rPr>
              <a:t>Let </a:t>
            </a:r>
            <a:r>
              <a:rPr lang="en-US" sz="1600" i="1" dirty="0">
                <a:latin typeface="Calibri" panose="020F0502020204030204" pitchFamily="34" charset="0"/>
                <a:ea typeface="Calibri" panose="020F0502020204030204" pitchFamily="34" charset="0"/>
                <a:cs typeface="Times New Roman" panose="02020603050405020304" pitchFamily="18" charset="0"/>
              </a:rPr>
              <a:t>us help protect yours with complimentary worksite wellness services</a:t>
            </a:r>
            <a:r>
              <a:rPr lang="en-US" sz="1600" i="1" dirty="0" smtClean="0">
                <a:latin typeface="Calibri" panose="020F0502020204030204" pitchFamily="34" charset="0"/>
                <a:ea typeface="Calibri" panose="020F0502020204030204" pitchFamily="34" charset="0"/>
                <a:cs typeface="Times New Roman" panose="02020603050405020304" pitchFamily="18" charset="0"/>
              </a:rPr>
              <a:t>!</a:t>
            </a:r>
          </a:p>
          <a:p>
            <a:pPr lvl="0">
              <a:lnSpc>
                <a:spcPct val="115000"/>
              </a:lnSpc>
              <a:spcAft>
                <a:spcPts val="0"/>
              </a:spcAft>
              <a:buFont typeface="Symbol" panose="05050102010706020507" pitchFamily="18" charset="2"/>
              <a:buChar char=""/>
            </a:pPr>
            <a:r>
              <a:rPr lang="en-US" sz="1300" dirty="0"/>
              <a:t>Monthly </a:t>
            </a:r>
            <a:r>
              <a:rPr lang="en-US" sz="1300" dirty="0" err="1"/>
              <a:t>WorkLife</a:t>
            </a:r>
            <a:r>
              <a:rPr lang="en-US" sz="1300" dirty="0"/>
              <a:t> Wellness Newsletter </a:t>
            </a:r>
          </a:p>
          <a:p>
            <a:pPr lvl="0">
              <a:lnSpc>
                <a:spcPct val="115000"/>
              </a:lnSpc>
              <a:spcAft>
                <a:spcPts val="0"/>
              </a:spcAft>
              <a:buFont typeface="Symbol" panose="05050102010706020507" pitchFamily="18" charset="2"/>
              <a:buChar char=""/>
            </a:pPr>
            <a:r>
              <a:rPr lang="en-US" sz="1300" dirty="0"/>
              <a:t>Assistance with leveraging carrier options</a:t>
            </a:r>
          </a:p>
          <a:p>
            <a:pPr lvl="0">
              <a:lnSpc>
                <a:spcPct val="115000"/>
              </a:lnSpc>
              <a:spcAft>
                <a:spcPts val="0"/>
              </a:spcAft>
              <a:buFont typeface="Symbol" panose="05050102010706020507" pitchFamily="18" charset="2"/>
              <a:buChar char=""/>
            </a:pPr>
            <a:r>
              <a:rPr lang="en-US" sz="1300" dirty="0"/>
              <a:t>Employee interest surveys</a:t>
            </a:r>
          </a:p>
          <a:p>
            <a:pPr lvl="0">
              <a:lnSpc>
                <a:spcPct val="115000"/>
              </a:lnSpc>
              <a:spcAft>
                <a:spcPts val="0"/>
              </a:spcAft>
              <a:buFont typeface="Symbol" panose="05050102010706020507" pitchFamily="18" charset="2"/>
              <a:buChar char=""/>
            </a:pPr>
            <a:r>
              <a:rPr lang="en-US" sz="1300" dirty="0"/>
              <a:t>Training </a:t>
            </a:r>
          </a:p>
          <a:p>
            <a:pPr lvl="0">
              <a:lnSpc>
                <a:spcPct val="115000"/>
              </a:lnSpc>
              <a:spcAft>
                <a:spcPts val="0"/>
              </a:spcAft>
              <a:buFont typeface="Symbol" panose="05050102010706020507" pitchFamily="18" charset="2"/>
              <a:buChar char=""/>
            </a:pPr>
            <a:r>
              <a:rPr lang="en-US" sz="1300" dirty="0"/>
              <a:t>Special events (e.g. an NRP-sponsored health fair)</a:t>
            </a:r>
          </a:p>
          <a:p>
            <a:pPr lvl="0">
              <a:lnSpc>
                <a:spcPct val="115000"/>
              </a:lnSpc>
              <a:spcAft>
                <a:spcPts val="0"/>
              </a:spcAft>
              <a:buFont typeface="Symbol" panose="05050102010706020507" pitchFamily="18" charset="2"/>
              <a:buChar char=""/>
            </a:pPr>
            <a:r>
              <a:rPr lang="en-US" sz="1300" dirty="0"/>
              <a:t>Ongoing support from NRP’s certified worksite wellness </a:t>
            </a:r>
            <a:r>
              <a:rPr lang="en-US" sz="1300" dirty="0" smtClean="0"/>
              <a:t>consultant</a:t>
            </a:r>
          </a:p>
          <a:p>
            <a:pPr marL="0" indent="0">
              <a:lnSpc>
                <a:spcPct val="115000"/>
              </a:lnSpc>
              <a:spcAft>
                <a:spcPts val="0"/>
              </a:spcAft>
              <a:buNone/>
            </a:pPr>
            <a:endParaRPr lang="en-US" sz="1600" b="1" dirty="0" smtClean="0"/>
          </a:p>
          <a:p>
            <a:pPr marL="0" indent="0">
              <a:lnSpc>
                <a:spcPct val="115000"/>
              </a:lnSpc>
              <a:spcAft>
                <a:spcPts val="0"/>
              </a:spcAft>
              <a:buNone/>
            </a:pPr>
            <a:r>
              <a:rPr lang="en-US" sz="1200" b="1" dirty="0" smtClean="0"/>
              <a:t>Monthly </a:t>
            </a:r>
            <a:r>
              <a:rPr lang="en-US" sz="1200" b="1" dirty="0" err="1"/>
              <a:t>WorkLife</a:t>
            </a:r>
            <a:r>
              <a:rPr lang="en-US" sz="1200" b="1" dirty="0"/>
              <a:t> Wellness </a:t>
            </a:r>
            <a:r>
              <a:rPr lang="en-US" sz="1200" b="1" dirty="0" smtClean="0"/>
              <a:t>Newsletter- </a:t>
            </a:r>
            <a:r>
              <a:rPr lang="en-US" sz="1200" dirty="0" smtClean="0"/>
              <a:t>Designed </a:t>
            </a:r>
            <a:r>
              <a:rPr lang="en-US" sz="1200" dirty="0"/>
              <a:t>to be easily shared by email or printed pdf, this employee-facing newsletter includes best practices for wellness at work and in life. </a:t>
            </a:r>
            <a:endParaRPr lang="en-US" sz="1200" dirty="0" smtClean="0"/>
          </a:p>
          <a:p>
            <a:pPr marL="0" indent="0">
              <a:lnSpc>
                <a:spcPct val="115000"/>
              </a:lnSpc>
              <a:spcAft>
                <a:spcPts val="0"/>
              </a:spcAft>
              <a:buNone/>
            </a:pPr>
            <a:r>
              <a:rPr lang="en-US" sz="1200" b="1" dirty="0"/>
              <a:t>Leveraging carrier </a:t>
            </a:r>
            <a:r>
              <a:rPr lang="en-US" sz="1200" b="1" dirty="0" smtClean="0"/>
              <a:t>options- </a:t>
            </a:r>
            <a:r>
              <a:rPr lang="en-US" sz="1200" dirty="0" smtClean="0"/>
              <a:t>Our </a:t>
            </a:r>
            <a:r>
              <a:rPr lang="en-US" sz="1200" dirty="0"/>
              <a:t>worksite wellness expert will help you </a:t>
            </a:r>
            <a:r>
              <a:rPr lang="en-US" sz="1200" u="sng" dirty="0"/>
              <a:t>identify</a:t>
            </a:r>
            <a:r>
              <a:rPr lang="en-US" sz="1200" dirty="0"/>
              <a:t> and </a:t>
            </a:r>
            <a:r>
              <a:rPr lang="en-US" sz="1200" u="sng" dirty="0"/>
              <a:t>leverage</a:t>
            </a:r>
            <a:r>
              <a:rPr lang="en-US" sz="1200" dirty="0"/>
              <a:t> valuable wellness resources already built into your insurance plan</a:t>
            </a:r>
            <a:r>
              <a:rPr lang="en-US" sz="1200" dirty="0" smtClean="0"/>
              <a:t>.</a:t>
            </a:r>
          </a:p>
          <a:p>
            <a:pPr marL="0" indent="0">
              <a:lnSpc>
                <a:spcPct val="115000"/>
              </a:lnSpc>
              <a:spcAft>
                <a:spcPts val="0"/>
              </a:spcAft>
              <a:buNone/>
            </a:pPr>
            <a:r>
              <a:rPr lang="en-US" sz="1200" b="1" dirty="0"/>
              <a:t>Employee interest </a:t>
            </a:r>
            <a:r>
              <a:rPr lang="en-US" sz="1200" b="1" dirty="0" smtClean="0"/>
              <a:t>surveys- </a:t>
            </a:r>
            <a:r>
              <a:rPr lang="en-US" sz="1200" dirty="0" smtClean="0"/>
              <a:t>We </a:t>
            </a:r>
            <a:r>
              <a:rPr lang="en-US" sz="1200" dirty="0"/>
              <a:t>provide surveys to help you define the needs and interests of your employees, which in turn help you develop a more effective worksite wellness plan for your organization’s unique </a:t>
            </a:r>
            <a:r>
              <a:rPr lang="en-US" sz="1200" dirty="0" smtClean="0"/>
              <a:t>culture</a:t>
            </a:r>
          </a:p>
          <a:p>
            <a:pPr marL="0" indent="0">
              <a:lnSpc>
                <a:spcPct val="115000"/>
              </a:lnSpc>
              <a:spcAft>
                <a:spcPts val="0"/>
              </a:spcAft>
              <a:buNone/>
            </a:pPr>
            <a:r>
              <a:rPr lang="en-US" sz="1200" b="1" dirty="0" smtClean="0"/>
              <a:t>Training-</a:t>
            </a:r>
            <a:r>
              <a:rPr lang="en-US" sz="1200" dirty="0" smtClean="0"/>
              <a:t> Attend </a:t>
            </a:r>
            <a:r>
              <a:rPr lang="en-US" sz="1200" dirty="0"/>
              <a:t>expert-led trainings online or in person on a variety of different worksite wellness topics.</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a:lnSpc>
                <a:spcPct val="115000"/>
              </a:lnSpc>
              <a:spcAft>
                <a:spcPts val="0"/>
              </a:spcAft>
            </a:pPr>
            <a:endParaRPr lang="en-US" sz="1400" dirty="0" smtClean="0"/>
          </a:p>
          <a:p>
            <a:pPr marL="0">
              <a:lnSpc>
                <a:spcPct val="115000"/>
              </a:lnSpc>
              <a:spcAft>
                <a:spcPts val="0"/>
              </a:spcAft>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0"/>
              </a:spcAft>
              <a:buNone/>
            </a:pPr>
            <a:endParaRPr lang="en-US" sz="8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0"/>
              </a:spcAft>
              <a:buNone/>
            </a:pPr>
            <a:endParaRPr lang="en-US" dirty="0" smtClean="0"/>
          </a:p>
          <a:p>
            <a:pPr lvl="0">
              <a:lnSpc>
                <a:spcPct val="115000"/>
              </a:lnSpc>
              <a:spcAft>
                <a:spcPts val="0"/>
              </a:spcAft>
              <a:buFont typeface="Symbol" panose="05050102010706020507" pitchFamily="18" charset="2"/>
              <a:buChar char=""/>
            </a:pPr>
            <a:endParaRPr lang="en-US" dirty="0"/>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bwMode="auto">
          <a:xfrm>
            <a:off x="6524124" y="1222625"/>
            <a:ext cx="1756847" cy="1631989"/>
          </a:xfrm>
          <a:prstGeom prst="rect">
            <a:avLst/>
          </a:prstGeom>
          <a:noFill/>
          <a:extLst/>
        </p:spPr>
      </p:pic>
    </p:spTree>
    <p:extLst>
      <p:ext uri="{BB962C8B-B14F-4D97-AF65-F5344CB8AC3E}">
        <p14:creationId xmlns:p14="http://schemas.microsoft.com/office/powerpoint/2010/main" val="3922721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142" y="0"/>
            <a:ext cx="8229600" cy="857250"/>
          </a:xfrm>
        </p:spPr>
        <p:txBody>
          <a:bodyPr>
            <a:normAutofit/>
          </a:bodyPr>
          <a:lstStyle/>
          <a:p>
            <a:r>
              <a:rPr lang="en-US" dirty="0"/>
              <a:t>Ongoing </a:t>
            </a:r>
            <a:r>
              <a:rPr lang="en-US" dirty="0" smtClean="0"/>
              <a:t>support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7250" y="3852312"/>
            <a:ext cx="1366463" cy="514701"/>
          </a:xfrm>
          <a:prstGeom prst="rect">
            <a:avLst/>
          </a:prstGeom>
        </p:spPr>
      </p:pic>
      <p:sp>
        <p:nvSpPr>
          <p:cNvPr id="6" name="Content Placeholder 5"/>
          <p:cNvSpPr>
            <a:spLocks noGrp="1"/>
          </p:cNvSpPr>
          <p:nvPr>
            <p:ph idx="1"/>
          </p:nvPr>
        </p:nvSpPr>
        <p:spPr>
          <a:xfrm>
            <a:off x="914400" y="1200151"/>
            <a:ext cx="7772400" cy="3546510"/>
          </a:xfrm>
        </p:spPr>
        <p:txBody>
          <a:bodyPr>
            <a:normAutofit fontScale="55000" lnSpcReduction="20000"/>
          </a:bodyPr>
          <a:lstStyle/>
          <a:p>
            <a:pPr marL="0" indent="0">
              <a:lnSpc>
                <a:spcPct val="115000"/>
              </a:lnSpc>
              <a:spcAft>
                <a:spcPts val="0"/>
              </a:spcAft>
              <a:buNone/>
            </a:pPr>
            <a:r>
              <a:rPr lang="en-US" sz="2500" dirty="0"/>
              <a:t>As is true with all of our services, the value of our worksite wellness services is rooted in our capacity to provide you with customized ongoing support from an industry expert. North Risk Partners’ worksite wellness consultant, Jessie Sandoval, is available to talk you through all phases of the worksite wellness planning and implementation process.  </a:t>
            </a:r>
          </a:p>
          <a:p>
            <a:pPr marL="0" indent="0">
              <a:lnSpc>
                <a:spcPct val="115000"/>
              </a:lnSpc>
              <a:spcAft>
                <a:spcPts val="0"/>
              </a:spcAft>
              <a:buNone/>
            </a:pPr>
            <a:r>
              <a:rPr lang="en-US" sz="2500" dirty="0"/>
              <a:t> </a:t>
            </a:r>
          </a:p>
          <a:p>
            <a:pPr marL="0" indent="0">
              <a:lnSpc>
                <a:spcPct val="115000"/>
              </a:lnSpc>
              <a:spcAft>
                <a:spcPts val="0"/>
              </a:spcAft>
              <a:buNone/>
            </a:pPr>
            <a:r>
              <a:rPr lang="en-US" sz="2500" b="1" dirty="0"/>
              <a:t>About Jessie</a:t>
            </a:r>
          </a:p>
          <a:p>
            <a:pPr lvl="0">
              <a:lnSpc>
                <a:spcPct val="115000"/>
              </a:lnSpc>
              <a:spcAft>
                <a:spcPts val="0"/>
              </a:spcAft>
              <a:buFont typeface="Symbol" panose="05050102010706020507" pitchFamily="18" charset="2"/>
              <a:buChar char=""/>
            </a:pPr>
            <a:r>
              <a:rPr lang="en-US" sz="2500" dirty="0"/>
              <a:t>Certified Worksite Wellness Specialist (CWWS) and Program Manager (CWWPM) through the National Wellness Institute</a:t>
            </a:r>
          </a:p>
          <a:p>
            <a:pPr lvl="0">
              <a:lnSpc>
                <a:spcPct val="115000"/>
              </a:lnSpc>
              <a:spcAft>
                <a:spcPts val="0"/>
              </a:spcAft>
              <a:buFont typeface="Symbol" panose="05050102010706020507" pitchFamily="18" charset="2"/>
              <a:buChar char=""/>
            </a:pPr>
            <a:r>
              <a:rPr lang="en-US" sz="2500" dirty="0"/>
              <a:t>Certified Health Coach through the Institute for Integrative Nutrition</a:t>
            </a:r>
          </a:p>
          <a:p>
            <a:pPr lvl="0">
              <a:lnSpc>
                <a:spcPct val="115000"/>
              </a:lnSpc>
              <a:spcAft>
                <a:spcPts val="0"/>
              </a:spcAft>
              <a:buFont typeface="Symbol" panose="05050102010706020507" pitchFamily="18" charset="2"/>
              <a:buChar char=""/>
            </a:pPr>
            <a:r>
              <a:rPr lang="en-US" sz="2500" dirty="0"/>
              <a:t>Registered yoga instructor with over 11 years of teaching experience</a:t>
            </a:r>
          </a:p>
          <a:p>
            <a:pPr lvl="0">
              <a:lnSpc>
                <a:spcPct val="115000"/>
              </a:lnSpc>
              <a:spcAft>
                <a:spcPts val="0"/>
              </a:spcAft>
              <a:buFont typeface="Symbol" panose="05050102010706020507" pitchFamily="18" charset="2"/>
              <a:buChar char=""/>
            </a:pPr>
            <a:endParaRPr lang="en-US" sz="2500" dirty="0"/>
          </a:p>
          <a:p>
            <a:pPr marL="0" lvl="0" indent="0">
              <a:lnSpc>
                <a:spcPct val="115000"/>
              </a:lnSpc>
              <a:spcAft>
                <a:spcPts val="0"/>
              </a:spcAft>
              <a:buNone/>
            </a:pPr>
            <a:endParaRPr lang="en-US" sz="2500" dirty="0" smtClean="0"/>
          </a:p>
          <a:p>
            <a:pPr marL="0" lvl="0" indent="0">
              <a:lnSpc>
                <a:spcPct val="115000"/>
              </a:lnSpc>
              <a:spcAft>
                <a:spcPts val="0"/>
              </a:spcAft>
              <a:buNone/>
            </a:pPr>
            <a:r>
              <a:rPr lang="en-US" sz="2500" b="1" dirty="0" smtClean="0"/>
              <a:t>Contact Information</a:t>
            </a:r>
            <a:endParaRPr lang="en-US" sz="2500" b="1" dirty="0"/>
          </a:p>
          <a:p>
            <a:pPr marL="0" lvl="0" indent="0">
              <a:lnSpc>
                <a:spcPct val="115000"/>
              </a:lnSpc>
              <a:spcAft>
                <a:spcPts val="0"/>
              </a:spcAft>
              <a:buNone/>
            </a:pPr>
            <a:r>
              <a:rPr lang="en-US" sz="2500" dirty="0"/>
              <a:t>Jessie L. Sandoval</a:t>
            </a:r>
            <a:br>
              <a:rPr lang="en-US" sz="2500" dirty="0"/>
            </a:br>
            <a:r>
              <a:rPr lang="en-US" sz="2500" dirty="0"/>
              <a:t>jessie@jswellnessllc.org</a:t>
            </a:r>
            <a:br>
              <a:rPr lang="en-US" sz="2500" dirty="0"/>
            </a:br>
            <a:r>
              <a:rPr lang="en-US" sz="2500" dirty="0"/>
              <a:t>320.291.6285</a:t>
            </a:r>
          </a:p>
          <a:p>
            <a:endParaRPr lang="en-US" dirty="0"/>
          </a:p>
        </p:txBody>
      </p:sp>
    </p:spTree>
    <p:extLst>
      <p:ext uri="{BB962C8B-B14F-4D97-AF65-F5344CB8AC3E}">
        <p14:creationId xmlns:p14="http://schemas.microsoft.com/office/powerpoint/2010/main" val="3007733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t>
            </a:r>
            <a:r>
              <a:rPr lang="en-US" dirty="0"/>
              <a:t>e</a:t>
            </a:r>
            <a:r>
              <a:rPr lang="en-US" dirty="0" smtClean="0"/>
              <a:t>volution of worksite </a:t>
            </a:r>
            <a:r>
              <a:rPr lang="en-US" dirty="0"/>
              <a:t>w</a:t>
            </a:r>
            <a:r>
              <a:rPr lang="en-US" dirty="0" smtClean="0"/>
              <a:t>ellness </a:t>
            </a:r>
            <a:r>
              <a:rPr lang="en-US" dirty="0"/>
              <a:t>p</a:t>
            </a:r>
            <a:r>
              <a:rPr lang="en-US" dirty="0" smtClean="0"/>
              <a:t>rograms</a:t>
            </a:r>
            <a:endParaRPr lang="en-US" dirty="0"/>
          </a:p>
        </p:txBody>
      </p:sp>
      <p:sp>
        <p:nvSpPr>
          <p:cNvPr id="3" name="Content Placeholder 2"/>
          <p:cNvSpPr>
            <a:spLocks noGrp="1"/>
          </p:cNvSpPr>
          <p:nvPr>
            <p:ph idx="1"/>
          </p:nvPr>
        </p:nvSpPr>
        <p:spPr/>
        <p:txBody>
          <a:bodyPr>
            <a:normAutofit/>
          </a:bodyPr>
          <a:lstStyle/>
          <a:p>
            <a:pPr>
              <a:spcAft>
                <a:spcPts val="0"/>
              </a:spcAft>
            </a:pPr>
            <a:r>
              <a:rPr lang="en-US" dirty="0">
                <a:latin typeface="Georgia" panose="02040502050405020303" pitchFamily="18" charset="0"/>
                <a:ea typeface="Georgia" panose="02040502050405020303" pitchFamily="18" charset="0"/>
                <a:cs typeface="Georgia" panose="02040502050405020303" pitchFamily="18" charset="0"/>
              </a:rPr>
              <a:t>1970s - focus on fitness</a:t>
            </a:r>
            <a:endParaRPr lang="en-US" dirty="0"/>
          </a:p>
          <a:p>
            <a:pPr>
              <a:spcAft>
                <a:spcPts val="0"/>
              </a:spcAft>
            </a:pPr>
            <a:r>
              <a:rPr lang="en-US" dirty="0">
                <a:latin typeface="Georgia" panose="02040502050405020303" pitchFamily="18" charset="0"/>
                <a:ea typeface="Georgia" panose="02040502050405020303" pitchFamily="18" charset="0"/>
                <a:cs typeface="Georgia" panose="02040502050405020303" pitchFamily="18" charset="0"/>
              </a:rPr>
              <a:t>1980s - risk reduction</a:t>
            </a:r>
            <a:endParaRPr lang="en-US" dirty="0"/>
          </a:p>
          <a:p>
            <a:pPr>
              <a:spcAft>
                <a:spcPts val="0"/>
              </a:spcAft>
            </a:pPr>
            <a:r>
              <a:rPr lang="en-US" dirty="0">
                <a:latin typeface="Georgia" panose="02040502050405020303" pitchFamily="18" charset="0"/>
                <a:ea typeface="Georgia" panose="02040502050405020303" pitchFamily="18" charset="0"/>
                <a:cs typeface="Georgia" panose="02040502050405020303" pitchFamily="18" charset="0"/>
              </a:rPr>
              <a:t>Early 1990s - health and productivity management</a:t>
            </a:r>
            <a:br>
              <a:rPr lang="en-US" dirty="0">
                <a:latin typeface="Georgia" panose="02040502050405020303" pitchFamily="18" charset="0"/>
                <a:ea typeface="Georgia" panose="02040502050405020303" pitchFamily="18" charset="0"/>
                <a:cs typeface="Georgia" panose="02040502050405020303" pitchFamily="18" charset="0"/>
              </a:rPr>
            </a:br>
            <a:r>
              <a:rPr lang="en-US" dirty="0">
                <a:latin typeface="Georgia" panose="02040502050405020303" pitchFamily="18" charset="0"/>
                <a:ea typeface="Georgia" panose="02040502050405020303" pitchFamily="18" charset="0"/>
                <a:cs typeface="Georgia" panose="02040502050405020303" pitchFamily="18" charset="0"/>
              </a:rPr>
              <a:t>Later 1990s - population management</a:t>
            </a:r>
            <a:endParaRPr lang="en-US" dirty="0"/>
          </a:p>
          <a:p>
            <a:pPr>
              <a:spcAft>
                <a:spcPts val="0"/>
              </a:spcAft>
            </a:pPr>
            <a:r>
              <a:rPr lang="en-US" dirty="0">
                <a:latin typeface="Georgia" panose="02040502050405020303" pitchFamily="18" charset="0"/>
                <a:ea typeface="Georgia" panose="02040502050405020303" pitchFamily="18" charset="0"/>
                <a:cs typeface="Georgia" panose="02040502050405020303" pitchFamily="18" charset="0"/>
              </a:rPr>
              <a:t>2000s- total worker program</a:t>
            </a:r>
            <a:endParaRPr lang="en-US" dirty="0"/>
          </a:p>
          <a:p>
            <a:pPr>
              <a:spcAft>
                <a:spcPts val="0"/>
              </a:spcAft>
            </a:pPr>
            <a:r>
              <a:rPr lang="en-US" dirty="0" smtClean="0">
                <a:latin typeface="Georgia" panose="02040502050405020303" pitchFamily="18" charset="0"/>
                <a:ea typeface="Georgia" panose="02040502050405020303" pitchFamily="18" charset="0"/>
                <a:cs typeface="Georgia" panose="02040502050405020303" pitchFamily="18" charset="0"/>
              </a:rPr>
              <a:t>Today</a:t>
            </a:r>
          </a:p>
          <a:p>
            <a:pPr lvl="1">
              <a:spcAft>
                <a:spcPts val="0"/>
              </a:spcAft>
            </a:pPr>
            <a:r>
              <a:rPr lang="en-US" dirty="0" smtClean="0">
                <a:latin typeface="Georgia" panose="02040502050405020303" pitchFamily="18" charset="0"/>
                <a:ea typeface="Georgia" panose="02040502050405020303" pitchFamily="18" charset="0"/>
                <a:cs typeface="Georgia" panose="02040502050405020303" pitchFamily="18" charset="0"/>
              </a:rPr>
              <a:t>Business sustainability </a:t>
            </a:r>
          </a:p>
          <a:p>
            <a:pPr lvl="1">
              <a:spcAft>
                <a:spcPts val="0"/>
              </a:spcAft>
            </a:pPr>
            <a:r>
              <a:rPr lang="en-US" dirty="0" smtClean="0">
                <a:latin typeface="Georgia" panose="02040502050405020303" pitchFamily="18" charset="0"/>
              </a:rPr>
              <a:t>Activity centered 					 Results oriented</a:t>
            </a:r>
          </a:p>
        </p:txBody>
      </p:sp>
      <p:pic>
        <p:nvPicPr>
          <p:cNvPr id="4" name="Picture 3" descr="North-Risk-Partners-with-All-logo-outlines-r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8367" y="6112302"/>
            <a:ext cx="3124923" cy="477840"/>
          </a:xfrm>
          <a:prstGeom prst="rect">
            <a:avLst/>
          </a:prstGeom>
        </p:spPr>
      </p:pic>
      <p:pic>
        <p:nvPicPr>
          <p:cNvPr id="5" name="Picture 4" descr="North-Risk-Partners-with-All-logo-outlines-r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70767" y="6264702"/>
            <a:ext cx="3124923" cy="477840"/>
          </a:xfrm>
          <a:prstGeom prst="rect">
            <a:avLst/>
          </a:prstGeom>
        </p:spPr>
      </p:pic>
      <p:pic>
        <p:nvPicPr>
          <p:cNvPr id="6" name="Picture 5" descr="North-Risk-Partners-with-All-logo-outlines-r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3167" y="6417102"/>
            <a:ext cx="3124923" cy="477840"/>
          </a:xfrm>
          <a:prstGeom prst="rect">
            <a:avLst/>
          </a:prstGeom>
        </p:spPr>
      </p:pic>
      <p:sp>
        <p:nvSpPr>
          <p:cNvPr id="7" name="Right Arrow 6"/>
          <p:cNvSpPr/>
          <p:nvPr/>
        </p:nvSpPr>
        <p:spPr>
          <a:xfrm>
            <a:off x="3944680" y="3798997"/>
            <a:ext cx="1371600" cy="19138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1472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The </a:t>
            </a:r>
            <a:r>
              <a:rPr lang="en" dirty="0"/>
              <a:t>g</a:t>
            </a:r>
            <a:r>
              <a:rPr lang="en" dirty="0" smtClean="0"/>
              <a:t>rowing cost of illness</a:t>
            </a:r>
            <a:endParaRPr lang="en-US" dirty="0"/>
          </a:p>
        </p:txBody>
      </p:sp>
      <p:sp>
        <p:nvSpPr>
          <p:cNvPr id="3" name="Content Placeholder 2"/>
          <p:cNvSpPr>
            <a:spLocks noGrp="1"/>
          </p:cNvSpPr>
          <p:nvPr>
            <p:ph idx="1"/>
          </p:nvPr>
        </p:nvSpPr>
        <p:spPr/>
        <p:txBody>
          <a:bodyPr>
            <a:normAutofit/>
          </a:bodyPr>
          <a:lstStyle/>
          <a:p>
            <a:pPr marL="0" indent="0" fontAlgn="base">
              <a:buNone/>
            </a:pPr>
            <a:r>
              <a:rPr lang="en-US" sz="1600" b="1" dirty="0" smtClean="0"/>
              <a:t>Did you know? </a:t>
            </a:r>
            <a:r>
              <a:rPr lang="en-US" sz="1600" dirty="0" smtClean="0"/>
              <a:t/>
            </a:r>
            <a:br>
              <a:rPr lang="en-US" sz="1600" dirty="0" smtClean="0"/>
            </a:br>
            <a:endParaRPr lang="en-US" sz="1600" dirty="0" smtClean="0"/>
          </a:p>
          <a:p>
            <a:pPr fontAlgn="base"/>
            <a:r>
              <a:rPr lang="en-US" sz="1600" dirty="0" smtClean="0"/>
              <a:t>100 plus million Americans have been diagnose with pre or type 2 diabetes</a:t>
            </a:r>
          </a:p>
          <a:p>
            <a:pPr fontAlgn="base"/>
            <a:r>
              <a:rPr lang="en-US" sz="1600" dirty="0" smtClean="0"/>
              <a:t>A major consequence of type 2 diabetes will be cardiovascular diseases</a:t>
            </a:r>
          </a:p>
          <a:p>
            <a:pPr fontAlgn="base"/>
            <a:r>
              <a:rPr lang="en-US" sz="1600" dirty="0" smtClean="0"/>
              <a:t>Up to 65% of Americans currently do not have their conventional risk biomarkers under control</a:t>
            </a:r>
          </a:p>
          <a:p>
            <a:pPr fontAlgn="base"/>
            <a:r>
              <a:rPr lang="en-US" sz="1600" dirty="0" smtClean="0"/>
              <a:t>7 in 10 Americans take at least one prescription drug daily; one-half take two; 20% take five.</a:t>
            </a:r>
            <a:endParaRPr lang="en-US" sz="1600" dirty="0"/>
          </a:p>
          <a:p>
            <a:pPr marL="0" indent="0" fontAlgn="base">
              <a:buNone/>
            </a:pPr>
            <a:endParaRPr lang="en-US" sz="1600" dirty="0"/>
          </a:p>
          <a:p>
            <a:pPr marL="38100" lvl="0" indent="0">
              <a:buClr>
                <a:schemeClr val="dk1"/>
              </a:buClr>
              <a:buSzPct val="100000"/>
              <a:buNone/>
            </a:pPr>
            <a:endParaRPr lang="en" dirty="0"/>
          </a:p>
          <a:p>
            <a:pPr marL="38100" lvl="0" indent="0">
              <a:buClr>
                <a:schemeClr val="dk1"/>
              </a:buClr>
              <a:buSzPct val="100000"/>
              <a:buNone/>
            </a:pPr>
            <a:endParaRPr lang="en" dirty="0"/>
          </a:p>
          <a:p>
            <a:endParaRPr lang="en-US" dirty="0"/>
          </a:p>
        </p:txBody>
      </p:sp>
    </p:spTree>
    <p:extLst>
      <p:ext uri="{BB962C8B-B14F-4D97-AF65-F5344CB8AC3E}">
        <p14:creationId xmlns:p14="http://schemas.microsoft.com/office/powerpoint/2010/main" val="1948198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Health</a:t>
            </a:r>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3410437375"/>
              </p:ext>
            </p:extLst>
          </p:nvPr>
        </p:nvGraphicFramePr>
        <p:xfrm>
          <a:off x="457200" y="1200150"/>
          <a:ext cx="40386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p:cNvSpPr>
            <a:spLocks noGrp="1"/>
          </p:cNvSpPr>
          <p:nvPr>
            <p:ph sz="half" idx="2"/>
          </p:nvPr>
        </p:nvSpPr>
        <p:spPr/>
        <p:txBody>
          <a:bodyPr>
            <a:normAutofit lnSpcReduction="10000"/>
          </a:bodyPr>
          <a:lstStyle/>
          <a:p>
            <a:r>
              <a:rPr lang="en-US" sz="2400" dirty="0" smtClean="0"/>
              <a:t>Lifestyle and Chronic Conditions</a:t>
            </a:r>
          </a:p>
          <a:p>
            <a:pPr lvl="1"/>
            <a:r>
              <a:rPr lang="en-US" sz="1600" dirty="0" smtClean="0"/>
              <a:t>50% of premature deaths in the US are related to modifiable lifestyle factors.</a:t>
            </a:r>
          </a:p>
          <a:p>
            <a:pPr lvl="1"/>
            <a:r>
              <a:rPr lang="en-US" sz="1600" dirty="0" smtClean="0"/>
              <a:t>Unhealthy lifestyle leads to chronic disease – 800,000 + deaths/yr.</a:t>
            </a:r>
          </a:p>
          <a:p>
            <a:pPr lvl="1"/>
            <a:r>
              <a:rPr lang="en-US" sz="1600" dirty="0" smtClean="0"/>
              <a:t>Chronic disease related to lifestyle account for 70% of the nations medical costs.</a:t>
            </a:r>
          </a:p>
          <a:p>
            <a:pPr lvl="1"/>
            <a:endParaRPr lang="en-US" sz="1600" dirty="0" smtClean="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055491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 &amp; prevention</a:t>
            </a:r>
            <a:endParaRPr lang="en-US" dirty="0"/>
          </a:p>
        </p:txBody>
      </p:sp>
      <p:sp>
        <p:nvSpPr>
          <p:cNvPr id="3" name="Content Placeholder 2"/>
          <p:cNvSpPr>
            <a:spLocks noGrp="1"/>
          </p:cNvSpPr>
          <p:nvPr>
            <p:ph idx="1"/>
          </p:nvPr>
        </p:nvSpPr>
        <p:spPr/>
        <p:txBody>
          <a:bodyPr>
            <a:normAutofit/>
          </a:bodyPr>
          <a:lstStyle/>
          <a:p>
            <a:pPr marL="0" indent="0" fontAlgn="base">
              <a:buNone/>
            </a:pPr>
            <a:r>
              <a:rPr lang="en-US" sz="1600" b="1" dirty="0"/>
              <a:t>According to the U.S. Department of Health and Human Services:</a:t>
            </a:r>
          </a:p>
          <a:p>
            <a:pPr fontAlgn="base"/>
            <a:r>
              <a:rPr lang="en-US" sz="1600" dirty="0"/>
              <a:t>59% of employees do not get </a:t>
            </a:r>
            <a:r>
              <a:rPr lang="en-US" sz="1600" b="1" dirty="0"/>
              <a:t>adequate exercise</a:t>
            </a:r>
          </a:p>
          <a:p>
            <a:pPr fontAlgn="base"/>
            <a:r>
              <a:rPr lang="en-US" sz="1600" dirty="0"/>
              <a:t>50% or more have </a:t>
            </a:r>
            <a:r>
              <a:rPr lang="en-US" sz="1600" b="1" dirty="0"/>
              <a:t>high cholesterol</a:t>
            </a:r>
          </a:p>
          <a:p>
            <a:pPr fontAlgn="base"/>
            <a:r>
              <a:rPr lang="en-US" sz="1600" dirty="0"/>
              <a:t>27% have </a:t>
            </a:r>
            <a:r>
              <a:rPr lang="en-US" sz="1600" b="1" dirty="0"/>
              <a:t>cardiovascular disease</a:t>
            </a:r>
          </a:p>
          <a:p>
            <a:pPr fontAlgn="base"/>
            <a:r>
              <a:rPr lang="en-US" sz="1600" dirty="0"/>
              <a:t>26% are </a:t>
            </a:r>
            <a:r>
              <a:rPr lang="en-US" sz="1600" b="1" dirty="0"/>
              <a:t>overweight </a:t>
            </a:r>
            <a:r>
              <a:rPr lang="en-US" sz="1600" dirty="0"/>
              <a:t>by 20 percent or more</a:t>
            </a:r>
          </a:p>
          <a:p>
            <a:pPr fontAlgn="base"/>
            <a:r>
              <a:rPr lang="en-US" sz="1600" dirty="0"/>
              <a:t>24% have </a:t>
            </a:r>
            <a:r>
              <a:rPr lang="en-US" sz="1600" b="1" dirty="0"/>
              <a:t>high blood pressure</a:t>
            </a:r>
          </a:p>
          <a:p>
            <a:pPr marL="0" indent="0">
              <a:buNone/>
            </a:pPr>
            <a:r>
              <a:rPr lang="en-US" sz="1600" dirty="0" smtClean="0"/>
              <a:t>Between </a:t>
            </a:r>
            <a:r>
              <a:rPr lang="en-US" sz="1600" dirty="0"/>
              <a:t>70 to 90 percent of health care spending is caused by </a:t>
            </a:r>
            <a:r>
              <a:rPr lang="en-US" sz="1600" b="1" dirty="0"/>
              <a:t>preventable, modifiable</a:t>
            </a:r>
            <a:r>
              <a:rPr lang="en-US" sz="1600" dirty="0"/>
              <a:t> health risks such as the ones bulleted </a:t>
            </a:r>
            <a:r>
              <a:rPr lang="en-US" sz="1600" dirty="0" smtClean="0"/>
              <a:t>above. </a:t>
            </a:r>
            <a:endParaRPr lang="en-US" sz="1600" dirty="0"/>
          </a:p>
        </p:txBody>
      </p:sp>
    </p:spTree>
    <p:extLst>
      <p:ext uri="{BB962C8B-B14F-4D97-AF65-F5344CB8AC3E}">
        <p14:creationId xmlns:p14="http://schemas.microsoft.com/office/powerpoint/2010/main" val="46747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versus indirect </a:t>
            </a:r>
            <a:r>
              <a:rPr lang="en-US" dirty="0"/>
              <a:t>c</a:t>
            </a:r>
            <a:r>
              <a:rPr lang="en-US" dirty="0" smtClean="0"/>
              <a:t>osts </a:t>
            </a:r>
            <a:endParaRPr lang="en-US" dirty="0"/>
          </a:p>
        </p:txBody>
      </p:sp>
      <p:sp>
        <p:nvSpPr>
          <p:cNvPr id="3" name="Content Placeholder 2"/>
          <p:cNvSpPr>
            <a:spLocks noGrp="1"/>
          </p:cNvSpPr>
          <p:nvPr>
            <p:ph sz="half" idx="1"/>
          </p:nvPr>
        </p:nvSpPr>
        <p:spPr>
          <a:xfrm>
            <a:off x="235288" y="1200151"/>
            <a:ext cx="2726773" cy="2950609"/>
          </a:xfrm>
        </p:spPr>
        <p:txBody>
          <a:bodyPr>
            <a:normAutofit lnSpcReduction="10000"/>
          </a:bodyPr>
          <a:lstStyle/>
          <a:p>
            <a:r>
              <a:rPr lang="en-US" sz="1800" dirty="0" smtClean="0"/>
              <a:t>Direct or visible Costs at the tip of the iceberg</a:t>
            </a:r>
          </a:p>
          <a:p>
            <a:pPr lvl="1"/>
            <a:r>
              <a:rPr lang="en-US" sz="1800" dirty="0" smtClean="0"/>
              <a:t>Medical </a:t>
            </a:r>
          </a:p>
          <a:p>
            <a:pPr lvl="1"/>
            <a:r>
              <a:rPr lang="en-US" sz="1800" dirty="0" smtClean="0"/>
              <a:t>Pharmaceutical</a:t>
            </a:r>
          </a:p>
          <a:p>
            <a:pPr marL="457200" lvl="1" indent="0">
              <a:buNone/>
            </a:pPr>
            <a:r>
              <a:rPr lang="en-US" sz="1400" dirty="0" smtClean="0"/>
              <a:t>You can’t ignore the direct costs but at the same time, you cannot deny the costs that are harder to see.</a:t>
            </a:r>
          </a:p>
          <a:p>
            <a:pPr marL="457200" lvl="1" indent="0">
              <a:buNone/>
            </a:pPr>
            <a:endParaRPr lang="en-US" sz="1800" dirty="0" smtClean="0"/>
          </a:p>
          <a:p>
            <a:pPr marL="457200" lvl="1" indent="0">
              <a:buNone/>
            </a:pPr>
            <a:endParaRPr lang="en-US" dirty="0" smtClean="0"/>
          </a:p>
        </p:txBody>
      </p:sp>
      <p:sp>
        <p:nvSpPr>
          <p:cNvPr id="4" name="Content Placeholder 3"/>
          <p:cNvSpPr>
            <a:spLocks noGrp="1"/>
          </p:cNvSpPr>
          <p:nvPr>
            <p:ph sz="half" idx="2"/>
          </p:nvPr>
        </p:nvSpPr>
        <p:spPr/>
        <p:txBody>
          <a:bodyPr>
            <a:normAutofit lnSpcReduction="10000"/>
          </a:bodyPr>
          <a:lstStyle/>
          <a:p>
            <a:r>
              <a:rPr lang="en-US" sz="1800" dirty="0" smtClean="0"/>
              <a:t>Indirect or invisible costs below the surface</a:t>
            </a:r>
          </a:p>
          <a:p>
            <a:pPr lvl="1"/>
            <a:r>
              <a:rPr lang="en-US" sz="1800" dirty="0" err="1" smtClean="0"/>
              <a:t>Presenteeism</a:t>
            </a:r>
            <a:endParaRPr lang="en-US" sz="1800" dirty="0" smtClean="0"/>
          </a:p>
          <a:p>
            <a:pPr lvl="1"/>
            <a:r>
              <a:rPr lang="en-US" sz="1800" dirty="0" smtClean="0"/>
              <a:t>Short and long-term disability</a:t>
            </a:r>
            <a:endParaRPr lang="en-US" dirty="0" smtClean="0"/>
          </a:p>
          <a:p>
            <a:pPr lvl="1"/>
            <a:r>
              <a:rPr lang="en-US" sz="1800" dirty="0" smtClean="0"/>
              <a:t>Absenteeism</a:t>
            </a:r>
          </a:p>
          <a:p>
            <a:pPr lvl="1"/>
            <a:r>
              <a:rPr lang="en-US" sz="1800" dirty="0" smtClean="0"/>
              <a:t>Work Comp</a:t>
            </a:r>
          </a:p>
          <a:p>
            <a:pPr marL="457200" lvl="1" indent="0">
              <a:buNone/>
            </a:pPr>
            <a:r>
              <a:rPr lang="en-US" sz="1800" dirty="0" smtClean="0"/>
              <a:t>These costs = 2-3x direct medical costs</a:t>
            </a:r>
            <a:endParaRPr lang="en-US" sz="1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2061" y="3063315"/>
            <a:ext cx="1933575" cy="1905000"/>
          </a:xfrm>
          <a:prstGeom prst="rect">
            <a:avLst/>
          </a:prstGeom>
        </p:spPr>
      </p:pic>
    </p:spTree>
    <p:extLst>
      <p:ext uri="{BB962C8B-B14F-4D97-AF65-F5344CB8AC3E}">
        <p14:creationId xmlns:p14="http://schemas.microsoft.com/office/powerpoint/2010/main" val="1525265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a:t>
            </a:r>
            <a:r>
              <a:rPr lang="en-US" dirty="0"/>
              <a:t>n</a:t>
            </a:r>
            <a:r>
              <a:rPr lang="en-US" dirty="0" smtClean="0"/>
              <a:t>ews</a:t>
            </a:r>
            <a:endParaRPr lang="en-US" dirty="0"/>
          </a:p>
        </p:txBody>
      </p:sp>
      <p:sp>
        <p:nvSpPr>
          <p:cNvPr id="3" name="Content Placeholder 2"/>
          <p:cNvSpPr>
            <a:spLocks noGrp="1"/>
          </p:cNvSpPr>
          <p:nvPr>
            <p:ph idx="1"/>
          </p:nvPr>
        </p:nvSpPr>
        <p:spPr>
          <a:xfrm>
            <a:off x="914400" y="968188"/>
            <a:ext cx="7772400" cy="3626435"/>
          </a:xfrm>
        </p:spPr>
        <p:txBody>
          <a:bodyPr>
            <a:normAutofit fontScale="92500" lnSpcReduction="10000"/>
          </a:bodyPr>
          <a:lstStyle/>
          <a:p>
            <a:pPr>
              <a:buNone/>
            </a:pPr>
            <a:r>
              <a:rPr lang="en" dirty="0" smtClean="0"/>
              <a:t>A healthy workforce is a more productive workforce:</a:t>
            </a:r>
          </a:p>
          <a:p>
            <a:pPr marL="0" indent="0">
              <a:buNone/>
            </a:pPr>
            <a:r>
              <a:rPr lang="en" sz="1800" dirty="0" smtClean="0"/>
              <a:t>Reducing </a:t>
            </a:r>
            <a:r>
              <a:rPr lang="en" sz="1800" dirty="0"/>
              <a:t>just 1 health risk factor (i.e. obesity, smoking, high blood </a:t>
            </a:r>
            <a:r>
              <a:rPr lang="en" sz="1800" dirty="0" smtClean="0"/>
              <a:t>pressure) increases </a:t>
            </a:r>
            <a:r>
              <a:rPr lang="en" sz="1800" dirty="0"/>
              <a:t>a person’s productivity by 9% reduces absenteeism by 2</a:t>
            </a:r>
            <a:r>
              <a:rPr lang="en" sz="1800" dirty="0" smtClean="0"/>
              <a:t>%.</a:t>
            </a:r>
          </a:p>
          <a:p>
            <a:pPr marL="0" indent="0">
              <a:buNone/>
            </a:pPr>
            <a:r>
              <a:rPr lang="en" sz="1900" dirty="0" smtClean="0"/>
              <a:t>“Keep </a:t>
            </a:r>
            <a:r>
              <a:rPr lang="en" sz="1900" dirty="0"/>
              <a:t>the </a:t>
            </a:r>
            <a:r>
              <a:rPr lang="en" sz="1900" dirty="0" smtClean="0"/>
              <a:t>healthy people healthy”</a:t>
            </a:r>
          </a:p>
          <a:p>
            <a:pPr>
              <a:buFont typeface="Arial" panose="020B0604020202020204" pitchFamily="34" charset="0"/>
              <a:buChar char="•"/>
            </a:pPr>
            <a:r>
              <a:rPr lang="en" sz="1600" dirty="0" smtClean="0"/>
              <a:t>60</a:t>
            </a:r>
            <a:r>
              <a:rPr lang="en" sz="1600" dirty="0"/>
              <a:t>% of workforce = </a:t>
            </a:r>
            <a:r>
              <a:rPr lang="en" sz="1600" dirty="0" smtClean="0"/>
              <a:t>low-risk </a:t>
            </a:r>
            <a:r>
              <a:rPr lang="en" sz="1600" dirty="0"/>
              <a:t>(less than 2 risk </a:t>
            </a:r>
            <a:r>
              <a:rPr lang="en" sz="1600" dirty="0" smtClean="0"/>
              <a:t>factors)</a:t>
            </a:r>
          </a:p>
          <a:p>
            <a:pPr>
              <a:buFont typeface="Arial" panose="020B0604020202020204" pitchFamily="34" charset="0"/>
              <a:buChar char="•"/>
            </a:pPr>
            <a:r>
              <a:rPr lang="en" sz="1800" dirty="0" smtClean="0"/>
              <a:t>30</a:t>
            </a:r>
            <a:r>
              <a:rPr lang="en" sz="1800" dirty="0"/>
              <a:t>% =</a:t>
            </a:r>
            <a:r>
              <a:rPr lang="en" sz="1800" dirty="0" smtClean="0"/>
              <a:t>medium-risk</a:t>
            </a:r>
          </a:p>
          <a:p>
            <a:pPr>
              <a:buFont typeface="Arial" panose="020B0604020202020204" pitchFamily="34" charset="0"/>
              <a:buChar char="•"/>
            </a:pPr>
            <a:r>
              <a:rPr lang="en" sz="1800" dirty="0" smtClean="0"/>
              <a:t>10</a:t>
            </a:r>
            <a:r>
              <a:rPr lang="en" sz="1800" dirty="0"/>
              <a:t>% = high-risk </a:t>
            </a:r>
            <a:endParaRPr lang="en" sz="1800" dirty="0" smtClean="0"/>
          </a:p>
          <a:p>
            <a:pPr marL="0" indent="0">
              <a:buNone/>
            </a:pPr>
            <a:r>
              <a:rPr lang="en" sz="1800" dirty="0" smtClean="0"/>
              <a:t>80</a:t>
            </a:r>
            <a:r>
              <a:rPr lang="en" sz="1800" dirty="0"/>
              <a:t>% of costs come from the high risk </a:t>
            </a:r>
            <a:r>
              <a:rPr lang="en" sz="1800" dirty="0" smtClean="0"/>
              <a:t>numbers</a:t>
            </a:r>
          </a:p>
          <a:p>
            <a:pPr marL="0" indent="0">
              <a:buNone/>
            </a:pPr>
            <a:r>
              <a:rPr lang="en" sz="1500" b="1" dirty="0" smtClean="0"/>
              <a:t>Did </a:t>
            </a:r>
            <a:r>
              <a:rPr lang="en" sz="1500" b="1" dirty="0"/>
              <a:t>you know? </a:t>
            </a:r>
            <a:r>
              <a:rPr lang="en" sz="1500" i="1" dirty="0"/>
              <a:t>$350 is saved when a low-risk employee stays </a:t>
            </a:r>
            <a:r>
              <a:rPr lang="en" sz="1500" i="1" dirty="0" smtClean="0"/>
              <a:t>low-risk. When you </a:t>
            </a:r>
            <a:r>
              <a:rPr lang="en" sz="1500" i="1" dirty="0"/>
              <a:t>target the high-risk population only $153 is saved when risks are reduced. </a:t>
            </a:r>
          </a:p>
        </p:txBody>
      </p:sp>
    </p:spTree>
    <p:extLst>
      <p:ext uri="{BB962C8B-B14F-4D97-AF65-F5344CB8AC3E}">
        <p14:creationId xmlns:p14="http://schemas.microsoft.com/office/powerpoint/2010/main" val="83549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Trends - What’s not working?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Extrinsic rewards</a:t>
            </a:r>
          </a:p>
          <a:p>
            <a:r>
              <a:rPr lang="en-US" dirty="0" smtClean="0"/>
              <a:t>Large online platforms</a:t>
            </a:r>
          </a:p>
          <a:p>
            <a:r>
              <a:rPr lang="en-US" dirty="0" smtClean="0"/>
              <a:t>Program design based on risk factors only</a:t>
            </a:r>
          </a:p>
          <a:p>
            <a:r>
              <a:rPr lang="en-US" dirty="0" smtClean="0"/>
              <a:t>Doing the same thing every year</a:t>
            </a:r>
          </a:p>
          <a:p>
            <a:r>
              <a:rPr lang="en-US" dirty="0" smtClean="0"/>
              <a:t>Lack of diversity and breath of outreach</a:t>
            </a:r>
          </a:p>
          <a:p>
            <a:pPr marL="0" indent="0">
              <a:buNone/>
            </a:pPr>
            <a:r>
              <a:rPr lang="en-US" sz="1600" b="1" dirty="0">
                <a:ea typeface="Arial"/>
                <a:sym typeface="Arial"/>
              </a:rPr>
              <a:t>A recent Gallup study highlighted these statistics:</a:t>
            </a:r>
          </a:p>
          <a:p>
            <a:pPr marL="0" indent="0">
              <a:buNone/>
            </a:pPr>
            <a:r>
              <a:rPr lang="en-US" sz="1600" i="1" dirty="0">
                <a:ea typeface="Arial"/>
                <a:sym typeface="Arial"/>
              </a:rPr>
              <a:t>“The bulk of employees worldwide -- 63% -- are "not engaged," meaning they lack motivation and are less likely to invest discretionary effort in organizational goals or outcomes. And 24% are "actively disengaged," indicating they are unhappy and unproductive at work and liable to spread negativity to coworkers. In rough numbers, this translates into 900 million not engaged and 340 million actively disengaged workers around the globe</a:t>
            </a:r>
            <a:r>
              <a:rPr lang="en-US" sz="1600" i="1" dirty="0" smtClean="0">
                <a:ea typeface="Arial"/>
                <a:sym typeface="Arial"/>
              </a:rPr>
              <a:t>.”</a:t>
            </a:r>
            <a:endParaRPr lang="en-US" sz="1600" i="1" dirty="0">
              <a:ea typeface="Arial"/>
              <a:sym typeface="Arial"/>
            </a:endParaRPr>
          </a:p>
        </p:txBody>
      </p:sp>
    </p:spTree>
    <p:extLst>
      <p:ext uri="{BB962C8B-B14F-4D97-AF65-F5344CB8AC3E}">
        <p14:creationId xmlns:p14="http://schemas.microsoft.com/office/powerpoint/2010/main" val="3599923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Trends - What’s working?</a:t>
            </a:r>
            <a:endParaRPr lang="en-US" dirty="0"/>
          </a:p>
        </p:txBody>
      </p:sp>
      <p:sp>
        <p:nvSpPr>
          <p:cNvPr id="3" name="Content Placeholder 2"/>
          <p:cNvSpPr>
            <a:spLocks noGrp="1"/>
          </p:cNvSpPr>
          <p:nvPr>
            <p:ph idx="1"/>
          </p:nvPr>
        </p:nvSpPr>
        <p:spPr>
          <a:xfrm>
            <a:off x="914400" y="988828"/>
            <a:ext cx="7655442" cy="3827721"/>
          </a:xfrm>
        </p:spPr>
        <p:txBody>
          <a:bodyPr>
            <a:normAutofit fontScale="70000" lnSpcReduction="20000"/>
          </a:bodyPr>
          <a:lstStyle/>
          <a:p>
            <a:r>
              <a:rPr lang="en-US" sz="1900" b="1" dirty="0" smtClean="0"/>
              <a:t>Reframing the people, place and purpose of wellness programs</a:t>
            </a:r>
          </a:p>
          <a:p>
            <a:pPr lvl="1"/>
            <a:r>
              <a:rPr lang="en-US" sz="1900" dirty="0" smtClean="0"/>
              <a:t>Broader communities</a:t>
            </a:r>
          </a:p>
          <a:p>
            <a:pPr lvl="1"/>
            <a:r>
              <a:rPr lang="en-US" sz="1900" dirty="0" smtClean="0"/>
              <a:t>Building relationships and collaborating</a:t>
            </a:r>
          </a:p>
          <a:p>
            <a:r>
              <a:rPr lang="en-US" sz="1900" b="1" dirty="0" smtClean="0"/>
              <a:t>Connecting work activities with the mission and purpose of the organization</a:t>
            </a:r>
          </a:p>
          <a:p>
            <a:pPr lvl="1"/>
            <a:r>
              <a:rPr lang="en-US" sz="1900" dirty="0" smtClean="0"/>
              <a:t>Including leadership involvement and visibility</a:t>
            </a:r>
          </a:p>
          <a:p>
            <a:pPr lvl="1"/>
            <a:r>
              <a:rPr lang="en-US" sz="1900" dirty="0" smtClean="0"/>
              <a:t>Communication is transparent</a:t>
            </a:r>
          </a:p>
          <a:p>
            <a:r>
              <a:rPr lang="en-US" sz="1900" b="1" dirty="0" smtClean="0"/>
              <a:t>Work/life balance </a:t>
            </a:r>
          </a:p>
          <a:p>
            <a:pPr lvl="1"/>
            <a:r>
              <a:rPr lang="en-US" sz="1900" dirty="0" smtClean="0"/>
              <a:t>Acknowledging the role employees play outside of the workplace</a:t>
            </a:r>
          </a:p>
          <a:p>
            <a:pPr lvl="1"/>
            <a:r>
              <a:rPr lang="en-US" sz="1900" dirty="0" smtClean="0"/>
              <a:t>Flexible work schedules and locations</a:t>
            </a:r>
          </a:p>
          <a:p>
            <a:r>
              <a:rPr lang="en-US" sz="1900" b="1" dirty="0" smtClean="0"/>
              <a:t>Well-being – with a focus on mind, body and spirit</a:t>
            </a:r>
          </a:p>
          <a:p>
            <a:pPr lvl="1"/>
            <a:r>
              <a:rPr lang="en-US" sz="1900" dirty="0" smtClean="0"/>
              <a:t>Quality of life and how that can help employees be happier and more productive at work.</a:t>
            </a:r>
            <a:endParaRPr lang="en-US" sz="1900" dirty="0"/>
          </a:p>
          <a:p>
            <a:pPr marL="0" indent="0">
              <a:buNone/>
            </a:pPr>
            <a:r>
              <a:rPr lang="en-US" sz="1900" i="1" dirty="0" smtClean="0"/>
              <a:t>“Wellness is something we </a:t>
            </a:r>
            <a:r>
              <a:rPr lang="en-US" sz="1900" b="1" i="1" dirty="0" smtClean="0"/>
              <a:t>do with and for the people</a:t>
            </a:r>
            <a:r>
              <a:rPr lang="en-US" sz="1900" i="1" dirty="0" smtClean="0"/>
              <a:t>. It’s not something </a:t>
            </a:r>
            <a:r>
              <a:rPr lang="en-US" sz="1900" b="1" i="1" dirty="0" smtClean="0"/>
              <a:t>we do to them</a:t>
            </a:r>
            <a:r>
              <a:rPr lang="en-US" sz="1900" i="1" dirty="0" smtClean="0"/>
              <a:t>.”</a:t>
            </a:r>
            <a:endParaRPr lang="en-US" sz="1900" i="1" dirty="0"/>
          </a:p>
          <a:p>
            <a:pPr marL="0" indent="0">
              <a:buNone/>
            </a:pPr>
            <a:endParaRPr lang="en-US" sz="1500" dirty="0" smtClean="0"/>
          </a:p>
          <a:p>
            <a:pPr>
              <a:buNone/>
            </a:pPr>
            <a:endParaRPr lang="en-US" sz="2000" dirty="0"/>
          </a:p>
          <a:p>
            <a:pPr lvl="0">
              <a:buNone/>
            </a:pPr>
            <a:endParaRPr lang="en-US" sz="1800" dirty="0"/>
          </a:p>
          <a:p>
            <a:pPr marL="0" indent="0">
              <a:buNone/>
            </a:pPr>
            <a:endParaRPr lang="en-US" sz="1800" dirty="0"/>
          </a:p>
        </p:txBody>
      </p:sp>
    </p:spTree>
    <p:extLst>
      <p:ext uri="{BB962C8B-B14F-4D97-AF65-F5344CB8AC3E}">
        <p14:creationId xmlns:p14="http://schemas.microsoft.com/office/powerpoint/2010/main" val="2761582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D5053EC-98BE-4555-9CD9-AB93B1CCEAA2}"/>
</file>

<file path=customXml/itemProps2.xml><?xml version="1.0" encoding="utf-8"?>
<ds:datastoreItem xmlns:ds="http://schemas.openxmlformats.org/officeDocument/2006/customXml" ds:itemID="{C35310C5-B9C1-4AE9-B54C-7CACBB018DC2}"/>
</file>

<file path=customXml/itemProps3.xml><?xml version="1.0" encoding="utf-8"?>
<ds:datastoreItem xmlns:ds="http://schemas.openxmlformats.org/officeDocument/2006/customXml" ds:itemID="{BBA0B02B-C787-4E64-B217-7BE85189D1DE}"/>
</file>

<file path=docProps/app.xml><?xml version="1.0" encoding="utf-8"?>
<Properties xmlns="http://schemas.openxmlformats.org/officeDocument/2006/extended-properties" xmlns:vt="http://schemas.openxmlformats.org/officeDocument/2006/docPropsVTypes">
  <TotalTime>2147</TotalTime>
  <Words>1045</Words>
  <Application>Microsoft Office PowerPoint</Application>
  <PresentationFormat>On-screen Show (16:9)</PresentationFormat>
  <Paragraphs>176</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Worksite Wellness Programs</vt:lpstr>
      <vt:lpstr>The evolution of worksite wellness programs</vt:lpstr>
      <vt:lpstr>The growing cost of illness</vt:lpstr>
      <vt:lpstr>Determinants of Health</vt:lpstr>
      <vt:lpstr>Risk factors &amp; prevention</vt:lpstr>
      <vt:lpstr>Direct versus indirect costs </vt:lpstr>
      <vt:lpstr>The good news</vt:lpstr>
      <vt:lpstr>Current Trends - What’s not working?</vt:lpstr>
      <vt:lpstr>Current Trends - What’s working?</vt:lpstr>
      <vt:lpstr>Future wellness programs</vt:lpstr>
      <vt:lpstr>Future wellness programs cont.</vt:lpstr>
      <vt:lpstr>Future wellness programs cont.</vt:lpstr>
      <vt:lpstr>Best practices</vt:lpstr>
      <vt:lpstr>Moving forward/ Recap</vt:lpstr>
      <vt:lpstr>Moving forward continued…</vt:lpstr>
      <vt:lpstr>Questions &amp; Answers</vt:lpstr>
      <vt:lpstr>Worksite Wellness – Service available to all North Risk Partners clients</vt:lpstr>
      <vt:lpstr>Ongoing support</vt:lpstr>
    </vt:vector>
  </TitlesOfParts>
  <Company>Sight Marketing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Lantto</dc:creator>
  <cp:lastModifiedBy>Kate Burnevik</cp:lastModifiedBy>
  <cp:revision>70</cp:revision>
  <dcterms:created xsi:type="dcterms:W3CDTF">2013-11-05T15:10:56Z</dcterms:created>
  <dcterms:modified xsi:type="dcterms:W3CDTF">2015-04-29T18:58:36Z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