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416" r:id="rId3"/>
    <p:sldId id="434" r:id="rId4"/>
    <p:sldId id="435" r:id="rId5"/>
    <p:sldId id="436" r:id="rId6"/>
    <p:sldId id="437" r:id="rId7"/>
    <p:sldId id="438" r:id="rId8"/>
    <p:sldId id="439" r:id="rId9"/>
    <p:sldId id="440" r:id="rId10"/>
    <p:sldId id="441" r:id="rId11"/>
    <p:sldId id="443" r:id="rId12"/>
    <p:sldId id="444" r:id="rId13"/>
    <p:sldId id="424" r:id="rId14"/>
    <p:sldId id="415" r:id="rId1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128EC4-6850-4B3F-B94D-C9B5CEF4BD91}">
          <p14:sldIdLst>
            <p14:sldId id="256"/>
            <p14:sldId id="416"/>
            <p14:sldId id="434"/>
            <p14:sldId id="435"/>
            <p14:sldId id="436"/>
            <p14:sldId id="437"/>
            <p14:sldId id="438"/>
            <p14:sldId id="439"/>
            <p14:sldId id="440"/>
            <p14:sldId id="441"/>
            <p14:sldId id="443"/>
            <p14:sldId id="444"/>
            <p14:sldId id="424"/>
            <p14:sldId id="41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A7D"/>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0" autoAdjust="0"/>
    <p:restoredTop sz="94697" autoAdjust="0"/>
  </p:normalViewPr>
  <p:slideViewPr>
    <p:cSldViewPr>
      <p:cViewPr>
        <p:scale>
          <a:sx n="105" d="100"/>
          <a:sy n="105" d="100"/>
        </p:scale>
        <p:origin x="-426" y="-258"/>
      </p:cViewPr>
      <p:guideLst>
        <p:guide orient="horz" pos="2160"/>
        <p:guide pos="2880"/>
      </p:guideLst>
    </p:cSldViewPr>
  </p:slideViewPr>
  <p:outlineViewPr>
    <p:cViewPr>
      <p:scale>
        <a:sx n="33" d="100"/>
        <a:sy n="33" d="100"/>
      </p:scale>
      <p:origin x="48" y="24516"/>
    </p:cViewPr>
  </p:outlineViewPr>
  <p:notesTextViewPr>
    <p:cViewPr>
      <p:scale>
        <a:sx n="1" d="1"/>
        <a:sy n="1" d="1"/>
      </p:scale>
      <p:origin x="0" y="0"/>
    </p:cViewPr>
  </p:notesTextViewPr>
  <p:sorterViewPr>
    <p:cViewPr>
      <p:scale>
        <a:sx n="70" d="100"/>
        <a:sy n="70" d="100"/>
      </p:scale>
      <p:origin x="0" y="-860"/>
    </p:cViewPr>
  </p:sorterViewPr>
  <p:notesViewPr>
    <p:cSldViewPr>
      <p:cViewPr varScale="1">
        <p:scale>
          <a:sx n="65" d="100"/>
          <a:sy n="65" d="100"/>
        </p:scale>
        <p:origin x="-2534" y="-82"/>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1" y="1"/>
            <a:ext cx="3011695" cy="461799"/>
          </a:xfrm>
          <a:prstGeom prst="rect">
            <a:avLst/>
          </a:prstGeom>
          <a:noFill/>
          <a:ln>
            <a:noFill/>
          </a:ln>
        </p:spPr>
        <p:txBody>
          <a:bodyPr vert="horz" wrap="square" lIns="92491" tIns="46250" rIns="92491" bIns="4625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alibri"/>
            </a:endParaRPr>
          </a:p>
        </p:txBody>
      </p:sp>
      <p:sp>
        <p:nvSpPr>
          <p:cNvPr id="3" name="Date Placeholder 2"/>
          <p:cNvSpPr txBox="1">
            <a:spLocks noGrp="1"/>
          </p:cNvSpPr>
          <p:nvPr>
            <p:ph type="dt" sz="quarter" idx="1"/>
          </p:nvPr>
        </p:nvSpPr>
        <p:spPr>
          <a:xfrm>
            <a:off x="3936767" y="1"/>
            <a:ext cx="3011695" cy="461799"/>
          </a:xfrm>
          <a:prstGeom prst="rect">
            <a:avLst/>
          </a:prstGeom>
          <a:noFill/>
          <a:ln>
            <a:noFill/>
          </a:ln>
        </p:spPr>
        <p:txBody>
          <a:bodyPr vert="horz" wrap="square" lIns="92491" tIns="46250" rIns="92491" bIns="4625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alibri"/>
            </a:endParaRPr>
          </a:p>
        </p:txBody>
      </p:sp>
      <p:sp>
        <p:nvSpPr>
          <p:cNvPr id="4" name="Footer Placeholder 3"/>
          <p:cNvSpPr txBox="1">
            <a:spLocks noGrp="1"/>
          </p:cNvSpPr>
          <p:nvPr>
            <p:ph type="ftr" sz="quarter" idx="2"/>
          </p:nvPr>
        </p:nvSpPr>
        <p:spPr>
          <a:xfrm>
            <a:off x="0" y="8772672"/>
            <a:ext cx="3475037" cy="461799"/>
          </a:xfrm>
          <a:prstGeom prst="rect">
            <a:avLst/>
          </a:prstGeom>
          <a:noFill/>
          <a:ln>
            <a:noFill/>
          </a:ln>
        </p:spPr>
        <p:txBody>
          <a:bodyPr vert="horz" wrap="square" lIns="92491" tIns="46250" rIns="92491" bIns="4625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alibri"/>
            </a:endParaRPr>
          </a:p>
        </p:txBody>
      </p:sp>
      <p:sp>
        <p:nvSpPr>
          <p:cNvPr id="5" name="Slide Number Placeholder 4"/>
          <p:cNvSpPr txBox="1">
            <a:spLocks noGrp="1"/>
          </p:cNvSpPr>
          <p:nvPr>
            <p:ph type="sldNum" sz="quarter" idx="3"/>
          </p:nvPr>
        </p:nvSpPr>
        <p:spPr>
          <a:xfrm>
            <a:off x="3936767" y="8772672"/>
            <a:ext cx="3011695" cy="461799"/>
          </a:xfrm>
          <a:prstGeom prst="rect">
            <a:avLst/>
          </a:prstGeom>
          <a:noFill/>
          <a:ln>
            <a:noFill/>
          </a:ln>
        </p:spPr>
        <p:txBody>
          <a:bodyPr vert="horz" wrap="square" lIns="92491" tIns="46250" rIns="92491" bIns="4625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2CDF6-FB30-4439-B048-B02E32847E63}" type="slidenum">
              <a:rPr sz="1000"/>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rgbClr val="000000"/>
              </a:solidFill>
              <a:uFillTx/>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38" y="205824"/>
            <a:ext cx="2057400" cy="139458"/>
          </a:xfrm>
          <a:prstGeom prst="rect">
            <a:avLst/>
          </a:prstGeom>
        </p:spPr>
      </p:pic>
    </p:spTree>
    <p:extLst>
      <p:ext uri="{BB962C8B-B14F-4D97-AF65-F5344CB8AC3E}">
        <p14:creationId xmlns:p14="http://schemas.microsoft.com/office/powerpoint/2010/main" val="4009149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1" y="1"/>
            <a:ext cx="3011695" cy="461799"/>
          </a:xfrm>
          <a:prstGeom prst="rect">
            <a:avLst/>
          </a:prstGeom>
          <a:noFill/>
          <a:ln>
            <a:noFill/>
          </a:ln>
        </p:spPr>
        <p:txBody>
          <a:bodyPr vert="horz" wrap="square" lIns="92491" tIns="46250" rIns="92491" bIns="4625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dirty="0"/>
          </a:p>
        </p:txBody>
      </p:sp>
      <p:sp>
        <p:nvSpPr>
          <p:cNvPr id="3" name="Date Placeholder 2"/>
          <p:cNvSpPr txBox="1">
            <a:spLocks noGrp="1"/>
          </p:cNvSpPr>
          <p:nvPr>
            <p:ph type="dt" idx="1"/>
          </p:nvPr>
        </p:nvSpPr>
        <p:spPr>
          <a:xfrm>
            <a:off x="3936767" y="1"/>
            <a:ext cx="3011695" cy="461799"/>
          </a:xfrm>
          <a:prstGeom prst="rect">
            <a:avLst/>
          </a:prstGeom>
          <a:noFill/>
          <a:ln>
            <a:noFill/>
          </a:ln>
        </p:spPr>
        <p:txBody>
          <a:bodyPr vert="horz" wrap="square" lIns="92491" tIns="46250" rIns="92491" bIns="4625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57E980DF-B708-4E28-B149-C0BD832A50A3}" type="datetime1">
              <a:rPr lang="en-US"/>
              <a:pPr lvl="0"/>
              <a:t>10/15/2014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95008" y="4387136"/>
            <a:ext cx="5560064" cy="4156231"/>
          </a:xfrm>
          <a:prstGeom prst="rect">
            <a:avLst/>
          </a:prstGeom>
          <a:noFill/>
          <a:ln>
            <a:noFill/>
          </a:ln>
        </p:spPr>
        <p:txBody>
          <a:bodyPr vert="horz" wrap="square" lIns="92491" tIns="46250" rIns="92491" bIns="4625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1" y="8772672"/>
            <a:ext cx="3011695" cy="461799"/>
          </a:xfrm>
          <a:prstGeom prst="rect">
            <a:avLst/>
          </a:prstGeom>
          <a:noFill/>
          <a:ln>
            <a:noFill/>
          </a:ln>
        </p:spPr>
        <p:txBody>
          <a:bodyPr vert="horz" wrap="square" lIns="92491" tIns="46250" rIns="92491" bIns="4625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dirty="0"/>
          </a:p>
        </p:txBody>
      </p:sp>
      <p:sp>
        <p:nvSpPr>
          <p:cNvPr id="7" name="Slide Number Placeholder 6"/>
          <p:cNvSpPr txBox="1">
            <a:spLocks noGrp="1"/>
          </p:cNvSpPr>
          <p:nvPr>
            <p:ph type="sldNum" sz="quarter" idx="5"/>
          </p:nvPr>
        </p:nvSpPr>
        <p:spPr>
          <a:xfrm>
            <a:off x="3936767" y="8772672"/>
            <a:ext cx="3011695" cy="461799"/>
          </a:xfrm>
          <a:prstGeom prst="rect">
            <a:avLst/>
          </a:prstGeom>
          <a:noFill/>
          <a:ln>
            <a:noFill/>
          </a:ln>
        </p:spPr>
        <p:txBody>
          <a:bodyPr vert="horz" wrap="square" lIns="92491" tIns="46250" rIns="92491" bIns="4625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B8152CA-C1AE-4902-9B81-B0EC4C54FB06}" type="slidenum">
              <a:rPr/>
              <a:pPr lvl="0"/>
              <a:t>‹#›</a:t>
            </a:fld>
            <a:endParaRPr lang="en-US" dirty="0"/>
          </a:p>
        </p:txBody>
      </p:sp>
    </p:spTree>
    <p:extLst>
      <p:ext uri="{BB962C8B-B14F-4D97-AF65-F5344CB8AC3E}">
        <p14:creationId xmlns:p14="http://schemas.microsoft.com/office/powerpoint/2010/main" val="2444961789"/>
      </p:ext>
    </p:extLst>
  </p:cSld>
  <p:clrMap bg1="lt1" tx1="dk1" bg2="lt2" tx2="dk2" accent1="accent1" accent2="accent2" accent3="accent3" accent4="accent4" accent5="accent5" accent6="accent6" hlink="hlink" folHlink="folHlink"/>
  <p:hf hdr="0" ftr="0" dt="0"/>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Footer Placeholder 4"/>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6" name="Slide Number Placeholder 5"/>
          <p:cNvSpPr txBox="1">
            <a:spLocks noGrp="1"/>
          </p:cNvSpPr>
          <p:nvPr>
            <p:ph type="sldNum" sz="quarter" idx="8"/>
          </p:nvPr>
        </p:nvSpPr>
        <p:spPr/>
        <p:txBody>
          <a:bodyPr/>
          <a:lstStyle>
            <a:lvl1pPr>
              <a:defRPr/>
            </a:lvl1pPr>
          </a:lstStyle>
          <a:p>
            <a:pPr lvl="0"/>
            <a:fld id="{A2E9825F-1135-4228-9114-3FA8C5D9606F}" type="slidenum">
              <a:rPr/>
              <a:pPr lvl="0"/>
              <a:t>‹#›</a:t>
            </a:fld>
            <a:endParaRPr lang="en-US" dirty="0"/>
          </a:p>
        </p:txBody>
      </p:sp>
    </p:spTree>
    <p:extLst>
      <p:ext uri="{BB962C8B-B14F-4D97-AF65-F5344CB8AC3E}">
        <p14:creationId xmlns:p14="http://schemas.microsoft.com/office/powerpoint/2010/main" val="71340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Footer Placeholder 4"/>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6" name="Slide Number Placeholder 5"/>
          <p:cNvSpPr txBox="1">
            <a:spLocks noGrp="1"/>
          </p:cNvSpPr>
          <p:nvPr>
            <p:ph type="sldNum" sz="quarter" idx="8"/>
          </p:nvPr>
        </p:nvSpPr>
        <p:spPr/>
        <p:txBody>
          <a:bodyPr/>
          <a:lstStyle>
            <a:lvl1pPr>
              <a:defRPr/>
            </a:lvl1pPr>
          </a:lstStyle>
          <a:p>
            <a:pPr lvl="0"/>
            <a:fld id="{9F93CB27-29F5-40E6-9A9F-854D1F1CB532}" type="slidenum">
              <a:rPr/>
              <a:pPr lvl="0"/>
              <a:t>‹#›</a:t>
            </a:fld>
            <a:endParaRPr lang="en-US" dirty="0"/>
          </a:p>
        </p:txBody>
      </p:sp>
    </p:spTree>
    <p:extLst>
      <p:ext uri="{BB962C8B-B14F-4D97-AF65-F5344CB8AC3E}">
        <p14:creationId xmlns:p14="http://schemas.microsoft.com/office/powerpoint/2010/main" val="59177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Footer Placeholder 4"/>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6" name="Slide Number Placeholder 5"/>
          <p:cNvSpPr txBox="1">
            <a:spLocks noGrp="1"/>
          </p:cNvSpPr>
          <p:nvPr>
            <p:ph type="sldNum" sz="quarter" idx="8"/>
          </p:nvPr>
        </p:nvSpPr>
        <p:spPr/>
        <p:txBody>
          <a:bodyPr/>
          <a:lstStyle>
            <a:lvl1pPr>
              <a:defRPr/>
            </a:lvl1pPr>
          </a:lstStyle>
          <a:p>
            <a:pPr lvl="0"/>
            <a:fld id="{BF256E6C-9149-4ECA-A23F-85E9747AD208}" type="slidenum">
              <a:rPr/>
              <a:pPr lvl="0"/>
              <a:t>‹#›</a:t>
            </a:fld>
            <a:endParaRPr lang="en-US" dirty="0"/>
          </a:p>
        </p:txBody>
      </p:sp>
    </p:spTree>
    <p:extLst>
      <p:ext uri="{BB962C8B-B14F-4D97-AF65-F5344CB8AC3E}">
        <p14:creationId xmlns:p14="http://schemas.microsoft.com/office/powerpoint/2010/main" val="111651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a:xfrm>
            <a:off x="457200" y="6356351"/>
            <a:ext cx="2895600" cy="365129"/>
          </a:xfrm>
        </p:spPr>
        <p:txBody>
          <a:bodyPr/>
          <a:lstStyle>
            <a:lvl1pPr>
              <a:defRPr sz="1200">
                <a:solidFill>
                  <a:schemeClr val="tx1"/>
                </a:solidFill>
              </a:defRPr>
            </a:lvl1pPr>
          </a:lstStyle>
          <a:p>
            <a:endParaRPr lang="en-US" dirty="0"/>
          </a:p>
        </p:txBody>
      </p:sp>
      <p:sp>
        <p:nvSpPr>
          <p:cNvPr id="5" name="Footer Placeholder 4"/>
          <p:cNvSpPr txBox="1">
            <a:spLocks noGrp="1"/>
          </p:cNvSpPr>
          <p:nvPr>
            <p:ph type="ftr" sz="quarter" idx="9"/>
          </p:nvPr>
        </p:nvSpPr>
        <p:spPr>
          <a:xfrm>
            <a:off x="2743200" y="6356351"/>
            <a:ext cx="3657599" cy="365129"/>
          </a:xfrm>
        </p:spPr>
        <p:txBody>
          <a:bodyPr/>
          <a:lstStyle>
            <a:lvl1pPr>
              <a:defRPr>
                <a:solidFill>
                  <a:schemeClr val="bg1">
                    <a:lumMod val="85000"/>
                  </a:schemeClr>
                </a:solidFill>
              </a:defRPr>
            </a:lvl1pPr>
          </a:lstStyle>
          <a:p>
            <a:r>
              <a:rPr lang="en-US" smtClean="0"/>
              <a:t>Johnson McCann- Webinar - 10/16/14</a:t>
            </a:r>
            <a:endParaRPr lang="en-US" dirty="0"/>
          </a:p>
        </p:txBody>
      </p:sp>
      <p:sp>
        <p:nvSpPr>
          <p:cNvPr id="6" name="Slide Number Placeholder 5"/>
          <p:cNvSpPr txBox="1">
            <a:spLocks noGrp="1"/>
          </p:cNvSpPr>
          <p:nvPr>
            <p:ph type="sldNum" sz="quarter" idx="8"/>
          </p:nvPr>
        </p:nvSpPr>
        <p:spPr/>
        <p:txBody>
          <a:bodyPr/>
          <a:lstStyle>
            <a:lvl1pPr>
              <a:defRPr/>
            </a:lvl1pPr>
          </a:lstStyle>
          <a:p>
            <a:pPr lvl="0"/>
            <a:fld id="{EDE06C84-8874-4A3E-9D6E-49ECECCE390F}" type="slidenum">
              <a:rPr/>
              <a:pPr lvl="0"/>
              <a:t>‹#›</a:t>
            </a:fld>
            <a:endParaRPr lang="en-US" dirty="0"/>
          </a:p>
        </p:txBody>
      </p:sp>
      <p:cxnSp>
        <p:nvCxnSpPr>
          <p:cNvPr id="7" name="Straight Connector 7"/>
          <p:cNvCxnSpPr/>
          <p:nvPr/>
        </p:nvCxnSpPr>
        <p:spPr>
          <a:xfrm>
            <a:off x="457200" y="1371600"/>
            <a:ext cx="8229600" cy="0"/>
          </a:xfrm>
          <a:prstGeom prst="straightConnector1">
            <a:avLst/>
          </a:prstGeom>
          <a:noFill/>
          <a:ln w="9528">
            <a:solidFill>
              <a:srgbClr val="BE4B48"/>
            </a:solidFill>
            <a:prstDash val="solid"/>
          </a:ln>
        </p:spPr>
      </p:cxnSp>
    </p:spTree>
    <p:extLst>
      <p:ext uri="{BB962C8B-B14F-4D97-AF65-F5344CB8AC3E}">
        <p14:creationId xmlns:p14="http://schemas.microsoft.com/office/powerpoint/2010/main" val="209862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Footer Placeholder 4"/>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6" name="Slide Number Placeholder 5"/>
          <p:cNvSpPr txBox="1">
            <a:spLocks noGrp="1"/>
          </p:cNvSpPr>
          <p:nvPr>
            <p:ph type="sldNum" sz="quarter" idx="8"/>
          </p:nvPr>
        </p:nvSpPr>
        <p:spPr/>
        <p:txBody>
          <a:bodyPr/>
          <a:lstStyle>
            <a:lvl1pPr>
              <a:defRPr/>
            </a:lvl1pPr>
          </a:lstStyle>
          <a:p>
            <a:pPr lvl="0"/>
            <a:fld id="{6344214B-1403-4E5A-B927-06FC20028642}" type="slidenum">
              <a:rPr/>
              <a:pPr lvl="0"/>
              <a:t>‹#›</a:t>
            </a:fld>
            <a:endParaRPr lang="en-US" dirty="0"/>
          </a:p>
        </p:txBody>
      </p:sp>
    </p:spTree>
    <p:extLst>
      <p:ext uri="{BB962C8B-B14F-4D97-AF65-F5344CB8AC3E}">
        <p14:creationId xmlns:p14="http://schemas.microsoft.com/office/powerpoint/2010/main" val="7836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dirty="0"/>
          </a:p>
        </p:txBody>
      </p:sp>
      <p:sp>
        <p:nvSpPr>
          <p:cNvPr id="6" name="Footer Placeholder 5"/>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7" name="Slide Number Placeholder 6"/>
          <p:cNvSpPr txBox="1">
            <a:spLocks noGrp="1"/>
          </p:cNvSpPr>
          <p:nvPr>
            <p:ph type="sldNum" sz="quarter" idx="8"/>
          </p:nvPr>
        </p:nvSpPr>
        <p:spPr/>
        <p:txBody>
          <a:bodyPr/>
          <a:lstStyle>
            <a:lvl1pPr>
              <a:defRPr/>
            </a:lvl1pPr>
          </a:lstStyle>
          <a:p>
            <a:pPr lvl="0"/>
            <a:fld id="{7430D95C-5C9D-471C-801F-F7AE40ACB121}" type="slidenum">
              <a:rPr/>
              <a:pPr lvl="0"/>
              <a:t>‹#›</a:t>
            </a:fld>
            <a:endParaRPr lang="en-US" dirty="0"/>
          </a:p>
        </p:txBody>
      </p:sp>
      <p:cxnSp>
        <p:nvCxnSpPr>
          <p:cNvPr id="8" name="Straight Connector 7"/>
          <p:cNvCxnSpPr/>
          <p:nvPr/>
        </p:nvCxnSpPr>
        <p:spPr>
          <a:xfrm>
            <a:off x="457200" y="1371600"/>
            <a:ext cx="8229600" cy="0"/>
          </a:xfrm>
          <a:prstGeom prst="straightConnector1">
            <a:avLst/>
          </a:prstGeom>
          <a:noFill/>
          <a:ln w="9528">
            <a:solidFill>
              <a:srgbClr val="BE4B48"/>
            </a:solidFill>
            <a:prstDash val="solid"/>
          </a:ln>
        </p:spPr>
      </p:cxnSp>
    </p:spTree>
    <p:extLst>
      <p:ext uri="{BB962C8B-B14F-4D97-AF65-F5344CB8AC3E}">
        <p14:creationId xmlns:p14="http://schemas.microsoft.com/office/powerpoint/2010/main" val="300799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b="1"/>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dirty="0"/>
          </a:p>
        </p:txBody>
      </p:sp>
      <p:sp>
        <p:nvSpPr>
          <p:cNvPr id="8" name="Footer Placeholder 7"/>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9" name="Slide Number Placeholder 8"/>
          <p:cNvSpPr txBox="1">
            <a:spLocks noGrp="1"/>
          </p:cNvSpPr>
          <p:nvPr>
            <p:ph type="sldNum" sz="quarter" idx="8"/>
          </p:nvPr>
        </p:nvSpPr>
        <p:spPr/>
        <p:txBody>
          <a:bodyPr/>
          <a:lstStyle>
            <a:lvl1pPr>
              <a:defRPr/>
            </a:lvl1pPr>
          </a:lstStyle>
          <a:p>
            <a:pPr lvl="0"/>
            <a:fld id="{D8A1A962-B884-450F-A587-AA16848AC800}" type="slidenum">
              <a:rPr/>
              <a:pPr lvl="0"/>
              <a:t>‹#›</a:t>
            </a:fld>
            <a:endParaRPr lang="en-US" dirty="0"/>
          </a:p>
        </p:txBody>
      </p:sp>
      <p:cxnSp>
        <p:nvCxnSpPr>
          <p:cNvPr id="10" name="Straight Connector 9"/>
          <p:cNvCxnSpPr/>
          <p:nvPr/>
        </p:nvCxnSpPr>
        <p:spPr>
          <a:xfrm>
            <a:off x="457200" y="1371600"/>
            <a:ext cx="8229600" cy="0"/>
          </a:xfrm>
          <a:prstGeom prst="straightConnector1">
            <a:avLst/>
          </a:prstGeom>
          <a:noFill/>
          <a:ln w="9528">
            <a:solidFill>
              <a:srgbClr val="BE4B48"/>
            </a:solidFill>
            <a:prstDash val="solid"/>
          </a:ln>
        </p:spPr>
      </p:cxnSp>
    </p:spTree>
    <p:extLst>
      <p:ext uri="{BB962C8B-B14F-4D97-AF65-F5344CB8AC3E}">
        <p14:creationId xmlns:p14="http://schemas.microsoft.com/office/powerpoint/2010/main" val="73356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dirty="0"/>
          </a:p>
        </p:txBody>
      </p:sp>
      <p:sp>
        <p:nvSpPr>
          <p:cNvPr id="4" name="Footer Placeholder 3"/>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5" name="Slide Number Placeholder 4"/>
          <p:cNvSpPr txBox="1">
            <a:spLocks noGrp="1"/>
          </p:cNvSpPr>
          <p:nvPr>
            <p:ph type="sldNum" sz="quarter" idx="8"/>
          </p:nvPr>
        </p:nvSpPr>
        <p:spPr/>
        <p:txBody>
          <a:bodyPr/>
          <a:lstStyle>
            <a:lvl1pPr>
              <a:defRPr/>
            </a:lvl1pPr>
          </a:lstStyle>
          <a:p>
            <a:pPr lvl="0"/>
            <a:fld id="{0AEF2D44-0715-4F9A-B2C5-46912767E291}" type="slidenum">
              <a:rPr/>
              <a:pPr lvl="0"/>
              <a:t>‹#›</a:t>
            </a:fld>
            <a:endParaRPr lang="en-US" dirty="0"/>
          </a:p>
        </p:txBody>
      </p:sp>
    </p:spTree>
    <p:extLst>
      <p:ext uri="{BB962C8B-B14F-4D97-AF65-F5344CB8AC3E}">
        <p14:creationId xmlns:p14="http://schemas.microsoft.com/office/powerpoint/2010/main" val="238125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dirty="0"/>
          </a:p>
        </p:txBody>
      </p:sp>
      <p:sp>
        <p:nvSpPr>
          <p:cNvPr id="3" name="Footer Placeholder 2"/>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4" name="Slide Number Placeholder 3"/>
          <p:cNvSpPr txBox="1">
            <a:spLocks noGrp="1"/>
          </p:cNvSpPr>
          <p:nvPr>
            <p:ph type="sldNum" sz="quarter" idx="8"/>
          </p:nvPr>
        </p:nvSpPr>
        <p:spPr/>
        <p:txBody>
          <a:bodyPr/>
          <a:lstStyle>
            <a:lvl1pPr>
              <a:defRPr/>
            </a:lvl1pPr>
          </a:lstStyle>
          <a:p>
            <a:pPr lvl="0"/>
            <a:fld id="{59210C08-3CF3-437E-9EA4-43AD11FADC4F}" type="slidenum">
              <a:rPr/>
              <a:pPr lvl="0"/>
              <a:t>‹#›</a:t>
            </a:fld>
            <a:endParaRPr lang="en-US" dirty="0"/>
          </a:p>
        </p:txBody>
      </p:sp>
    </p:spTree>
    <p:extLst>
      <p:ext uri="{BB962C8B-B14F-4D97-AF65-F5344CB8AC3E}">
        <p14:creationId xmlns:p14="http://schemas.microsoft.com/office/powerpoint/2010/main" val="227975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dirty="0"/>
          </a:p>
        </p:txBody>
      </p:sp>
      <p:sp>
        <p:nvSpPr>
          <p:cNvPr id="6" name="Footer Placeholder 5"/>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7" name="Slide Number Placeholder 6"/>
          <p:cNvSpPr txBox="1">
            <a:spLocks noGrp="1"/>
          </p:cNvSpPr>
          <p:nvPr>
            <p:ph type="sldNum" sz="quarter" idx="8"/>
          </p:nvPr>
        </p:nvSpPr>
        <p:spPr/>
        <p:txBody>
          <a:bodyPr/>
          <a:lstStyle>
            <a:lvl1pPr>
              <a:defRPr/>
            </a:lvl1pPr>
          </a:lstStyle>
          <a:p>
            <a:pPr lvl="0"/>
            <a:fld id="{304C5055-A54A-4C4C-9B61-189660CE45AF}" type="slidenum">
              <a:rPr/>
              <a:pPr lvl="0"/>
              <a:t>‹#›</a:t>
            </a:fld>
            <a:endParaRPr lang="en-US" dirty="0"/>
          </a:p>
        </p:txBody>
      </p:sp>
    </p:spTree>
    <p:extLst>
      <p:ext uri="{BB962C8B-B14F-4D97-AF65-F5344CB8AC3E}">
        <p14:creationId xmlns:p14="http://schemas.microsoft.com/office/powerpoint/2010/main" val="57992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dirty="0"/>
          </a:p>
        </p:txBody>
      </p:sp>
      <p:sp>
        <p:nvSpPr>
          <p:cNvPr id="6" name="Footer Placeholder 5"/>
          <p:cNvSpPr txBox="1">
            <a:spLocks noGrp="1"/>
          </p:cNvSpPr>
          <p:nvPr>
            <p:ph type="ftr" sz="quarter" idx="9"/>
          </p:nvPr>
        </p:nvSpPr>
        <p:spPr/>
        <p:txBody>
          <a:bodyPr/>
          <a:lstStyle>
            <a:lvl1pPr>
              <a:defRPr/>
            </a:lvl1pPr>
          </a:lstStyle>
          <a:p>
            <a:pPr lvl="0"/>
            <a:r>
              <a:rPr lang="en-US" smtClean="0"/>
              <a:t>Johnson McCann- Webinar - 10/16/14</a:t>
            </a:r>
            <a:endParaRPr lang="en-US" dirty="0"/>
          </a:p>
        </p:txBody>
      </p:sp>
      <p:sp>
        <p:nvSpPr>
          <p:cNvPr id="7" name="Slide Number Placeholder 6"/>
          <p:cNvSpPr txBox="1">
            <a:spLocks noGrp="1"/>
          </p:cNvSpPr>
          <p:nvPr>
            <p:ph type="sldNum" sz="quarter" idx="8"/>
          </p:nvPr>
        </p:nvSpPr>
        <p:spPr/>
        <p:txBody>
          <a:bodyPr/>
          <a:lstStyle>
            <a:lvl1pPr>
              <a:defRPr/>
            </a:lvl1pPr>
          </a:lstStyle>
          <a:p>
            <a:pPr lvl="0"/>
            <a:fld id="{2173C1D8-BFBA-4B7B-8A34-7916F9F5C932}" type="slidenum">
              <a:rPr/>
              <a:pPr lvl="0"/>
              <a:t>‹#›</a:t>
            </a:fld>
            <a:endParaRPr lang="en-US" dirty="0"/>
          </a:p>
        </p:txBody>
      </p:sp>
    </p:spTree>
    <p:extLst>
      <p:ext uri="{BB962C8B-B14F-4D97-AF65-F5344CB8AC3E}">
        <p14:creationId xmlns:p14="http://schemas.microsoft.com/office/powerpoint/2010/main" val="423660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smtClean="0"/>
              <a:t>Johnson McCann- Webinar - 10/16/14</a:t>
            </a:r>
            <a:endParaRPr lang="en-US"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330731B1-93C5-4016-94C9-F7121B7284E4}" type="slidenum">
              <a:rPr/>
              <a:pPr lvl="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hyperlink" Target="http://www.hitesmanlaw.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ms.gov/Regulations-and-Guidance/HIPAA-Administrative-Simplification/Affordable-Care-Act/Downloads/HPIDQuickGuideOctober2014508Accessible.pdf" TargetMode="External"/><Relationship Id="rId2" Type="http://schemas.openxmlformats.org/officeDocument/2006/relationships/hyperlink" Target="http://portal.cm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hitesmanlaw.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cxnSp>
        <p:nvCxnSpPr>
          <p:cNvPr id="2" name="Straight Connector 1"/>
          <p:cNvCxnSpPr/>
          <p:nvPr/>
        </p:nvCxnSpPr>
        <p:spPr>
          <a:xfrm>
            <a:off x="1568656" y="3886200"/>
            <a:ext cx="5984373" cy="0"/>
          </a:xfrm>
          <a:prstGeom prst="straightConnector1">
            <a:avLst/>
          </a:prstGeom>
          <a:noFill/>
          <a:ln w="25402">
            <a:solidFill>
              <a:srgbClr val="185A7D"/>
            </a:solidFill>
            <a:prstDash val="solid"/>
          </a:ln>
          <a:effectLst>
            <a:outerShdw dist="19997" dir="5400000" algn="tl">
              <a:srgbClr val="000000">
                <a:alpha val="38000"/>
              </a:srgbClr>
            </a:outerShdw>
          </a:effectLst>
        </p:spPr>
      </p:cxnSp>
      <p:sp>
        <p:nvSpPr>
          <p:cNvPr id="4" name="TextBox 4"/>
          <p:cNvSpPr txBox="1"/>
          <p:nvPr/>
        </p:nvSpPr>
        <p:spPr>
          <a:xfrm>
            <a:off x="144959" y="6396338"/>
            <a:ext cx="8831768"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000000"/>
                </a:solidFill>
                <a:uFillTx/>
                <a:latin typeface="Calibri"/>
              </a:rPr>
              <a:t>IRS Circular 230 Disclosure: To insure compliance with Treasury Regulations, we are required to inform you that any tax advice contained in this communication (including any attachments) was not intended or written by us to be used, and may not be used by you or anyone else, for the purpose of: (i) avoiding penalties imposed by the Internal Revenue Code; or (ii) promoting, marketing, or recommending to another party any tax-related matter addressed in this communication.</a:t>
            </a:r>
            <a:endParaRPr lang="en-US" sz="1050" b="0" i="0" u="none" strike="noStrike" kern="1200" cap="none" spc="0" baseline="0" dirty="0">
              <a:solidFill>
                <a:srgbClr val="000000"/>
              </a:solidFill>
              <a:uFillTx/>
              <a:latin typeface="Calibri"/>
            </a:endParaRPr>
          </a:p>
        </p:txBody>
      </p:sp>
      <p:sp>
        <p:nvSpPr>
          <p:cNvPr id="3" name="Title 2"/>
          <p:cNvSpPr>
            <a:spLocks noGrp="1"/>
          </p:cNvSpPr>
          <p:nvPr>
            <p:ph type="ctrTitle"/>
          </p:nvPr>
        </p:nvSpPr>
        <p:spPr>
          <a:xfrm>
            <a:off x="2133600" y="381000"/>
            <a:ext cx="6553200" cy="2533649"/>
          </a:xfrm>
        </p:spPr>
        <p:txBody>
          <a:bodyPr/>
          <a:lstStyle/>
          <a:p>
            <a:r>
              <a:rPr lang="en-US" sz="4000" b="1" dirty="0" smtClean="0"/>
              <a:t>HPIDs </a:t>
            </a:r>
            <a:r>
              <a:rPr lang="en-US" sz="4000" b="1" dirty="0"/>
              <a:t>For Self-Insured Medical </a:t>
            </a:r>
            <a:r>
              <a:rPr lang="en-US" sz="4000" b="1" dirty="0" smtClean="0"/>
              <a:t>Plans:  </a:t>
            </a:r>
            <a:br>
              <a:rPr lang="en-US" sz="4000" b="1" dirty="0" smtClean="0"/>
            </a:br>
            <a:r>
              <a:rPr lang="en-US" sz="4000" b="1" dirty="0" smtClean="0"/>
              <a:t>What </a:t>
            </a:r>
            <a:r>
              <a:rPr lang="en-US" sz="4000" b="1" dirty="0"/>
              <a:t>Do I Have To Do </a:t>
            </a:r>
            <a:r>
              <a:rPr lang="en-US" sz="4000" b="1" dirty="0" smtClean="0"/>
              <a:t/>
            </a:r>
            <a:br>
              <a:rPr lang="en-US" sz="4000" b="1" dirty="0" smtClean="0"/>
            </a:br>
            <a:r>
              <a:rPr lang="en-US" sz="4000" b="1" dirty="0" smtClean="0"/>
              <a:t>and </a:t>
            </a:r>
            <a:r>
              <a:rPr lang="en-US" sz="4000" b="1" dirty="0"/>
              <a:t>By When?</a:t>
            </a:r>
            <a:endParaRPr lang="en-US" sz="16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436" y="3040921"/>
            <a:ext cx="2470764" cy="540479"/>
          </a:xfrm>
          <a:prstGeom prst="rect">
            <a:avLst/>
          </a:prstGeom>
        </p:spPr>
      </p:pic>
      <p:pic>
        <p:nvPicPr>
          <p:cNvPr id="13" name="Picture 12" descr="HitesmanWold_Final7_10.jpg"/>
          <p:cNvPicPr>
            <a:picLocks noChangeAspect="1"/>
          </p:cNvPicPr>
          <p:nvPr/>
        </p:nvPicPr>
        <p:blipFill>
          <a:blip r:embed="rId3" cstate="print"/>
          <a:stretch>
            <a:fillRect/>
          </a:stretch>
        </p:blipFill>
        <p:spPr>
          <a:xfrm>
            <a:off x="3091836" y="5064190"/>
            <a:ext cx="2873179" cy="214468"/>
          </a:xfrm>
          <a:prstGeom prst="rect">
            <a:avLst/>
          </a:prstGeom>
        </p:spPr>
      </p:pic>
      <p:sp>
        <p:nvSpPr>
          <p:cNvPr id="14" name="Rectangle 13"/>
          <p:cNvSpPr/>
          <p:nvPr/>
        </p:nvSpPr>
        <p:spPr>
          <a:xfrm>
            <a:off x="2626077" y="4776552"/>
            <a:ext cx="3549426" cy="954107"/>
          </a:xfrm>
          <a:prstGeom prst="rect">
            <a:avLst/>
          </a:prstGeom>
        </p:spPr>
        <p:txBody>
          <a:bodyPr wrap="square">
            <a:spAutoFit/>
          </a:bodyPr>
          <a:lstStyle/>
          <a:p>
            <a:pPr algn="ctr"/>
            <a:r>
              <a:rPr lang="en-US" sz="1200" dirty="0"/>
              <a:t>Darcy L. Hitesman, Esq</a:t>
            </a:r>
            <a:r>
              <a:rPr lang="en-US" sz="1100" b="1" dirty="0"/>
              <a:t>.</a:t>
            </a:r>
          </a:p>
          <a:p>
            <a:pPr algn="ctr"/>
            <a:endParaRPr lang="en-US" sz="1100" dirty="0" smtClean="0"/>
          </a:p>
          <a:p>
            <a:pPr algn="ctr"/>
            <a:endParaRPr lang="en-US" sz="1100" dirty="0"/>
          </a:p>
          <a:p>
            <a:pPr algn="ctr">
              <a:spcBef>
                <a:spcPts val="0"/>
              </a:spcBef>
            </a:pPr>
            <a:r>
              <a:rPr lang="en-US" sz="1100" dirty="0"/>
              <a:t>763-503-6620</a:t>
            </a:r>
            <a:br>
              <a:rPr lang="en-US" sz="1100" dirty="0"/>
            </a:br>
            <a:r>
              <a:rPr lang="en-US" sz="1100" dirty="0">
                <a:hlinkClick r:id="rId4"/>
              </a:rPr>
              <a:t>www.HitesmanLaw.com</a:t>
            </a:r>
            <a:r>
              <a:rPr lang="en-US" sz="1100" dirty="0"/>
              <a:t> </a:t>
            </a:r>
          </a:p>
        </p:txBody>
      </p:sp>
      <p:sp>
        <p:nvSpPr>
          <p:cNvPr id="15" name="TextBox 14"/>
          <p:cNvSpPr txBox="1"/>
          <p:nvPr/>
        </p:nvSpPr>
        <p:spPr>
          <a:xfrm>
            <a:off x="3644205" y="4484276"/>
            <a:ext cx="1513170" cy="276999"/>
          </a:xfrm>
          <a:prstGeom prst="rect">
            <a:avLst/>
          </a:prstGeom>
          <a:noFill/>
        </p:spPr>
        <p:txBody>
          <a:bodyPr wrap="square" rtlCol="0">
            <a:spAutoFit/>
          </a:bodyPr>
          <a:lstStyle/>
          <a:p>
            <a:pPr algn="ctr"/>
            <a:r>
              <a:rPr lang="en-US" sz="1200" i="1" dirty="0" smtClean="0"/>
              <a:t>Presented By</a:t>
            </a:r>
            <a:endParaRPr lang="en-US" sz="1200" i="1" dirty="0"/>
          </a:p>
        </p:txBody>
      </p:sp>
      <p:sp>
        <p:nvSpPr>
          <p:cNvPr id="9" name="TextBox 8"/>
          <p:cNvSpPr txBox="1"/>
          <p:nvPr/>
        </p:nvSpPr>
        <p:spPr>
          <a:xfrm>
            <a:off x="1568655" y="3547646"/>
            <a:ext cx="5984373" cy="338554"/>
          </a:xfrm>
          <a:prstGeom prst="rect">
            <a:avLst/>
          </a:prstGeom>
          <a:noFill/>
        </p:spPr>
        <p:txBody>
          <a:bodyPr wrap="square" rtlCol="0">
            <a:spAutoFit/>
          </a:bodyPr>
          <a:lstStyle/>
          <a:p>
            <a:pPr algn="ctr"/>
            <a:r>
              <a:rPr lang="en-US" sz="1600" dirty="0" smtClean="0">
                <a:solidFill>
                  <a:srgbClr val="185A7D"/>
                </a:solidFill>
              </a:rPr>
              <a:t>October 16, 2014</a:t>
            </a:r>
            <a:endParaRPr lang="en-US" sz="1600" dirty="0">
              <a:solidFill>
                <a:srgbClr val="185A7D"/>
              </a:solidFill>
            </a:endParaRPr>
          </a:p>
        </p:txBody>
      </p:sp>
      <p:pic>
        <p:nvPicPr>
          <p:cNvPr id="16" name="Picture 2" descr="http://www.mathwire.com/images/spiderweb2.gif"/>
          <p:cNvPicPr>
            <a:picLocks noChangeAspect="1" noChangeArrowheads="1"/>
          </p:cNvPicPr>
          <p:nvPr/>
        </p:nvPicPr>
        <p:blipFill rotWithShape="1">
          <a:blip r:embed="rId5">
            <a:extLst>
              <a:ext uri="{28A0092B-C50C-407E-A947-70E740481C1C}">
                <a14:useLocalDpi xmlns:a14="http://schemas.microsoft.com/office/drawing/2010/main" val="0"/>
              </a:ext>
            </a:extLst>
          </a:blip>
          <a:srcRect l="6872" t="71405" r="60803" b="1472"/>
          <a:stretch/>
        </p:blipFill>
        <p:spPr bwMode="auto">
          <a:xfrm rot="19793837">
            <a:off x="890932" y="750616"/>
            <a:ext cx="1825885" cy="1308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the HPID</a:t>
            </a:r>
          </a:p>
        </p:txBody>
      </p:sp>
      <p:sp>
        <p:nvSpPr>
          <p:cNvPr id="3" name="Content Placeholder 2"/>
          <p:cNvSpPr>
            <a:spLocks noGrp="1"/>
          </p:cNvSpPr>
          <p:nvPr>
            <p:ph idx="1"/>
          </p:nvPr>
        </p:nvSpPr>
        <p:spPr/>
        <p:txBody>
          <a:bodyPr/>
          <a:lstStyle/>
          <a:p>
            <a:r>
              <a:rPr lang="en-US" sz="2800" dirty="0" smtClean="0"/>
              <a:t>Must apply online</a:t>
            </a:r>
          </a:p>
          <a:p>
            <a:pPr lvl="1"/>
            <a:r>
              <a:rPr lang="en-US" sz="2400" dirty="0" smtClean="0">
                <a:hlinkClick r:id="rId2"/>
              </a:rPr>
              <a:t>http://portal.cms.gov</a:t>
            </a:r>
            <a:r>
              <a:rPr lang="en-US" sz="2400" dirty="0" smtClean="0"/>
              <a:t> </a:t>
            </a:r>
            <a:endParaRPr lang="en-US" sz="2400" dirty="0"/>
          </a:p>
          <a:p>
            <a:r>
              <a:rPr lang="en-US" sz="2800" dirty="0" smtClean="0"/>
              <a:t>HPID </a:t>
            </a:r>
            <a:r>
              <a:rPr lang="en-US" sz="2800" dirty="0"/>
              <a:t>User Manual.  Describes step by step process of obtaining the HPID through the CMS website.</a:t>
            </a:r>
          </a:p>
          <a:p>
            <a:pPr lvl="1"/>
            <a:r>
              <a:rPr lang="en-US" sz="2000" u="sng" dirty="0">
                <a:hlinkClick r:id="rId3"/>
              </a:rPr>
              <a:t>http://www.cms.gov/Regulations-and-Guidance/HIPAA-Administrative-Simplification/Affordable-Care-Act/Downloads/HPIDQuickGuideOctober2014508Accessible.pdf</a:t>
            </a:r>
            <a:r>
              <a:rPr lang="en-US" sz="2000" dirty="0"/>
              <a:t>.  </a:t>
            </a:r>
          </a:p>
          <a:p>
            <a:pPr marL="0" indent="0">
              <a:buNone/>
            </a:pPr>
            <a:r>
              <a:rPr lang="en-US" sz="2800" dirty="0"/>
              <a:t> </a:t>
            </a:r>
            <a:r>
              <a:rPr lang="en-US" sz="2000" dirty="0" smtClean="0"/>
              <a:t/>
            </a:r>
            <a:br>
              <a:rPr lang="en-US" sz="2000" dirty="0" smtClean="0"/>
            </a:br>
            <a:r>
              <a:rPr lang="en-US" sz="2000" b="1" dirty="0" smtClean="0"/>
              <a:t>Special </a:t>
            </a:r>
            <a:r>
              <a:rPr lang="en-US" sz="2000" b="1" dirty="0"/>
              <a:t>Note</a:t>
            </a:r>
            <a:r>
              <a:rPr lang="en-US" sz="2000" dirty="0"/>
              <a:t>:  Where asked to provide an NAIC number </a:t>
            </a:r>
            <a:r>
              <a:rPr lang="en-US" sz="2000" dirty="0" smtClean="0"/>
              <a:t>or </a:t>
            </a:r>
            <a:r>
              <a:rPr lang="en-US" sz="2000" dirty="0"/>
              <a:t>Payer ID, most </a:t>
            </a:r>
            <a:r>
              <a:rPr lang="en-US" sz="2000" dirty="0" smtClean="0"/>
              <a:t>employer-sponsored </a:t>
            </a:r>
            <a:r>
              <a:rPr lang="en-US" sz="2000" dirty="0"/>
              <a:t>self-insured </a:t>
            </a:r>
            <a:r>
              <a:rPr lang="en-US" sz="2000" dirty="0" smtClean="0"/>
              <a:t>health plans </a:t>
            </a:r>
            <a:r>
              <a:rPr lang="en-US" sz="2000" dirty="0"/>
              <a:t>should answer </a:t>
            </a:r>
            <a:r>
              <a:rPr lang="en-US" sz="2000" dirty="0" smtClean="0"/>
              <a:t>“not </a:t>
            </a:r>
            <a:r>
              <a:rPr lang="en-US" sz="2000" dirty="0"/>
              <a:t>applicable” because they do not have these numbers.</a:t>
            </a:r>
          </a:p>
          <a:p>
            <a:endParaRPr lang="en-US" sz="28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10</a:t>
            </a:fld>
            <a:endParaRPr lang="en-US" dirty="0"/>
          </a:p>
        </p:txBody>
      </p:sp>
      <p:sp>
        <p:nvSpPr>
          <p:cNvPr id="6" name="Rounded Rectangle 5"/>
          <p:cNvSpPr/>
          <p:nvPr/>
        </p:nvSpPr>
        <p:spPr>
          <a:xfrm>
            <a:off x="439271" y="4953000"/>
            <a:ext cx="8153400" cy="990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1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HPID</a:t>
            </a:r>
            <a:endParaRPr lang="en-US" dirty="0"/>
          </a:p>
        </p:txBody>
      </p:sp>
      <p:sp>
        <p:nvSpPr>
          <p:cNvPr id="3" name="Content Placeholder 2"/>
          <p:cNvSpPr>
            <a:spLocks noGrp="1"/>
          </p:cNvSpPr>
          <p:nvPr>
            <p:ph idx="1"/>
          </p:nvPr>
        </p:nvSpPr>
        <p:spPr/>
        <p:txBody>
          <a:bodyPr/>
          <a:lstStyle/>
          <a:p>
            <a:r>
              <a:rPr lang="en-US" sz="2400" dirty="0"/>
              <a:t>Beginning November 7, </a:t>
            </a:r>
            <a:r>
              <a:rPr lang="en-US" sz="2400" dirty="0" smtClean="0"/>
              <a:t>2016, </a:t>
            </a:r>
            <a:r>
              <a:rPr lang="en-US" sz="2400" dirty="0"/>
              <a:t>all health plans (regardless of size) must use HPIDs when conducting HIPAA standard transactions.</a:t>
            </a:r>
          </a:p>
          <a:p>
            <a:r>
              <a:rPr lang="en-US" sz="2400" dirty="0"/>
              <a:t>Can also use HPID for other purposes</a:t>
            </a:r>
            <a:r>
              <a:rPr lang="en-US" sz="2400" dirty="0" smtClean="0"/>
              <a:t>.</a:t>
            </a:r>
          </a:p>
          <a:p>
            <a:r>
              <a:rPr lang="en-US" sz="2400" dirty="0" smtClean="0"/>
              <a:t>HIPAA Standard transactions </a:t>
            </a:r>
            <a:r>
              <a:rPr lang="en-US" sz="2400" dirty="0"/>
              <a:t>include </a:t>
            </a:r>
            <a:r>
              <a:rPr lang="en-US" sz="2400" dirty="0" smtClean="0"/>
              <a:t>those involving claims and encounter information, enrollment and disenrollment information, premium payment information, claims status information, and information regarding referrals and authorizations.    </a:t>
            </a:r>
            <a:endParaRPr lang="en-US" sz="2400" dirty="0"/>
          </a:p>
          <a:p>
            <a:pPr marL="0" indent="0">
              <a:buNone/>
            </a:pPr>
            <a:r>
              <a:rPr lang="en-US" sz="2000" b="1" dirty="0" smtClean="0"/>
              <a:t>Remember</a:t>
            </a:r>
            <a:r>
              <a:rPr lang="en-US" sz="2000" dirty="0" smtClean="0"/>
              <a:t>:  Fact </a:t>
            </a:r>
            <a:r>
              <a:rPr lang="en-US" sz="2000" dirty="0"/>
              <a:t>that </a:t>
            </a:r>
            <a:r>
              <a:rPr lang="en-US" sz="2000" dirty="0" smtClean="0"/>
              <a:t>health plan does not </a:t>
            </a:r>
            <a:r>
              <a:rPr lang="en-US" sz="2000" dirty="0"/>
              <a:t>conduct any HIPAA standard </a:t>
            </a:r>
            <a:r>
              <a:rPr lang="en-US" sz="2000" dirty="0" smtClean="0"/>
              <a:t>transactions, does </a:t>
            </a:r>
            <a:r>
              <a:rPr lang="en-US" sz="2000" dirty="0"/>
              <a:t>not impact requirement that </a:t>
            </a:r>
            <a:r>
              <a:rPr lang="en-US" sz="2000" dirty="0" smtClean="0"/>
              <a:t>health plan has to </a:t>
            </a:r>
            <a:r>
              <a:rPr lang="en-US" sz="2000" dirty="0"/>
              <a:t>get one.</a:t>
            </a:r>
          </a:p>
          <a:p>
            <a:endParaRPr lang="en-US" sz="24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11</a:t>
            </a:fld>
            <a:endParaRPr lang="en-US" dirty="0"/>
          </a:p>
        </p:txBody>
      </p:sp>
      <p:sp>
        <p:nvSpPr>
          <p:cNvPr id="6" name="Rounded Rectangle 5"/>
          <p:cNvSpPr/>
          <p:nvPr/>
        </p:nvSpPr>
        <p:spPr>
          <a:xfrm>
            <a:off x="488576" y="5181600"/>
            <a:ext cx="8153400" cy="76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0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 Summary</a:t>
            </a:r>
            <a:endParaRPr lang="en-US" dirty="0"/>
          </a:p>
        </p:txBody>
      </p:sp>
      <p:sp>
        <p:nvSpPr>
          <p:cNvPr id="7" name="Content Placeholder 6"/>
          <p:cNvSpPr>
            <a:spLocks noGrp="1"/>
          </p:cNvSpPr>
          <p:nvPr>
            <p:ph idx="1"/>
          </p:nvPr>
        </p:nvSpPr>
        <p:spPr/>
        <p:txBody>
          <a:bodyPr/>
          <a:lstStyle/>
          <a:p>
            <a:pPr>
              <a:buFont typeface="Wingdings" panose="05000000000000000000" pitchFamily="2" charset="2"/>
              <a:buChar char="q"/>
            </a:pPr>
            <a:r>
              <a:rPr lang="en-US" sz="2400" dirty="0" smtClean="0"/>
              <a:t>List all self-insured </a:t>
            </a:r>
            <a:r>
              <a:rPr lang="en-US" sz="2400" dirty="0"/>
              <a:t>health </a:t>
            </a:r>
            <a:r>
              <a:rPr lang="en-US" sz="2400" dirty="0" smtClean="0"/>
              <a:t>plans.</a:t>
            </a:r>
          </a:p>
          <a:p>
            <a:pPr lvl="1">
              <a:buFont typeface="Wingdings" panose="05000000000000000000" pitchFamily="2" charset="2"/>
              <a:buChar char="§"/>
            </a:pPr>
            <a:r>
              <a:rPr lang="en-US" sz="2000" dirty="0" smtClean="0"/>
              <a:t>Break down bundled plans into components</a:t>
            </a:r>
          </a:p>
          <a:p>
            <a:pPr lvl="1">
              <a:buFont typeface="Wingdings" panose="05000000000000000000" pitchFamily="2" charset="2"/>
              <a:buChar char="§"/>
            </a:pPr>
            <a:r>
              <a:rPr lang="en-US" sz="2000" dirty="0" smtClean="0"/>
              <a:t> Err </a:t>
            </a:r>
            <a:r>
              <a:rPr lang="en-US" sz="2000" dirty="0"/>
              <a:t>on the side of </a:t>
            </a:r>
            <a:r>
              <a:rPr lang="en-US" sz="2000" dirty="0" smtClean="0"/>
              <a:t>over including</a:t>
            </a:r>
          </a:p>
          <a:p>
            <a:pPr>
              <a:buFont typeface="Wingdings" panose="05000000000000000000" pitchFamily="2" charset="2"/>
              <a:buChar char="q"/>
            </a:pPr>
            <a:r>
              <a:rPr lang="en-US" sz="2400" dirty="0" smtClean="0"/>
              <a:t>Identify </a:t>
            </a:r>
            <a:r>
              <a:rPr lang="en-US" sz="2400" dirty="0"/>
              <a:t>HSAs, Health FSAs, and HRAs that do not need </a:t>
            </a:r>
            <a:r>
              <a:rPr lang="en-US" sz="2400" dirty="0" smtClean="0"/>
              <a:t>HPIDs.</a:t>
            </a:r>
            <a:endParaRPr lang="en-US" sz="2400" dirty="0"/>
          </a:p>
          <a:p>
            <a:pPr>
              <a:buFont typeface="Wingdings" panose="05000000000000000000" pitchFamily="2" charset="2"/>
              <a:buChar char="q"/>
            </a:pPr>
            <a:r>
              <a:rPr lang="en-US" sz="2400" dirty="0" smtClean="0"/>
              <a:t>Identify </a:t>
            </a:r>
            <a:r>
              <a:rPr lang="en-US" sz="2400" dirty="0"/>
              <a:t>the size of each self-insured health </a:t>
            </a:r>
            <a:r>
              <a:rPr lang="en-US" sz="2400" dirty="0" smtClean="0"/>
              <a:t>plan.</a:t>
            </a:r>
          </a:p>
          <a:p>
            <a:pPr>
              <a:buFont typeface="Wingdings" panose="05000000000000000000" pitchFamily="2" charset="2"/>
              <a:buChar char="q"/>
            </a:pPr>
            <a:r>
              <a:rPr lang="en-US" sz="2400" dirty="0"/>
              <a:t>Identify the plan administrator of each self-insured health plan.  </a:t>
            </a:r>
          </a:p>
          <a:p>
            <a:pPr>
              <a:buFont typeface="Wingdings" panose="05000000000000000000" pitchFamily="2" charset="2"/>
              <a:buChar char="q"/>
            </a:pPr>
            <a:r>
              <a:rPr lang="en-US" sz="2400" dirty="0"/>
              <a:t>Identify the TPA, if any, of each self-insured health plan.</a:t>
            </a:r>
          </a:p>
          <a:p>
            <a:pPr>
              <a:buFont typeface="Wingdings" panose="05000000000000000000" pitchFamily="2" charset="2"/>
              <a:buChar char="q"/>
            </a:pPr>
            <a:r>
              <a:rPr lang="en-US" sz="2400" dirty="0" smtClean="0"/>
              <a:t>Determine if and when to apply for HPID(s).</a:t>
            </a:r>
          </a:p>
          <a:p>
            <a:pPr>
              <a:buFont typeface="Wingdings" panose="05000000000000000000" pitchFamily="2" charset="2"/>
              <a:buChar char="q"/>
            </a:pPr>
            <a:r>
              <a:rPr lang="en-US" sz="2400" dirty="0" smtClean="0"/>
              <a:t>Determine who is going to obtain HPID(s).</a:t>
            </a:r>
            <a:endParaRPr lang="en-US" sz="2400" dirty="0"/>
          </a:p>
          <a:p>
            <a:endParaRPr lang="en-US" sz="2800" dirty="0"/>
          </a:p>
        </p:txBody>
      </p:sp>
      <p:sp>
        <p:nvSpPr>
          <p:cNvPr id="6" name="Slide Number Placeholder 5"/>
          <p:cNvSpPr>
            <a:spLocks noGrp="1"/>
          </p:cNvSpPr>
          <p:nvPr>
            <p:ph type="sldNum" sz="quarter" idx="8"/>
          </p:nvPr>
        </p:nvSpPr>
        <p:spPr/>
        <p:txBody>
          <a:bodyPr/>
          <a:lstStyle/>
          <a:p>
            <a:pPr lvl="0"/>
            <a:fld id="{7430D95C-5C9D-471C-801F-F7AE40ACB121}" type="slidenum">
              <a:rPr lang="en-US" smtClean="0"/>
              <a:pPr lvl="0"/>
              <a:t>12</a:t>
            </a:fld>
            <a:endParaRPr lang="en-US" dirty="0"/>
          </a:p>
        </p:txBody>
      </p:sp>
      <p:sp>
        <p:nvSpPr>
          <p:cNvPr id="8"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9" name="Straight Connector 8"/>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92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Slide Number Placeholder 5"/>
          <p:cNvSpPr>
            <a:spLocks noGrp="1"/>
          </p:cNvSpPr>
          <p:nvPr>
            <p:ph type="sldNum" sz="quarter" idx="8"/>
          </p:nvPr>
        </p:nvSpPr>
        <p:spPr/>
        <p:txBody>
          <a:bodyPr/>
          <a:lstStyle/>
          <a:p>
            <a:pPr lvl="0"/>
            <a:fld id="{7430D95C-5C9D-471C-801F-F7AE40ACB121}" type="slidenum">
              <a:rPr lang="en-US" smtClean="0"/>
              <a:pPr lvl="0"/>
              <a:t>13</a:t>
            </a:fld>
            <a:endParaRPr lang="en-US" dirty="0"/>
          </a:p>
        </p:txBody>
      </p:sp>
      <p:pic>
        <p:nvPicPr>
          <p:cNvPr id="1026" name="Picture 2" descr="C:\Users\kim\AppData\Local\Microsoft\Windows\Temporary Internet Files\Content.IE5\8V152SRG\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2667000" cy="315140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1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lvl="0">
              <a:lnSpc>
                <a:spcPct val="90000"/>
              </a:lnSpc>
              <a:spcBef>
                <a:spcPts val="700"/>
              </a:spcBef>
            </a:pPr>
            <a:r>
              <a:rPr lang="en-US" sz="2800" dirty="0"/>
              <a:t>Darcy L. Hitesman</a:t>
            </a:r>
            <a:br>
              <a:rPr lang="en-US" sz="2800" dirty="0"/>
            </a:br>
            <a:r>
              <a:rPr lang="en-US" sz="2800" dirty="0" err="1"/>
              <a:t>Hitesman</a:t>
            </a:r>
            <a:r>
              <a:rPr lang="en-US" sz="2800" dirty="0"/>
              <a:t> &amp; Wold, P.A.</a:t>
            </a:r>
            <a:br>
              <a:rPr lang="en-US" sz="2800" dirty="0"/>
            </a:br>
            <a:r>
              <a:rPr lang="en-US" sz="2800" dirty="0"/>
              <a:t>12900 – 63</a:t>
            </a:r>
            <a:r>
              <a:rPr lang="en-US" sz="2800" baseline="30000" dirty="0"/>
              <a:t>rd</a:t>
            </a:r>
            <a:r>
              <a:rPr lang="en-US" sz="2800" dirty="0"/>
              <a:t> Avenue North</a:t>
            </a:r>
            <a:br>
              <a:rPr lang="en-US" sz="2800" dirty="0"/>
            </a:br>
            <a:r>
              <a:rPr lang="en-US" sz="2800" dirty="0"/>
              <a:t>Maple Grove, MN 55369</a:t>
            </a:r>
            <a:br>
              <a:rPr lang="en-US" sz="2800" dirty="0"/>
            </a:br>
            <a:r>
              <a:rPr lang="en-US" sz="2800" dirty="0"/>
              <a:t>763-503-6620</a:t>
            </a:r>
          </a:p>
          <a:p>
            <a:pPr lvl="0">
              <a:lnSpc>
                <a:spcPct val="90000"/>
              </a:lnSpc>
              <a:spcBef>
                <a:spcPts val="700"/>
              </a:spcBef>
              <a:buNone/>
            </a:pPr>
            <a:r>
              <a:rPr lang="en-US" sz="2800" dirty="0"/>
              <a:t>	</a:t>
            </a:r>
          </a:p>
          <a:p>
            <a:pPr lvl="0">
              <a:lnSpc>
                <a:spcPct val="90000"/>
              </a:lnSpc>
              <a:spcBef>
                <a:spcPts val="700"/>
              </a:spcBef>
              <a:buNone/>
            </a:pPr>
            <a:endParaRPr lang="en-US" sz="2800" dirty="0"/>
          </a:p>
          <a:p>
            <a:pPr lvl="0">
              <a:lnSpc>
                <a:spcPct val="90000"/>
              </a:lnSpc>
              <a:spcBef>
                <a:spcPts val="700"/>
              </a:spcBef>
              <a:buNone/>
            </a:pPr>
            <a:r>
              <a:rPr lang="en-US" sz="2800" dirty="0"/>
              <a:t>	</a:t>
            </a:r>
            <a:r>
              <a:rPr lang="en-US" sz="2800" i="1" dirty="0"/>
              <a:t>Visit our website to register to receive our informational Client Alerts! </a:t>
            </a:r>
            <a:r>
              <a:rPr lang="en-US" sz="2800" i="1" dirty="0">
                <a:hlinkClick r:id="rId2"/>
              </a:rPr>
              <a:t>www.HitesmanLaw.com</a:t>
            </a:r>
            <a:endParaRPr lang="en-US" sz="2800" i="1" dirty="0"/>
          </a:p>
          <a:p>
            <a:endParaRPr lang="en-US" sz="28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14</a:t>
            </a:fld>
            <a:endParaRPr lang="en-US" dirty="0"/>
          </a:p>
        </p:txBody>
      </p:sp>
      <p:sp>
        <p:nvSpPr>
          <p:cNvPr id="9"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10" name="Straight Connector 9"/>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8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Health Plan Identifier (HPID)</a:t>
            </a:r>
          </a:p>
        </p:txBody>
      </p:sp>
      <p:sp>
        <p:nvSpPr>
          <p:cNvPr id="4" name="Footer Placeholder 3"/>
          <p:cNvSpPr>
            <a:spLocks noGrp="1"/>
          </p:cNvSpPr>
          <p:nvPr>
            <p:ph type="ftr" sz="quarter" idx="9"/>
          </p:nvPr>
        </p:nvSpPr>
        <p:spPr/>
        <p:txBody>
          <a:bodyPr/>
          <a:lstStyle/>
          <a:p>
            <a:r>
              <a:rPr lang="en-US" smtClean="0"/>
              <a:t>Johnson McCann- Webinar - 10/16/14</a:t>
            </a:r>
            <a:endParaRPr lang="en-US"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2</a:t>
            </a:fld>
            <a:endParaRPr lang="en-US" dirty="0"/>
          </a:p>
        </p:txBody>
      </p:sp>
      <p:pic>
        <p:nvPicPr>
          <p:cNvPr id="1026" name="Picture 2" descr="http://www.mathwire.com/images/spiderweb2.gif"/>
          <p:cNvPicPr>
            <a:picLocks noChangeAspect="1" noChangeArrowheads="1"/>
          </p:cNvPicPr>
          <p:nvPr/>
        </p:nvPicPr>
        <p:blipFill rotWithShape="1">
          <a:blip r:embed="rId2">
            <a:extLst>
              <a:ext uri="{28A0092B-C50C-407E-A947-70E740481C1C}">
                <a14:useLocalDpi xmlns:a14="http://schemas.microsoft.com/office/drawing/2010/main" val="0"/>
              </a:ext>
            </a:extLst>
          </a:blip>
          <a:srcRect t="2451"/>
          <a:stretch/>
        </p:blipFill>
        <p:spPr bwMode="auto">
          <a:xfrm>
            <a:off x="614082" y="1506069"/>
            <a:ext cx="8153400" cy="53519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333294">
            <a:off x="3563417" y="2487758"/>
            <a:ext cx="1903150" cy="461665"/>
          </a:xfrm>
          <a:prstGeom prst="rect">
            <a:avLst/>
          </a:prstGeom>
          <a:noFill/>
        </p:spPr>
        <p:txBody>
          <a:bodyPr wrap="none" lIns="91440" tIns="45720" rIns="91440" bIns="45720">
            <a:spAutoFit/>
          </a:bodyPr>
          <a:lstStyle/>
          <a:p>
            <a:pPr algn="ctr"/>
            <a:r>
              <a:rPr lang="en-US" sz="2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HIPAA Privacy</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 name="Rectangle 9"/>
          <p:cNvSpPr/>
          <p:nvPr/>
        </p:nvSpPr>
        <p:spPr>
          <a:xfrm rot="21343598">
            <a:off x="4891191" y="3960873"/>
            <a:ext cx="2021451" cy="461665"/>
          </a:xfrm>
          <a:prstGeom prst="rect">
            <a:avLst/>
          </a:prstGeom>
          <a:noFill/>
        </p:spPr>
        <p:txBody>
          <a:bodyPr wrap="none" lIns="91440" tIns="45720" rIns="91440" bIns="45720">
            <a:spAutoFit/>
          </a:bodyPr>
          <a:lstStyle/>
          <a:p>
            <a:pPr algn="ctr"/>
            <a:r>
              <a:rPr lang="en-US" sz="2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HIPAA Security</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1" name="Rectangle 10"/>
          <p:cNvSpPr/>
          <p:nvPr/>
        </p:nvSpPr>
        <p:spPr>
          <a:xfrm rot="1437709">
            <a:off x="5248947" y="3243818"/>
            <a:ext cx="612668" cy="461665"/>
          </a:xfrm>
          <a:prstGeom prst="rect">
            <a:avLst/>
          </a:prstGeom>
          <a:noFill/>
        </p:spPr>
        <p:txBody>
          <a:bodyPr wrap="none" lIns="91440" tIns="45720" rIns="91440" bIns="45720">
            <a:spAutoFit/>
          </a:bodyPr>
          <a:lstStyle/>
          <a:p>
            <a:pPr algn="ctr"/>
            <a:r>
              <a:rPr lang="en-US" sz="2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PHI</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2" name="Rectangle 11"/>
          <p:cNvSpPr/>
          <p:nvPr/>
        </p:nvSpPr>
        <p:spPr>
          <a:xfrm rot="1088364">
            <a:off x="3457804" y="3850080"/>
            <a:ext cx="766557" cy="461665"/>
          </a:xfrm>
          <a:prstGeom prst="rect">
            <a:avLst/>
          </a:prstGeom>
          <a:noFill/>
        </p:spPr>
        <p:txBody>
          <a:bodyPr wrap="none" lIns="91440" tIns="45720" rIns="91440" bIns="45720">
            <a:spAutoFit/>
          </a:bodyPr>
          <a:lstStyle/>
          <a:p>
            <a:pPr algn="ct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e</a:t>
            </a:r>
            <a:r>
              <a:rPr lang="en-US" sz="2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PHI</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3" name="Rectangle 12"/>
          <p:cNvSpPr/>
          <p:nvPr/>
        </p:nvSpPr>
        <p:spPr>
          <a:xfrm rot="20637904">
            <a:off x="2541755" y="2908468"/>
            <a:ext cx="1726463"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EDI*</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4" name="Rectangle 13"/>
          <p:cNvSpPr/>
          <p:nvPr/>
        </p:nvSpPr>
        <p:spPr>
          <a:xfrm>
            <a:off x="5520302" y="6398800"/>
            <a:ext cx="3505200" cy="307777"/>
          </a:xfrm>
          <a:prstGeom prst="rect">
            <a:avLst/>
          </a:prstGeom>
          <a:noFill/>
        </p:spPr>
        <p:txBody>
          <a:bodyPr wrap="square" lIns="91440" tIns="45720" rIns="91440" bIns="45720">
            <a:spAutoFit/>
          </a:bodyPr>
          <a:lstStyle/>
          <a:p>
            <a:pPr algn="ctr"/>
            <a:r>
              <a:rPr lang="en-US" sz="1400" dirty="0">
                <a:solidFill>
                  <a:schemeClr val="bg1">
                    <a:lumMod val="50000"/>
                  </a:schemeClr>
                </a:solidFill>
              </a:rPr>
              <a:t>*HIPAA Electronic Data Interchange</a:t>
            </a:r>
          </a:p>
        </p:txBody>
      </p:sp>
      <p:cxnSp>
        <p:nvCxnSpPr>
          <p:cNvPr id="6" name="Straight Connector 5"/>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9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HPID</a:t>
            </a:r>
            <a:endParaRPr lang="en-US" dirty="0"/>
          </a:p>
        </p:txBody>
      </p:sp>
      <p:sp>
        <p:nvSpPr>
          <p:cNvPr id="7" name="Content Placeholder 6"/>
          <p:cNvSpPr>
            <a:spLocks noGrp="1"/>
          </p:cNvSpPr>
          <p:nvPr>
            <p:ph idx="1"/>
          </p:nvPr>
        </p:nvSpPr>
        <p:spPr>
          <a:xfrm>
            <a:off x="304797" y="1600200"/>
            <a:ext cx="4038603" cy="4525959"/>
          </a:xfrm>
        </p:spPr>
        <p:txBody>
          <a:bodyPr/>
          <a:lstStyle/>
          <a:p>
            <a:r>
              <a:rPr lang="en-US" sz="2400" dirty="0"/>
              <a:t>A unique 10 digit number that identifies the health plan</a:t>
            </a:r>
            <a:r>
              <a:rPr lang="en-US" sz="2400" dirty="0" smtClean="0"/>
              <a:t>.</a:t>
            </a:r>
            <a:endParaRPr lang="en-US" sz="2400" dirty="0"/>
          </a:p>
          <a:p>
            <a:pPr marL="0" indent="0">
              <a:buNone/>
            </a:pPr>
            <a:r>
              <a:rPr lang="en-US" sz="2000" b="1" dirty="0" smtClean="0"/>
              <a:t>Remember</a:t>
            </a:r>
            <a:r>
              <a:rPr lang="en-US" sz="2000" dirty="0"/>
              <a:t>:  For HIPAA Privacy and Security purposes, a “health plan” is a “covered entity</a:t>
            </a:r>
            <a:r>
              <a:rPr lang="en-US" sz="2000" dirty="0" smtClean="0"/>
              <a:t>”.</a:t>
            </a:r>
          </a:p>
          <a:p>
            <a:pPr marL="0" indent="0">
              <a:buNone/>
            </a:pPr>
            <a:endParaRPr lang="en-US" sz="2000" dirty="0"/>
          </a:p>
          <a:p>
            <a:r>
              <a:rPr lang="en-US" sz="2400" dirty="0" smtClean="0"/>
              <a:t>Furthers objective </a:t>
            </a:r>
            <a:r>
              <a:rPr lang="en-US" sz="2400" dirty="0"/>
              <a:t>of standardization.</a:t>
            </a:r>
          </a:p>
          <a:p>
            <a:endParaRPr lang="en-US" sz="2000" dirty="0" smtClean="0"/>
          </a:p>
          <a:p>
            <a:pPr marL="0" indent="0">
              <a:buNone/>
            </a:pPr>
            <a:endParaRPr lang="en-US" sz="2000" dirty="0"/>
          </a:p>
          <a:p>
            <a:endParaRPr lang="en-US" sz="2400" dirty="0"/>
          </a:p>
        </p:txBody>
      </p:sp>
      <p:sp>
        <p:nvSpPr>
          <p:cNvPr id="8" name="Content Placeholder 7"/>
          <p:cNvSpPr>
            <a:spLocks noGrp="1"/>
          </p:cNvSpPr>
          <p:nvPr>
            <p:ph idx="2"/>
          </p:nvPr>
        </p:nvSpPr>
        <p:spPr/>
        <p:txBody>
          <a:bodyPr/>
          <a:lstStyle/>
          <a:p>
            <a:r>
              <a:rPr lang="en-US" sz="2400" dirty="0" smtClean="0"/>
              <a:t>HPID </a:t>
            </a:r>
            <a:r>
              <a:rPr lang="en-US" sz="2400" dirty="0"/>
              <a:t>is to be used when the health plan conducts HIPAA standard transactions.  </a:t>
            </a:r>
          </a:p>
          <a:p>
            <a:pPr marL="115888" indent="0">
              <a:buNone/>
            </a:pPr>
            <a:r>
              <a:rPr lang="en-US" sz="2000" b="1" dirty="0" smtClean="0"/>
              <a:t>Note</a:t>
            </a:r>
            <a:r>
              <a:rPr lang="en-US" sz="2000" dirty="0" smtClean="0"/>
              <a:t>:  Includes where a TPA or other third party conducts the transaction on the health plan’s behalf.</a:t>
            </a:r>
          </a:p>
          <a:p>
            <a:pPr marL="169863" indent="0">
              <a:buNone/>
            </a:pPr>
            <a:r>
              <a:rPr lang="en-US" sz="2000" b="1" dirty="0" smtClean="0"/>
              <a:t>Important</a:t>
            </a:r>
            <a:r>
              <a:rPr lang="en-US" sz="2000" dirty="0"/>
              <a:t>:  Not relieved of responsibility just because health plan does not conduct any </a:t>
            </a:r>
            <a:r>
              <a:rPr lang="en-US" sz="2000" dirty="0" smtClean="0"/>
              <a:t>HIPAA standard </a:t>
            </a:r>
            <a:r>
              <a:rPr lang="en-US" sz="2000" dirty="0"/>
              <a:t>transactions.  Still have to get the HPID.  Just may never be required to use it.</a:t>
            </a:r>
          </a:p>
          <a:p>
            <a:endParaRPr lang="en-US" sz="20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3</a:t>
            </a:fld>
            <a:endParaRPr lang="en-US" dirty="0"/>
          </a:p>
        </p:txBody>
      </p:sp>
      <p:pic>
        <p:nvPicPr>
          <p:cNvPr id="6" name="Picture 2" descr="http://www.mathwire.com/images/spiderweb2.gif"/>
          <p:cNvPicPr>
            <a:picLocks noChangeAspect="1" noChangeArrowheads="1"/>
          </p:cNvPicPr>
          <p:nvPr/>
        </p:nvPicPr>
        <p:blipFill rotWithShape="1">
          <a:blip r:embed="rId2">
            <a:extLst>
              <a:ext uri="{28A0092B-C50C-407E-A947-70E740481C1C}">
                <a14:useLocalDpi xmlns:a14="http://schemas.microsoft.com/office/drawing/2010/main" val="0"/>
              </a:ext>
            </a:extLst>
          </a:blip>
          <a:srcRect l="6872" t="71405" r="60803" b="1472"/>
          <a:stretch/>
        </p:blipFill>
        <p:spPr bwMode="auto">
          <a:xfrm>
            <a:off x="5410200" y="228600"/>
            <a:ext cx="1825885" cy="103094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 y="2823882"/>
            <a:ext cx="4038600" cy="1066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4724400" y="2819400"/>
            <a:ext cx="4114800" cy="1219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4724400" y="4114800"/>
            <a:ext cx="4114800" cy="1905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Picture 2" descr="http://www.mathwire.com/images/spiderweb2.gif"/>
          <p:cNvPicPr>
            <a:picLocks noChangeAspect="1" noChangeArrowheads="1"/>
          </p:cNvPicPr>
          <p:nvPr/>
        </p:nvPicPr>
        <p:blipFill rotWithShape="1">
          <a:blip r:embed="rId2">
            <a:extLst>
              <a:ext uri="{28A0092B-C50C-407E-A947-70E740481C1C}">
                <a14:useLocalDpi xmlns:a14="http://schemas.microsoft.com/office/drawing/2010/main" val="0"/>
              </a:ext>
            </a:extLst>
          </a:blip>
          <a:srcRect t="2451"/>
          <a:stretch/>
        </p:blipFill>
        <p:spPr bwMode="auto">
          <a:xfrm>
            <a:off x="614082" y="5031441"/>
            <a:ext cx="2089562" cy="137159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14" name="Straight Connector 13"/>
          <p:cNvCxnSpPr/>
          <p:nvPr/>
        </p:nvCxnSpPr>
        <p:spPr>
          <a:xfrm>
            <a:off x="457200" y="12954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98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Plans that must obtain an HPID</a:t>
            </a:r>
          </a:p>
        </p:txBody>
      </p:sp>
      <p:sp>
        <p:nvSpPr>
          <p:cNvPr id="8" name="Content Placeholder 7"/>
          <p:cNvSpPr>
            <a:spLocks noGrp="1"/>
          </p:cNvSpPr>
          <p:nvPr>
            <p:ph idx="1"/>
          </p:nvPr>
        </p:nvSpPr>
        <p:spPr/>
        <p:txBody>
          <a:bodyPr/>
          <a:lstStyle/>
          <a:p>
            <a:r>
              <a:rPr lang="en-US" dirty="0"/>
              <a:t>“Health plan” defined very </a:t>
            </a:r>
            <a:r>
              <a:rPr lang="en-US" dirty="0" smtClean="0"/>
              <a:t>broadly</a:t>
            </a:r>
          </a:p>
          <a:p>
            <a:pPr marL="0" indent="0">
              <a:buNone/>
            </a:pPr>
            <a:r>
              <a:rPr lang="en-US" sz="2800" b="1" dirty="0" smtClean="0"/>
              <a:t>Remember</a:t>
            </a:r>
            <a:r>
              <a:rPr lang="en-US" sz="2800" dirty="0" smtClean="0"/>
              <a:t>:  Way </a:t>
            </a:r>
            <a:r>
              <a:rPr lang="en-US" sz="2800" dirty="0"/>
              <a:t>back to the HIPAA Privacy and Security analyses you </a:t>
            </a:r>
            <a:r>
              <a:rPr lang="en-US" sz="2800" dirty="0" smtClean="0"/>
              <a:t>did.</a:t>
            </a:r>
            <a:endParaRPr lang="en-US" dirty="0"/>
          </a:p>
          <a:p>
            <a:pPr lvl="1"/>
            <a:r>
              <a:rPr lang="en-US" dirty="0"/>
              <a:t>Includes self-insured health plans sponsored by employers for the benefit of their employees and families.</a:t>
            </a:r>
          </a:p>
          <a:p>
            <a:pPr lvl="1"/>
            <a:r>
              <a:rPr lang="en-US" dirty="0"/>
              <a:t>“Self-insured” means not insured; not provided through an insurance policy</a:t>
            </a:r>
          </a:p>
          <a:p>
            <a:pPr lvl="2"/>
            <a:r>
              <a:rPr lang="en-US" dirty="0" smtClean="0"/>
              <a:t>May include EAPs</a:t>
            </a:r>
            <a:r>
              <a:rPr lang="en-US" dirty="0"/>
              <a:t>, wellness, on-site medical </a:t>
            </a:r>
            <a:r>
              <a:rPr lang="en-US" dirty="0" smtClean="0"/>
              <a:t>facilities</a:t>
            </a:r>
            <a:endParaRPr lang="en-US" dirty="0"/>
          </a:p>
          <a:p>
            <a:endParaRPr lang="en-US" dirty="0"/>
          </a:p>
        </p:txBody>
      </p:sp>
      <p:sp>
        <p:nvSpPr>
          <p:cNvPr id="6" name="Slide Number Placeholder 5"/>
          <p:cNvSpPr>
            <a:spLocks noGrp="1"/>
          </p:cNvSpPr>
          <p:nvPr>
            <p:ph type="sldNum" sz="quarter" idx="8"/>
          </p:nvPr>
        </p:nvSpPr>
        <p:spPr/>
        <p:txBody>
          <a:bodyPr/>
          <a:lstStyle/>
          <a:p>
            <a:pPr lvl="0"/>
            <a:fld id="{7430D95C-5C9D-471C-801F-F7AE40ACB121}" type="slidenum">
              <a:rPr lang="en-US" smtClean="0"/>
              <a:pPr lvl="0"/>
              <a:t>4</a:t>
            </a:fld>
            <a:endParaRPr lang="en-US" dirty="0"/>
          </a:p>
        </p:txBody>
      </p:sp>
      <p:sp>
        <p:nvSpPr>
          <p:cNvPr id="9" name="Rounded Rectangle 8"/>
          <p:cNvSpPr/>
          <p:nvPr/>
        </p:nvSpPr>
        <p:spPr>
          <a:xfrm>
            <a:off x="457200" y="2209800"/>
            <a:ext cx="8153400" cy="87405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11" name="Straight Connector 10"/>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8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Bundled Benefits</a:t>
            </a:r>
            <a:endParaRPr lang="en-US" dirty="0"/>
          </a:p>
        </p:txBody>
      </p:sp>
      <p:sp>
        <p:nvSpPr>
          <p:cNvPr id="3" name="Content Placeholder 2"/>
          <p:cNvSpPr>
            <a:spLocks noGrp="1"/>
          </p:cNvSpPr>
          <p:nvPr>
            <p:ph idx="1"/>
          </p:nvPr>
        </p:nvSpPr>
        <p:spPr/>
        <p:txBody>
          <a:bodyPr/>
          <a:lstStyle/>
          <a:p>
            <a:r>
              <a:rPr lang="en-US" dirty="0"/>
              <a:t>To the extent a bundled or wrap plan includes component benefits that if looked at in isolation would be “health </a:t>
            </a:r>
            <a:r>
              <a:rPr lang="en-US" dirty="0" smtClean="0"/>
              <a:t>plans,” view the </a:t>
            </a:r>
            <a:r>
              <a:rPr lang="en-US" dirty="0"/>
              <a:t>component benefits </a:t>
            </a:r>
            <a:r>
              <a:rPr lang="en-US" dirty="0" smtClean="0"/>
              <a:t>as </a:t>
            </a:r>
            <a:r>
              <a:rPr lang="en-US" dirty="0"/>
              <a:t>if provided on a stand-alone basis.  </a:t>
            </a:r>
            <a:endParaRPr lang="en-US" dirty="0" smtClean="0"/>
          </a:p>
          <a:p>
            <a:pPr marL="0" indent="0">
              <a:buNone/>
            </a:pPr>
            <a:r>
              <a:rPr lang="en-US" sz="2400" b="1" dirty="0"/>
              <a:t>Note</a:t>
            </a:r>
            <a:r>
              <a:rPr lang="en-US" sz="2400" dirty="0"/>
              <a:t>:  This is consistent with the way other portions of the HIPAA Privacy and Security requirements are addressed.</a:t>
            </a:r>
          </a:p>
          <a:p>
            <a:endParaRPr lang="en-US"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5</a:t>
            </a:fld>
            <a:endParaRPr lang="en-US" dirty="0"/>
          </a:p>
        </p:txBody>
      </p:sp>
      <p:sp>
        <p:nvSpPr>
          <p:cNvPr id="6" name="Rounded Rectangle 5"/>
          <p:cNvSpPr/>
          <p:nvPr/>
        </p:nvSpPr>
        <p:spPr>
          <a:xfrm>
            <a:off x="381000" y="4191000"/>
            <a:ext cx="8077200" cy="76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89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Bundled Benefits</a:t>
            </a:r>
            <a:endParaRPr lang="en-US" dirty="0"/>
          </a:p>
        </p:txBody>
      </p:sp>
      <p:sp>
        <p:nvSpPr>
          <p:cNvPr id="3" name="Content Placeholder 2"/>
          <p:cNvSpPr>
            <a:spLocks noGrp="1"/>
          </p:cNvSpPr>
          <p:nvPr>
            <p:ph idx="1"/>
          </p:nvPr>
        </p:nvSpPr>
        <p:spPr/>
        <p:txBody>
          <a:bodyPr/>
          <a:lstStyle/>
          <a:p>
            <a:r>
              <a:rPr lang="en-US" sz="2400" dirty="0" smtClean="0"/>
              <a:t>For </a:t>
            </a:r>
            <a:r>
              <a:rPr lang="en-US" sz="2400" dirty="0"/>
              <a:t>example, a wrap plan </a:t>
            </a:r>
            <a:r>
              <a:rPr lang="en-US" sz="2400" dirty="0" smtClean="0"/>
              <a:t>includes </a:t>
            </a:r>
            <a:r>
              <a:rPr lang="en-US" sz="2400" dirty="0"/>
              <a:t>group medical insured coverage, self-insured dental coverage and an HRA that provides more than just cost share amounts under the group medical plan could have three HPIDs.  The insurance carrier would handle the HPID with respect to the insured group medical coverage.  The self-insured dental plan and the HRA would each be self-insured, not otherwise exempted from the HPID requirement, and required to obtain either their own HPIDs or an HPID for the two combined.</a:t>
            </a:r>
          </a:p>
          <a:p>
            <a:pPr marL="0" indent="0">
              <a:buNone/>
            </a:pPr>
            <a:r>
              <a:rPr lang="en-US" sz="2400" b="1" dirty="0" smtClean="0"/>
              <a:t>Action </a:t>
            </a:r>
            <a:r>
              <a:rPr lang="en-US" sz="2400" b="1" dirty="0"/>
              <a:t>Item</a:t>
            </a:r>
            <a:r>
              <a:rPr lang="en-US" sz="2400" dirty="0"/>
              <a:t>:  List self-insured health plans, err on the side of over-including.</a:t>
            </a:r>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6</a:t>
            </a:fld>
            <a:endParaRPr lang="en-US" dirty="0"/>
          </a:p>
        </p:txBody>
      </p:sp>
      <p:sp>
        <p:nvSpPr>
          <p:cNvPr id="6" name="Rounded Rectangle 5"/>
          <p:cNvSpPr/>
          <p:nvPr/>
        </p:nvSpPr>
        <p:spPr>
          <a:xfrm>
            <a:off x="457200" y="5029200"/>
            <a:ext cx="8077200" cy="76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96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HSAs, Health FSAs, and HRAs</a:t>
            </a:r>
          </a:p>
        </p:txBody>
      </p:sp>
      <p:sp>
        <p:nvSpPr>
          <p:cNvPr id="3" name="Content Placeholder 2"/>
          <p:cNvSpPr>
            <a:spLocks noGrp="1"/>
          </p:cNvSpPr>
          <p:nvPr>
            <p:ph idx="1"/>
          </p:nvPr>
        </p:nvSpPr>
        <p:spPr/>
        <p:txBody>
          <a:bodyPr/>
          <a:lstStyle/>
          <a:p>
            <a:r>
              <a:rPr lang="en-US" sz="2400" dirty="0"/>
              <a:t>Recent </a:t>
            </a:r>
            <a:r>
              <a:rPr lang="en-US" sz="2400" dirty="0" smtClean="0"/>
              <a:t>FAQs issued by CMS</a:t>
            </a:r>
            <a:endParaRPr lang="en-US" sz="2400" dirty="0"/>
          </a:p>
          <a:p>
            <a:pPr lvl="1"/>
            <a:r>
              <a:rPr lang="en-US" sz="2000" dirty="0" smtClean="0"/>
              <a:t>“Confirm</a:t>
            </a:r>
            <a:r>
              <a:rPr lang="en-US" sz="2000" dirty="0"/>
              <a:t>” HSAs and Health FSAs are individual accounts directed by the individual and, therefore, do not need </a:t>
            </a:r>
            <a:r>
              <a:rPr lang="en-US" sz="2000" dirty="0" smtClean="0"/>
              <a:t>HPIDs.</a:t>
            </a:r>
            <a:endParaRPr lang="en-US" sz="2000" dirty="0"/>
          </a:p>
          <a:p>
            <a:r>
              <a:rPr lang="en-US" sz="2400" dirty="0"/>
              <a:t>I</a:t>
            </a:r>
            <a:r>
              <a:rPr lang="en-US" sz="2400" dirty="0" smtClean="0"/>
              <a:t>n </a:t>
            </a:r>
            <a:r>
              <a:rPr lang="en-US" sz="2400" dirty="0"/>
              <a:t>general, HRAs require HPIDs if the HRA is a health plan.</a:t>
            </a:r>
          </a:p>
          <a:p>
            <a:pPr lvl="1"/>
            <a:r>
              <a:rPr lang="en-US" sz="2000" dirty="0"/>
              <a:t>HRAs that cover only deductibles or out of pocket </a:t>
            </a:r>
            <a:r>
              <a:rPr lang="en-US" sz="2000" dirty="0" smtClean="0"/>
              <a:t>maximum costs </a:t>
            </a:r>
            <a:r>
              <a:rPr lang="en-US" sz="2000" dirty="0"/>
              <a:t>do not need an HPID; viewed as additional </a:t>
            </a:r>
            <a:r>
              <a:rPr lang="en-US" sz="2000" dirty="0" smtClean="0"/>
              <a:t>benefits </a:t>
            </a:r>
            <a:r>
              <a:rPr lang="en-US" sz="2000" dirty="0"/>
              <a:t>of major medical</a:t>
            </a:r>
          </a:p>
          <a:p>
            <a:pPr lvl="1"/>
            <a:r>
              <a:rPr lang="en-US" sz="2000" dirty="0"/>
              <a:t>Stand alone HRAs require </a:t>
            </a:r>
            <a:r>
              <a:rPr lang="en-US" sz="2000" dirty="0" smtClean="0"/>
              <a:t>HPIDs.</a:t>
            </a:r>
            <a:endParaRPr lang="en-US" sz="2000" dirty="0"/>
          </a:p>
          <a:p>
            <a:pPr marL="0" indent="0">
              <a:buNone/>
            </a:pPr>
            <a:r>
              <a:rPr lang="en-US" sz="2400" b="1" dirty="0" smtClean="0"/>
              <a:t>Remember</a:t>
            </a:r>
            <a:r>
              <a:rPr lang="en-US" sz="2400" dirty="0"/>
              <a:t>:  Whether a particular health plan </a:t>
            </a:r>
            <a:r>
              <a:rPr lang="en-US" sz="2400" dirty="0" smtClean="0"/>
              <a:t>actually conducts </a:t>
            </a:r>
            <a:r>
              <a:rPr lang="en-US" sz="2400" dirty="0"/>
              <a:t>transactions electronically does not </a:t>
            </a:r>
            <a:r>
              <a:rPr lang="en-US" sz="2400" dirty="0" smtClean="0"/>
              <a:t>matter</a:t>
            </a:r>
            <a:r>
              <a:rPr lang="en-US" sz="2400" dirty="0"/>
              <a:t>.</a:t>
            </a:r>
          </a:p>
          <a:p>
            <a:pPr marL="0" indent="0">
              <a:buNone/>
            </a:pPr>
            <a:r>
              <a:rPr lang="en-US" sz="2400" b="1" dirty="0" smtClean="0"/>
              <a:t>Action </a:t>
            </a:r>
            <a:r>
              <a:rPr lang="en-US" sz="2400" b="1" dirty="0"/>
              <a:t>Item</a:t>
            </a:r>
            <a:r>
              <a:rPr lang="en-US" sz="2400" dirty="0"/>
              <a:t>:  Identify HSAs, Health </a:t>
            </a:r>
            <a:r>
              <a:rPr lang="en-US" sz="2400" dirty="0" smtClean="0"/>
              <a:t>FSAs, </a:t>
            </a:r>
            <a:r>
              <a:rPr lang="en-US" sz="2400" dirty="0"/>
              <a:t>and HRAs that do not need HPIDs.</a:t>
            </a:r>
          </a:p>
          <a:p>
            <a:endParaRPr lang="en-US" sz="24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7</a:t>
            </a:fld>
            <a:endParaRPr lang="en-US" dirty="0"/>
          </a:p>
        </p:txBody>
      </p:sp>
      <p:sp>
        <p:nvSpPr>
          <p:cNvPr id="6" name="Rounded Rectangle 5"/>
          <p:cNvSpPr/>
          <p:nvPr/>
        </p:nvSpPr>
        <p:spPr>
          <a:xfrm>
            <a:off x="457200" y="4343400"/>
            <a:ext cx="8077200" cy="76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57200" y="5181600"/>
            <a:ext cx="8077200" cy="762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9" name="Straight Connector 8"/>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9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the HPID</a:t>
            </a:r>
          </a:p>
        </p:txBody>
      </p:sp>
      <p:sp>
        <p:nvSpPr>
          <p:cNvPr id="3" name="Content Placeholder 2"/>
          <p:cNvSpPr>
            <a:spLocks noGrp="1"/>
          </p:cNvSpPr>
          <p:nvPr>
            <p:ph idx="1"/>
          </p:nvPr>
        </p:nvSpPr>
        <p:spPr/>
        <p:txBody>
          <a:bodyPr/>
          <a:lstStyle/>
          <a:p>
            <a:r>
              <a:rPr lang="en-US" dirty="0"/>
              <a:t>FAQs place </a:t>
            </a:r>
            <a:r>
              <a:rPr lang="en-US" dirty="0" smtClean="0"/>
              <a:t>legal responsibility </a:t>
            </a:r>
            <a:r>
              <a:rPr lang="en-US" dirty="0"/>
              <a:t>to obtain HPID on the </a:t>
            </a:r>
            <a:r>
              <a:rPr lang="en-US" dirty="0" smtClean="0"/>
              <a:t>health plan; </a:t>
            </a:r>
            <a:r>
              <a:rPr lang="en-US" dirty="0"/>
              <a:t>not the </a:t>
            </a:r>
            <a:r>
              <a:rPr lang="en-US" dirty="0" smtClean="0"/>
              <a:t>TPA, broker, consultant, or other business associate.</a:t>
            </a:r>
            <a:endParaRPr lang="en-US" dirty="0"/>
          </a:p>
          <a:p>
            <a:r>
              <a:rPr lang="en-US" dirty="0" smtClean="0"/>
              <a:t>Health plan can </a:t>
            </a:r>
            <a:r>
              <a:rPr lang="en-US" dirty="0"/>
              <a:t>authorize TPA to obtain HPID </a:t>
            </a:r>
            <a:r>
              <a:rPr lang="en-US" dirty="0" smtClean="0"/>
              <a:t>on behalf of health plan but </a:t>
            </a:r>
            <a:r>
              <a:rPr lang="en-US" dirty="0"/>
              <a:t>the HPID belongs to the </a:t>
            </a:r>
            <a:r>
              <a:rPr lang="en-US" dirty="0" smtClean="0"/>
              <a:t>plan.</a:t>
            </a:r>
            <a:endParaRPr lang="en-US" b="1" dirty="0" smtClean="0"/>
          </a:p>
          <a:p>
            <a:pPr marL="0" indent="0">
              <a:buNone/>
            </a:pPr>
            <a:r>
              <a:rPr lang="en-US" sz="2400" b="1" dirty="0" smtClean="0"/>
              <a:t>Warning</a:t>
            </a:r>
            <a:r>
              <a:rPr lang="en-US" sz="2400" b="1" dirty="0"/>
              <a:t>:  Do not </a:t>
            </a:r>
            <a:r>
              <a:rPr lang="en-US" sz="2400" dirty="0"/>
              <a:t>assume someone else is doing it for </a:t>
            </a:r>
            <a:r>
              <a:rPr lang="en-US" sz="2400" dirty="0" smtClean="0"/>
              <a:t>you!</a:t>
            </a:r>
          </a:p>
          <a:p>
            <a:pPr marL="0" indent="0">
              <a:buNone/>
            </a:pPr>
            <a:r>
              <a:rPr lang="en-US" sz="2400" b="1" dirty="0" smtClean="0"/>
              <a:t>Action </a:t>
            </a:r>
            <a:r>
              <a:rPr lang="en-US" sz="2400" b="1" dirty="0"/>
              <a:t>Item</a:t>
            </a:r>
            <a:r>
              <a:rPr lang="en-US" sz="2400" dirty="0"/>
              <a:t>:  Identify the plan administrator of each self-insured </a:t>
            </a:r>
            <a:r>
              <a:rPr lang="en-US" sz="2400" dirty="0" smtClean="0"/>
              <a:t>health plan</a:t>
            </a:r>
            <a:r>
              <a:rPr lang="en-US" sz="2400" dirty="0"/>
              <a:t>.  Identify the TPA, if any, of each self-insured </a:t>
            </a:r>
            <a:r>
              <a:rPr lang="en-US" sz="2400" dirty="0" smtClean="0"/>
              <a:t>health plan.</a:t>
            </a:r>
            <a:endParaRPr lang="en-US" sz="24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8</a:t>
            </a:fld>
            <a:endParaRPr lang="en-US" dirty="0"/>
          </a:p>
        </p:txBody>
      </p:sp>
      <p:sp>
        <p:nvSpPr>
          <p:cNvPr id="6" name="Rounded Rectangle 5"/>
          <p:cNvSpPr/>
          <p:nvPr/>
        </p:nvSpPr>
        <p:spPr>
          <a:xfrm>
            <a:off x="457200" y="4724400"/>
            <a:ext cx="8077200" cy="457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57200" y="5257800"/>
            <a:ext cx="8077200" cy="1219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Footer Placeholder 4"/>
          <p:cNvSpPr>
            <a:spLocks noGrp="1"/>
          </p:cNvSpPr>
          <p:nvPr>
            <p:ph type="ftr" sz="quarter" idx="9"/>
          </p:nvPr>
        </p:nvSpPr>
        <p:spPr>
          <a:xfrm>
            <a:off x="2514600" y="6492871"/>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9" name="Straight Connector 8"/>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8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the HPID</a:t>
            </a:r>
          </a:p>
        </p:txBody>
      </p:sp>
      <p:sp>
        <p:nvSpPr>
          <p:cNvPr id="3" name="Content Placeholder 2"/>
          <p:cNvSpPr>
            <a:spLocks noGrp="1"/>
          </p:cNvSpPr>
          <p:nvPr>
            <p:ph idx="1"/>
          </p:nvPr>
        </p:nvSpPr>
        <p:spPr>
          <a:xfrm>
            <a:off x="457200" y="1524000"/>
            <a:ext cx="8229600" cy="4602159"/>
          </a:xfrm>
        </p:spPr>
        <p:txBody>
          <a:bodyPr/>
          <a:lstStyle/>
          <a:p>
            <a:r>
              <a:rPr lang="en-US" sz="2400" dirty="0"/>
              <a:t>Size of each health plan determines the deadline(s) for obtaining HPID(s)</a:t>
            </a:r>
          </a:p>
          <a:p>
            <a:r>
              <a:rPr lang="en-US" sz="2400" dirty="0" smtClean="0"/>
              <a:t>“Small” </a:t>
            </a:r>
            <a:r>
              <a:rPr lang="en-US" sz="2400" dirty="0"/>
              <a:t>health plans must obtain an HPID by November 5, 2015.</a:t>
            </a:r>
          </a:p>
          <a:p>
            <a:pPr lvl="1"/>
            <a:r>
              <a:rPr lang="en-US" sz="2000" dirty="0" smtClean="0"/>
              <a:t>Annual </a:t>
            </a:r>
            <a:r>
              <a:rPr lang="en-US" sz="2000" dirty="0"/>
              <a:t>receipts of $5 million or less</a:t>
            </a:r>
          </a:p>
          <a:p>
            <a:pPr lvl="1"/>
            <a:r>
              <a:rPr lang="en-US" sz="2000" dirty="0" smtClean="0"/>
              <a:t>For </a:t>
            </a:r>
            <a:r>
              <a:rPr lang="en-US" sz="2000" dirty="0"/>
              <a:t>a self-insured health plan, look at the benefits paid out of the health plan; not tied to COBRA rates or premium equivalents; does not matter whether health plan is funded, unfunded, or a combination </a:t>
            </a:r>
          </a:p>
          <a:p>
            <a:pPr lvl="1"/>
            <a:r>
              <a:rPr lang="en-US" sz="2000" dirty="0" smtClean="0"/>
              <a:t>Not </a:t>
            </a:r>
            <a:r>
              <a:rPr lang="en-US" sz="2000" dirty="0"/>
              <a:t>small health plans must obtain an HPID by November 5, </a:t>
            </a:r>
            <a:r>
              <a:rPr lang="en-US" sz="2000" dirty="0" smtClean="0"/>
              <a:t>2014</a:t>
            </a:r>
          </a:p>
          <a:p>
            <a:pPr lvl="1"/>
            <a:r>
              <a:rPr lang="en-US" sz="2000" dirty="0" smtClean="0"/>
              <a:t>If </a:t>
            </a:r>
            <a:r>
              <a:rPr lang="en-US" sz="2000" dirty="0"/>
              <a:t>small, not required to wait until next year</a:t>
            </a:r>
            <a:r>
              <a:rPr lang="en-US" sz="2000" dirty="0" smtClean="0"/>
              <a:t>.</a:t>
            </a:r>
          </a:p>
          <a:p>
            <a:pPr lvl="1"/>
            <a:endParaRPr lang="en-US" sz="2000" dirty="0" smtClean="0"/>
          </a:p>
          <a:p>
            <a:pPr marL="0" indent="0">
              <a:buNone/>
            </a:pPr>
            <a:r>
              <a:rPr lang="en-US" sz="2000" b="1" dirty="0" smtClean="0"/>
              <a:t>Action </a:t>
            </a:r>
            <a:r>
              <a:rPr lang="en-US" sz="2000" b="1" dirty="0"/>
              <a:t>Item</a:t>
            </a:r>
            <a:r>
              <a:rPr lang="en-US" sz="2000" dirty="0" smtClean="0"/>
              <a:t>:  Identify </a:t>
            </a:r>
            <a:r>
              <a:rPr lang="en-US" sz="2000" dirty="0"/>
              <a:t>the size of each self-insured health plan on the list.</a:t>
            </a:r>
          </a:p>
          <a:p>
            <a:pPr marL="0" indent="0">
              <a:buNone/>
            </a:pPr>
            <a:endParaRPr lang="en-US" sz="2800" dirty="0"/>
          </a:p>
        </p:txBody>
      </p:sp>
      <p:sp>
        <p:nvSpPr>
          <p:cNvPr id="5" name="Slide Number Placeholder 4"/>
          <p:cNvSpPr>
            <a:spLocks noGrp="1"/>
          </p:cNvSpPr>
          <p:nvPr>
            <p:ph type="sldNum" sz="quarter" idx="8"/>
          </p:nvPr>
        </p:nvSpPr>
        <p:spPr/>
        <p:txBody>
          <a:bodyPr/>
          <a:lstStyle/>
          <a:p>
            <a:pPr lvl="0"/>
            <a:fld id="{EDE06C84-8874-4A3E-9D6E-49ECECCE390F}" type="slidenum">
              <a:rPr lang="en-US" smtClean="0"/>
              <a:pPr lvl="0"/>
              <a:t>9</a:t>
            </a:fld>
            <a:endParaRPr lang="en-US" dirty="0"/>
          </a:p>
        </p:txBody>
      </p:sp>
      <p:sp>
        <p:nvSpPr>
          <p:cNvPr id="6" name="Rounded Rectangle 5"/>
          <p:cNvSpPr/>
          <p:nvPr/>
        </p:nvSpPr>
        <p:spPr>
          <a:xfrm>
            <a:off x="416859" y="5757583"/>
            <a:ext cx="8153400" cy="381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ooter Placeholder 4"/>
          <p:cNvSpPr>
            <a:spLocks noGrp="1"/>
          </p:cNvSpPr>
          <p:nvPr>
            <p:ph type="ftr" sz="quarter" idx="9"/>
          </p:nvPr>
        </p:nvSpPr>
        <p:spPr>
          <a:xfrm>
            <a:off x="2514600" y="6324600"/>
            <a:ext cx="4038597" cy="365129"/>
          </a:xfrm>
        </p:spPr>
        <p:txBody>
          <a:bodyPr/>
          <a:lstStyle/>
          <a:p>
            <a:pPr lvl="0"/>
            <a:r>
              <a:rPr lang="en-US" dirty="0">
                <a:solidFill>
                  <a:schemeClr val="bg1">
                    <a:lumMod val="50000"/>
                  </a:schemeClr>
                </a:solidFill>
              </a:rPr>
              <a:t>Webinar hosted by North Risk Partners </a:t>
            </a:r>
            <a:r>
              <a:rPr lang="en-US" dirty="0" smtClean="0">
                <a:solidFill>
                  <a:schemeClr val="bg1">
                    <a:lumMod val="50000"/>
                  </a:schemeClr>
                </a:solidFill>
              </a:rPr>
              <a:t>- 10/16/14</a:t>
            </a:r>
            <a:endParaRPr lang="en-US" dirty="0">
              <a:solidFill>
                <a:schemeClr val="bg1">
                  <a:lumMod val="50000"/>
                </a:schemeClr>
              </a:solidFill>
            </a:endParaRPr>
          </a:p>
        </p:txBody>
      </p:sp>
      <p:cxnSp>
        <p:nvCxnSpPr>
          <p:cNvPr id="8" name="Straight Connector 7"/>
          <p:cNvCxnSpPr/>
          <p:nvPr/>
        </p:nvCxnSpPr>
        <p:spPr>
          <a:xfrm>
            <a:off x="457200" y="1219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5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185A7D"/>
      </a:accent2>
      <a:accent3>
        <a:srgbClr val="9BBB59"/>
      </a:accent3>
      <a:accent4>
        <a:srgbClr val="8064A2"/>
      </a:accent4>
      <a:accent5>
        <a:srgbClr val="4BACC6"/>
      </a:accent5>
      <a:accent6>
        <a:srgbClr val="F79646"/>
      </a:accent6>
      <a:hlink>
        <a:srgbClr val="185A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7A63CC38FC64896F3BABDC6097F35" ma:contentTypeVersion="14" ma:contentTypeDescription="Create a new document." ma:contentTypeScope="" ma:versionID="828661f76ead9fd3012677306966dcc7">
  <xsd:schema xmlns:xsd="http://www.w3.org/2001/XMLSchema" xmlns:xs="http://www.w3.org/2001/XMLSchema" xmlns:p="http://schemas.microsoft.com/office/2006/metadata/properties" xmlns:ns2="f76c8797-d23e-499a-a439-45d6fe1154f3" xmlns:ns3="51ce7a20-beba-49d4-8d84-84c86e994837" targetNamespace="http://schemas.microsoft.com/office/2006/metadata/properties" ma:root="true" ma:fieldsID="fbf2011f4dfe54d56eea3c93eb415e44" ns2:_="" ns3:_="">
    <xsd:import namespace="f76c8797-d23e-499a-a439-45d6fe1154f3"/>
    <xsd:import namespace="51ce7a20-beba-49d4-8d84-84c86e9948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8797-d23e-499a-a439-45d6fe1154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ce7a20-beba-49d4-8d84-84c86e9948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D4CD5A-4368-495E-8FF2-04D2AD8CD235}"/>
</file>

<file path=customXml/itemProps2.xml><?xml version="1.0" encoding="utf-8"?>
<ds:datastoreItem xmlns:ds="http://schemas.openxmlformats.org/officeDocument/2006/customXml" ds:itemID="{9967CE36-3BD6-43E7-B8D1-6F8327CB04A9}"/>
</file>

<file path=customXml/itemProps3.xml><?xml version="1.0" encoding="utf-8"?>
<ds:datastoreItem xmlns:ds="http://schemas.openxmlformats.org/officeDocument/2006/customXml" ds:itemID="{EA950B0B-2029-4E1E-9710-2279C7647895}"/>
</file>

<file path=docProps/app.xml><?xml version="1.0" encoding="utf-8"?>
<Properties xmlns="http://schemas.openxmlformats.org/officeDocument/2006/extended-properties" xmlns:vt="http://schemas.openxmlformats.org/officeDocument/2006/docPropsVTypes">
  <TotalTime>1676</TotalTime>
  <Words>905</Words>
  <Application>Microsoft Office PowerPoint</Application>
  <PresentationFormat>On-screen Show (4:3)</PresentationFormat>
  <Paragraphs>111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HPIDs For Self-Insured Medical Plans:   What Do I Have To Do  and By When?</vt:lpstr>
      <vt:lpstr>Health Plan Identifier (HPID)</vt:lpstr>
      <vt:lpstr>HPID</vt:lpstr>
      <vt:lpstr>Plans that must obtain an HPID</vt:lpstr>
      <vt:lpstr>Bundled Benefits</vt:lpstr>
      <vt:lpstr>Bundled Benefits</vt:lpstr>
      <vt:lpstr>HSAs, Health FSAs, and HRAs</vt:lpstr>
      <vt:lpstr>Obtaining the HPID</vt:lpstr>
      <vt:lpstr>Obtaining the HPID</vt:lpstr>
      <vt:lpstr>Obtaining the HPID</vt:lpstr>
      <vt:lpstr>Using the HPID</vt:lpstr>
      <vt:lpstr>Action Item Summary</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Reform: What Changes Are Coming In 2014</dc:title>
  <dc:creator>Kimberly Gust</dc:creator>
  <cp:lastModifiedBy>Kate Burnevik</cp:lastModifiedBy>
  <cp:revision>189</cp:revision>
  <cp:lastPrinted>2014-02-27T15:04:31Z</cp:lastPrinted>
  <dcterms:created xsi:type="dcterms:W3CDTF">2013-05-22T12:14:56Z</dcterms:created>
  <dcterms:modified xsi:type="dcterms:W3CDTF">2014-10-15T18:14:49Z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0x0101007677A63CC38FC64896F3BABDC6097F35</vt:lpwstr>
  </property>
</Properties>
</file>