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s/slide27.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20.xml" ContentType="application/vnd.openxmlformats-officedocument.presentationml.slide+xml"/>
  <Override PartName="/ppt/slides/slide26.xml" ContentType="application/vnd.openxmlformats-officedocument.presentationml.slide+xml"/>
  <Override PartName="/ppt/slides/slide7.xml" ContentType="application/vnd.openxmlformats-officedocument.presentationml.slide+xml"/>
  <Override PartName="/ppt/slides/slide5.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6.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9.xml" ContentType="application/vnd.openxmlformats-officedocument.presentationml.slideLayout+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notesSlides/notesSlide4.xml" ContentType="application/vnd.openxmlformats-officedocument.presentationml.notesSlide+xml"/>
  <Override PartName="/ppt/notesSlides/notesSlide1.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1"/>
  </p:notesMasterIdLst>
  <p:handoutMasterIdLst>
    <p:handoutMasterId r:id="rId32"/>
  </p:handoutMasterIdLst>
  <p:sldIdLst>
    <p:sldId id="256" r:id="rId2"/>
    <p:sldId id="257" r:id="rId3"/>
    <p:sldId id="268" r:id="rId4"/>
    <p:sldId id="297" r:id="rId5"/>
    <p:sldId id="285" r:id="rId6"/>
    <p:sldId id="276" r:id="rId7"/>
    <p:sldId id="300" r:id="rId8"/>
    <p:sldId id="301" r:id="rId9"/>
    <p:sldId id="298" r:id="rId10"/>
    <p:sldId id="280" r:id="rId11"/>
    <p:sldId id="278" r:id="rId12"/>
    <p:sldId id="302" r:id="rId13"/>
    <p:sldId id="279" r:id="rId14"/>
    <p:sldId id="292" r:id="rId15"/>
    <p:sldId id="288" r:id="rId16"/>
    <p:sldId id="282" r:id="rId17"/>
    <p:sldId id="283" r:id="rId18"/>
    <p:sldId id="299" r:id="rId19"/>
    <p:sldId id="286" r:id="rId20"/>
    <p:sldId id="294" r:id="rId21"/>
    <p:sldId id="295" r:id="rId22"/>
    <p:sldId id="290" r:id="rId23"/>
    <p:sldId id="289" r:id="rId24"/>
    <p:sldId id="258" r:id="rId25"/>
    <p:sldId id="293" r:id="rId26"/>
    <p:sldId id="270" r:id="rId27"/>
    <p:sldId id="275" r:id="rId28"/>
    <p:sldId id="274" r:id="rId29"/>
    <p:sldId id="303" r:id="rId30"/>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79E91"/>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59" autoAdjust="0"/>
    <p:restoredTop sz="86470" autoAdjust="0"/>
  </p:normalViewPr>
  <p:slideViewPr>
    <p:cSldViewPr snapToGrid="0" snapToObjects="1">
      <p:cViewPr varScale="1">
        <p:scale>
          <a:sx n="134" d="100"/>
          <a:sy n="134" d="100"/>
        </p:scale>
        <p:origin x="498" y="-48"/>
      </p:cViewPr>
      <p:guideLst>
        <p:guide orient="horz" pos="1620"/>
        <p:guide pos="2880"/>
      </p:guideLst>
    </p:cSldViewPr>
  </p:slideViewPr>
  <p:outlineViewPr>
    <p:cViewPr>
      <p:scale>
        <a:sx n="33" d="100"/>
        <a:sy n="33" d="100"/>
      </p:scale>
      <p:origin x="0" y="-19380"/>
    </p:cViewPr>
  </p:outlineViewPr>
  <p:notesTextViewPr>
    <p:cViewPr>
      <p:scale>
        <a:sx n="100" d="100"/>
        <a:sy n="100" d="100"/>
      </p:scale>
      <p:origin x="0" y="0"/>
    </p:cViewPr>
  </p:notesTextViewPr>
  <p:notesViewPr>
    <p:cSldViewPr snapToGrid="0" snapToObjects="1">
      <p:cViewPr varScale="1">
        <p:scale>
          <a:sx n="65" d="100"/>
          <a:sy n="65" d="100"/>
        </p:scale>
        <p:origin x="2652" y="9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ustomXml" Target="../customXml/item3.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38"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F114098-4598-6343-99BA-CF5B8044CEB2}" type="datetimeFigureOut">
              <a:rPr lang="en-US" smtClean="0"/>
              <a:t>8/20/2015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222B4AD-5F55-224E-8876-5D5F862CF56B}" type="slidenum">
              <a:rPr lang="en-US" smtClean="0"/>
              <a:t>‹#›</a:t>
            </a:fld>
            <a:endParaRPr lang="en-US"/>
          </a:p>
        </p:txBody>
      </p:sp>
    </p:spTree>
    <p:extLst>
      <p:ext uri="{BB962C8B-B14F-4D97-AF65-F5344CB8AC3E}">
        <p14:creationId xmlns:p14="http://schemas.microsoft.com/office/powerpoint/2010/main" val="33370540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D58ABF-CD9D-4777-B9E5-4446AC8AED54}" type="datetimeFigureOut">
              <a:rPr lang="en-US" smtClean="0"/>
              <a:t>8/20/2015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4428C35-5DB0-4B70-8DB8-9809C94FCC1C}" type="slidenum">
              <a:rPr lang="en-US" smtClean="0"/>
              <a:t>‹#›</a:t>
            </a:fld>
            <a:endParaRPr lang="en-US"/>
          </a:p>
        </p:txBody>
      </p:sp>
    </p:spTree>
    <p:extLst>
      <p:ext uri="{BB962C8B-B14F-4D97-AF65-F5344CB8AC3E}">
        <p14:creationId xmlns:p14="http://schemas.microsoft.com/office/powerpoint/2010/main" val="41069876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4428C35-5DB0-4B70-8DB8-9809C94FCC1C}" type="slidenum">
              <a:rPr lang="en-US" smtClean="0"/>
              <a:t>1</a:t>
            </a:fld>
            <a:endParaRPr lang="en-US"/>
          </a:p>
        </p:txBody>
      </p:sp>
    </p:spTree>
    <p:extLst>
      <p:ext uri="{BB962C8B-B14F-4D97-AF65-F5344CB8AC3E}">
        <p14:creationId xmlns:p14="http://schemas.microsoft.com/office/powerpoint/2010/main" val="39228290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4428C35-5DB0-4B70-8DB8-9809C94FCC1C}" type="slidenum">
              <a:rPr lang="en-US" smtClean="0"/>
              <a:t>2</a:t>
            </a:fld>
            <a:endParaRPr lang="en-US"/>
          </a:p>
        </p:txBody>
      </p:sp>
    </p:spTree>
    <p:extLst>
      <p:ext uri="{BB962C8B-B14F-4D97-AF65-F5344CB8AC3E}">
        <p14:creationId xmlns:p14="http://schemas.microsoft.com/office/powerpoint/2010/main" val="10293144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4428C35-5DB0-4B70-8DB8-9809C94FCC1C}" type="slidenum">
              <a:rPr lang="en-US" smtClean="0"/>
              <a:t>3</a:t>
            </a:fld>
            <a:endParaRPr lang="en-US"/>
          </a:p>
        </p:txBody>
      </p:sp>
    </p:spTree>
    <p:extLst>
      <p:ext uri="{BB962C8B-B14F-4D97-AF65-F5344CB8AC3E}">
        <p14:creationId xmlns:p14="http://schemas.microsoft.com/office/powerpoint/2010/main" val="39328725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Delegate responsibilities. Helps HR coordinator, infuse with fresh ideas</a:t>
            </a:r>
            <a:r>
              <a:rPr lang="en-US" baseline="0" dirty="0" smtClean="0"/>
              <a:t> and feedback.</a:t>
            </a:r>
          </a:p>
          <a:p>
            <a:r>
              <a:rPr lang="en-US" baseline="0" dirty="0" smtClean="0"/>
              <a:t>Important not to create a team just for the sake of creating a team. Sometimes it takes time to confirm leadership support and put strategy around the overall wellness program. </a:t>
            </a:r>
            <a:endParaRPr lang="en-US" dirty="0"/>
          </a:p>
        </p:txBody>
      </p:sp>
      <p:sp>
        <p:nvSpPr>
          <p:cNvPr id="4" name="Slide Number Placeholder 3"/>
          <p:cNvSpPr>
            <a:spLocks noGrp="1"/>
          </p:cNvSpPr>
          <p:nvPr>
            <p:ph type="sldNum" sz="quarter" idx="10"/>
          </p:nvPr>
        </p:nvSpPr>
        <p:spPr/>
        <p:txBody>
          <a:bodyPr/>
          <a:lstStyle/>
          <a:p>
            <a:fld id="{04428C35-5DB0-4B70-8DB8-9809C94FCC1C}" type="slidenum">
              <a:rPr lang="en-US" smtClean="0"/>
              <a:t>5</a:t>
            </a:fld>
            <a:endParaRPr lang="en-US"/>
          </a:p>
        </p:txBody>
      </p:sp>
    </p:spTree>
    <p:extLst>
      <p:ext uri="{BB962C8B-B14F-4D97-AF65-F5344CB8AC3E}">
        <p14:creationId xmlns:p14="http://schemas.microsoft.com/office/powerpoint/2010/main" val="20632155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4428C35-5DB0-4B70-8DB8-9809C94FCC1C}" type="slidenum">
              <a:rPr lang="en-US" smtClean="0"/>
              <a:t>24</a:t>
            </a:fld>
            <a:endParaRPr lang="en-US"/>
          </a:p>
        </p:txBody>
      </p:sp>
    </p:spTree>
    <p:extLst>
      <p:ext uri="{BB962C8B-B14F-4D97-AF65-F5344CB8AC3E}">
        <p14:creationId xmlns:p14="http://schemas.microsoft.com/office/powerpoint/2010/main" val="39442031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4428C35-5DB0-4B70-8DB8-9809C94FCC1C}" type="slidenum">
              <a:rPr lang="en-US" smtClean="0"/>
              <a:t>25</a:t>
            </a:fld>
            <a:endParaRPr lang="en-US"/>
          </a:p>
        </p:txBody>
      </p:sp>
    </p:spTree>
    <p:extLst>
      <p:ext uri="{BB962C8B-B14F-4D97-AF65-F5344CB8AC3E}">
        <p14:creationId xmlns:p14="http://schemas.microsoft.com/office/powerpoint/2010/main" val="36662734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4428C35-5DB0-4B70-8DB8-9809C94FCC1C}" type="slidenum">
              <a:rPr lang="en-US" smtClean="0"/>
              <a:t>26</a:t>
            </a:fld>
            <a:endParaRPr lang="en-US"/>
          </a:p>
        </p:txBody>
      </p:sp>
    </p:spTree>
    <p:extLst>
      <p:ext uri="{BB962C8B-B14F-4D97-AF65-F5344CB8AC3E}">
        <p14:creationId xmlns:p14="http://schemas.microsoft.com/office/powerpoint/2010/main" val="168494951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2">
            <a:extLst>
              <a:ext uri="{28A0092B-C50C-407E-A947-70E740481C1C}">
                <a14:useLocalDpi xmlns:a14="http://schemas.microsoft.com/office/drawing/2010/main" val="0"/>
              </a:ext>
            </a:extLst>
          </a:blip>
          <a:srcRect t="28763"/>
          <a:stretch/>
        </p:blipFill>
        <p:spPr>
          <a:xfrm>
            <a:off x="0" y="1481619"/>
            <a:ext cx="9144000" cy="3669502"/>
          </a:xfrm>
          <a:prstGeom prst="rect">
            <a:avLst/>
          </a:prstGeom>
        </p:spPr>
      </p:pic>
      <p:sp>
        <p:nvSpPr>
          <p:cNvPr id="2" name="Title 1"/>
          <p:cNvSpPr>
            <a:spLocks noGrp="1"/>
          </p:cNvSpPr>
          <p:nvPr>
            <p:ph type="ctrTitle"/>
          </p:nvPr>
        </p:nvSpPr>
        <p:spPr>
          <a:xfrm>
            <a:off x="685800" y="1812132"/>
            <a:ext cx="7772400" cy="1102519"/>
          </a:xfrm>
        </p:spPr>
        <p:txBody>
          <a:bodyPr anchor="b">
            <a:normAutofit/>
          </a:bodyPr>
          <a:lstStyle>
            <a:lvl1pPr>
              <a:defRPr sz="3600"/>
            </a:lvl1pPr>
          </a:lstStyle>
          <a:p>
            <a:r>
              <a:rPr lang="en-US" dirty="0" smtClean="0"/>
              <a:t>Click to edit Master title style</a:t>
            </a:r>
            <a:endParaRPr lang="en-US" dirty="0"/>
          </a:p>
        </p:txBody>
      </p:sp>
      <p:sp>
        <p:nvSpPr>
          <p:cNvPr id="3" name="Subtitle 2"/>
          <p:cNvSpPr>
            <a:spLocks noGrp="1"/>
          </p:cNvSpPr>
          <p:nvPr>
            <p:ph type="subTitle" idx="1"/>
          </p:nvPr>
        </p:nvSpPr>
        <p:spPr>
          <a:xfrm>
            <a:off x="685800" y="3128963"/>
            <a:ext cx="6400800" cy="1314450"/>
          </a:xfrm>
        </p:spPr>
        <p:txBody>
          <a:bodyPr/>
          <a:lstStyle>
            <a:lvl1pPr marL="0" indent="0" algn="l">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6B9FD53E-811C-3647-B5F3-484EDECF3090}" type="datetimeFigureOut">
              <a:rPr lang="en-US" smtClean="0"/>
              <a:pPr/>
              <a:t>8/20/2015</a:t>
            </a:fld>
            <a:endParaRPr lang="en-US"/>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1A60FB4D-3904-A044-A5B7-D65532B54865}" type="slidenum">
              <a:rPr lang="en-US" smtClean="0"/>
              <a:pPr/>
              <a:t>‹#›</a:t>
            </a:fld>
            <a:endParaRPr lang="en-US"/>
          </a:p>
        </p:txBody>
      </p:sp>
      <p:pic>
        <p:nvPicPr>
          <p:cNvPr id="11" name="Picture 10" descr="North-Risk-Partners-with-All-logo-outlines-r2.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77046" y="731611"/>
            <a:ext cx="4170292" cy="637690"/>
          </a:xfrm>
          <a:prstGeom prst="rect">
            <a:avLst/>
          </a:prstGeom>
        </p:spPr>
      </p:pic>
      <p:pic>
        <p:nvPicPr>
          <p:cNvPr id="12" name="Picture 11" descr="North-Risk-Partners-with-All-logo-outlines-r2.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565967" y="5959902"/>
            <a:ext cx="3124923" cy="477840"/>
          </a:xfrm>
          <a:prstGeom prst="rect">
            <a:avLst/>
          </a:prstGeom>
        </p:spPr>
      </p:pic>
    </p:spTree>
    <p:extLst>
      <p:ext uri="{BB962C8B-B14F-4D97-AF65-F5344CB8AC3E}">
        <p14:creationId xmlns:p14="http://schemas.microsoft.com/office/powerpoint/2010/main" val="82260653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9FD53E-811C-3647-B5F3-484EDECF3090}" type="datetimeFigureOut">
              <a:rPr lang="en-US" smtClean="0"/>
              <a:t>8/20/2015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60FB4D-3904-A044-A5B7-D65532B54865}" type="slidenum">
              <a:rPr lang="en-US" smtClean="0"/>
              <a:t>‹#›</a:t>
            </a:fld>
            <a:endParaRPr lang="en-US"/>
          </a:p>
        </p:txBody>
      </p:sp>
    </p:spTree>
    <p:extLst>
      <p:ext uri="{BB962C8B-B14F-4D97-AF65-F5344CB8AC3E}">
        <p14:creationId xmlns:p14="http://schemas.microsoft.com/office/powerpoint/2010/main" val="6353966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B9FD53E-811C-3647-B5F3-484EDECF3090}" type="datetimeFigureOut">
              <a:rPr lang="en-US" smtClean="0"/>
              <a:t>8/20/2015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60FB4D-3904-A044-A5B7-D65532B54865}" type="slidenum">
              <a:rPr lang="en-US" smtClean="0"/>
              <a:t>‹#›</a:t>
            </a:fld>
            <a:endParaRPr lang="en-US"/>
          </a:p>
        </p:txBody>
      </p:sp>
    </p:spTree>
    <p:extLst>
      <p:ext uri="{BB962C8B-B14F-4D97-AF65-F5344CB8AC3E}">
        <p14:creationId xmlns:p14="http://schemas.microsoft.com/office/powerpoint/2010/main" val="5809847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B9FD53E-811C-3647-B5F3-484EDECF3090}" type="datetimeFigureOut">
              <a:rPr lang="en-US" smtClean="0"/>
              <a:t>8/20/2015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60FB4D-3904-A044-A5B7-D65532B54865}" type="slidenum">
              <a:rPr lang="en-US" smtClean="0"/>
              <a:t>‹#›</a:t>
            </a:fld>
            <a:endParaRPr lang="en-US"/>
          </a:p>
        </p:txBody>
      </p:sp>
    </p:spTree>
    <p:extLst>
      <p:ext uri="{BB962C8B-B14F-4D97-AF65-F5344CB8AC3E}">
        <p14:creationId xmlns:p14="http://schemas.microsoft.com/office/powerpoint/2010/main" val="33959642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B9FD53E-811C-3647-B5F3-484EDECF3090}" type="datetimeFigureOut">
              <a:rPr lang="en-US" smtClean="0"/>
              <a:t>8/20/2015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60FB4D-3904-A044-A5B7-D65532B54865}" type="slidenum">
              <a:rPr lang="en-US" smtClean="0"/>
              <a:t>‹#›</a:t>
            </a:fld>
            <a:endParaRPr lang="en-US"/>
          </a:p>
        </p:txBody>
      </p:sp>
    </p:spTree>
    <p:extLst>
      <p:ext uri="{BB962C8B-B14F-4D97-AF65-F5344CB8AC3E}">
        <p14:creationId xmlns:p14="http://schemas.microsoft.com/office/powerpoint/2010/main" val="1767282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B9FD53E-811C-3647-B5F3-484EDECF3090}" type="datetimeFigureOut">
              <a:rPr lang="en-US" smtClean="0"/>
              <a:t>8/20/2015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60FB4D-3904-A044-A5B7-D65532B54865}" type="slidenum">
              <a:rPr lang="en-US" smtClean="0"/>
              <a:t>‹#›</a:t>
            </a:fld>
            <a:endParaRPr lang="en-US"/>
          </a:p>
        </p:txBody>
      </p:sp>
    </p:spTree>
    <p:extLst>
      <p:ext uri="{BB962C8B-B14F-4D97-AF65-F5344CB8AC3E}">
        <p14:creationId xmlns:p14="http://schemas.microsoft.com/office/powerpoint/2010/main" val="42445146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9FD53E-811C-3647-B5F3-484EDECF3090}" type="datetimeFigureOut">
              <a:rPr lang="en-US" smtClean="0"/>
              <a:t>8/20/2015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60FB4D-3904-A044-A5B7-D65532B54865}" type="slidenum">
              <a:rPr lang="en-US" smtClean="0"/>
              <a:t>‹#›</a:t>
            </a:fld>
            <a:endParaRPr lang="en-US"/>
          </a:p>
        </p:txBody>
      </p:sp>
    </p:spTree>
    <p:extLst>
      <p:ext uri="{BB962C8B-B14F-4D97-AF65-F5344CB8AC3E}">
        <p14:creationId xmlns:p14="http://schemas.microsoft.com/office/powerpoint/2010/main" val="30482142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9FD53E-811C-3647-B5F3-484EDECF3090}" type="datetimeFigureOut">
              <a:rPr lang="en-US" smtClean="0"/>
              <a:t>8/20/2015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60FB4D-3904-A044-A5B7-D65532B54865}" type="slidenum">
              <a:rPr lang="en-US" smtClean="0"/>
              <a:t>‹#›</a:t>
            </a:fld>
            <a:endParaRPr lang="en-US"/>
          </a:p>
        </p:txBody>
      </p:sp>
    </p:spTree>
    <p:extLst>
      <p:ext uri="{BB962C8B-B14F-4D97-AF65-F5344CB8AC3E}">
        <p14:creationId xmlns:p14="http://schemas.microsoft.com/office/powerpoint/2010/main" val="24726412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9FD53E-811C-3647-B5F3-484EDECF3090}" type="datetimeFigureOut">
              <a:rPr lang="en-US" smtClean="0"/>
              <a:t>8/20/2015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60FB4D-3904-A044-A5B7-D65532B54865}" type="slidenum">
              <a:rPr lang="en-US" smtClean="0"/>
              <a:t>‹#›</a:t>
            </a:fld>
            <a:endParaRPr lang="en-US"/>
          </a:p>
        </p:txBody>
      </p:sp>
    </p:spTree>
    <p:extLst>
      <p:ext uri="{BB962C8B-B14F-4D97-AF65-F5344CB8AC3E}">
        <p14:creationId xmlns:p14="http://schemas.microsoft.com/office/powerpoint/2010/main" val="36364948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11">
            <a:extLst>
              <a:ext uri="{28A0092B-C50C-407E-A947-70E740481C1C}">
                <a14:useLocalDpi xmlns:a14="http://schemas.microsoft.com/office/drawing/2010/main" val="0"/>
              </a:ext>
            </a:extLst>
          </a:blip>
          <a:srcRect b="80996"/>
          <a:stretch/>
        </p:blipFill>
        <p:spPr>
          <a:xfrm>
            <a:off x="0" y="0"/>
            <a:ext cx="9143999" cy="978927"/>
          </a:xfrm>
          <a:prstGeom prst="rect">
            <a:avLst/>
          </a:prstGeom>
        </p:spPr>
      </p:pic>
      <p:sp>
        <p:nvSpPr>
          <p:cNvPr id="2" name="Title Placeholder 1"/>
          <p:cNvSpPr>
            <a:spLocks noGrp="1"/>
          </p:cNvSpPr>
          <p:nvPr>
            <p:ph type="title"/>
          </p:nvPr>
        </p:nvSpPr>
        <p:spPr>
          <a:xfrm>
            <a:off x="914400" y="32"/>
            <a:ext cx="8229600" cy="85725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914400" y="1200151"/>
            <a:ext cx="7772400" cy="3394472"/>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900">
                <a:solidFill>
                  <a:schemeClr val="tx1">
                    <a:tint val="75000"/>
                  </a:schemeClr>
                </a:solidFill>
                <a:latin typeface="Arial"/>
                <a:cs typeface="Arial"/>
              </a:defRPr>
            </a:lvl1pPr>
          </a:lstStyle>
          <a:p>
            <a:fld id="{6B9FD53E-811C-3647-B5F3-484EDECF3090}" type="datetimeFigureOut">
              <a:rPr lang="en-US" smtClean="0"/>
              <a:pPr/>
              <a:t>8/20/2015</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900">
                <a:solidFill>
                  <a:schemeClr val="tx1">
                    <a:tint val="75000"/>
                  </a:schemeClr>
                </a:solidFill>
                <a:latin typeface="Arial"/>
                <a:cs typeface="Aria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900">
                <a:solidFill>
                  <a:schemeClr val="tx1">
                    <a:tint val="75000"/>
                  </a:schemeClr>
                </a:solidFill>
                <a:latin typeface="Arial"/>
                <a:cs typeface="Arial"/>
              </a:defRPr>
            </a:lvl1pPr>
          </a:lstStyle>
          <a:p>
            <a:fld id="{1A60FB4D-3904-A044-A5B7-D65532B54865}" type="slidenum">
              <a:rPr lang="en-US" smtClean="0"/>
              <a:pPr/>
              <a:t>‹#›</a:t>
            </a:fld>
            <a:endParaRPr lang="en-US"/>
          </a:p>
        </p:txBody>
      </p:sp>
      <p:pic>
        <p:nvPicPr>
          <p:cNvPr id="11" name="Picture 10" descr="North-Risk-Partners-with-All-logo-outlines-r2.png"/>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5565967" y="5959902"/>
            <a:ext cx="3124923" cy="477840"/>
          </a:xfrm>
          <a:prstGeom prst="rect">
            <a:avLst/>
          </a:prstGeom>
        </p:spPr>
      </p:pic>
      <p:pic>
        <p:nvPicPr>
          <p:cNvPr id="12" name="Picture 11" descr="North-Risk-Partners-with-All-logo-outlines-r2.png"/>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5718367" y="6112302"/>
            <a:ext cx="3124923" cy="477840"/>
          </a:xfrm>
          <a:prstGeom prst="rect">
            <a:avLst/>
          </a:prstGeom>
        </p:spPr>
      </p:pic>
      <p:pic>
        <p:nvPicPr>
          <p:cNvPr id="13" name="Picture 12" descr="North-Risk-Partners-with-All-logo-outlines-r2.png"/>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5870767" y="6264702"/>
            <a:ext cx="3124923" cy="477840"/>
          </a:xfrm>
          <a:prstGeom prst="rect">
            <a:avLst/>
          </a:prstGeom>
        </p:spPr>
      </p:pic>
      <p:pic>
        <p:nvPicPr>
          <p:cNvPr id="14" name="Picture 13" descr="North-Risk-Partners-with-All-logo-outlines-r2.png"/>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6023167" y="6417102"/>
            <a:ext cx="3124923" cy="477840"/>
          </a:xfrm>
          <a:prstGeom prst="rect">
            <a:avLst/>
          </a:prstGeom>
        </p:spPr>
      </p:pic>
      <p:pic>
        <p:nvPicPr>
          <p:cNvPr id="15" name="Picture 14" descr="North-Risk-Partners-with-All-logo-outlines-r2.png"/>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6175567" y="6569502"/>
            <a:ext cx="3124923" cy="477840"/>
          </a:xfrm>
          <a:prstGeom prst="rect">
            <a:avLst/>
          </a:prstGeom>
        </p:spPr>
      </p:pic>
      <p:pic>
        <p:nvPicPr>
          <p:cNvPr id="16" name="Picture 15" descr="North-Risk-Partners-with-All-logo-outlines-r2.png"/>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6327967" y="6721902"/>
            <a:ext cx="3124923" cy="477840"/>
          </a:xfrm>
          <a:prstGeom prst="rect">
            <a:avLst/>
          </a:prstGeom>
        </p:spPr>
      </p:pic>
      <p:pic>
        <p:nvPicPr>
          <p:cNvPr id="19" name="Picture 18" descr="North-Risk-Partners-with-All-logo-outlines-r2.png"/>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6257344" y="4457923"/>
            <a:ext cx="2429456" cy="371494"/>
          </a:xfrm>
          <a:prstGeom prst="rect">
            <a:avLst/>
          </a:prstGeom>
        </p:spPr>
      </p:pic>
    </p:spTree>
    <p:extLst>
      <p:ext uri="{BB962C8B-B14F-4D97-AF65-F5344CB8AC3E}">
        <p14:creationId xmlns:p14="http://schemas.microsoft.com/office/powerpoint/2010/main" val="40115808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iming>
    <p:tnLst>
      <p:par>
        <p:cTn id="1" dur="indefinite" restart="never" nodeType="tmRoot"/>
      </p:par>
    </p:tnLst>
  </p:timing>
  <p:txStyles>
    <p:titleStyle>
      <a:lvl1pPr algn="l" defTabSz="457200" rtl="0" eaLnBrk="1" latinLnBrk="0" hangingPunct="1">
        <a:spcBef>
          <a:spcPct val="0"/>
        </a:spcBef>
        <a:buNone/>
        <a:defRPr sz="2800" kern="1200">
          <a:solidFill>
            <a:schemeClr val="bg1"/>
          </a:solidFill>
          <a:latin typeface="Arial"/>
          <a:ea typeface="+mj-ea"/>
          <a:cs typeface="Arial"/>
        </a:defRPr>
      </a:lvl1pPr>
    </p:titleStyle>
    <p:bodyStyle>
      <a:lvl1pPr marL="342900" indent="-342900" algn="l" defTabSz="457200" rtl="0" eaLnBrk="1" latinLnBrk="0" hangingPunct="1">
        <a:spcBef>
          <a:spcPts val="0"/>
        </a:spcBef>
        <a:spcAft>
          <a:spcPts val="1200"/>
        </a:spcAft>
        <a:buClr>
          <a:srgbClr val="779E91"/>
        </a:buClr>
        <a:buFont typeface="Arial"/>
        <a:buChar char="•"/>
        <a:defRPr sz="2400" kern="1200">
          <a:solidFill>
            <a:schemeClr val="bg1">
              <a:lumMod val="50000"/>
            </a:schemeClr>
          </a:solidFill>
          <a:latin typeface="Arial"/>
          <a:ea typeface="+mn-ea"/>
          <a:cs typeface="Arial"/>
        </a:defRPr>
      </a:lvl1pPr>
      <a:lvl2pPr marL="742950" indent="-285750" algn="l" defTabSz="457200" rtl="0" eaLnBrk="1" latinLnBrk="0" hangingPunct="1">
        <a:spcBef>
          <a:spcPts val="0"/>
        </a:spcBef>
        <a:spcAft>
          <a:spcPts val="900"/>
        </a:spcAft>
        <a:buClr>
          <a:srgbClr val="779E91"/>
        </a:buClr>
        <a:buFont typeface="Arial"/>
        <a:buChar char="–"/>
        <a:defRPr sz="2000" kern="1200">
          <a:solidFill>
            <a:schemeClr val="bg1">
              <a:lumMod val="50000"/>
            </a:schemeClr>
          </a:solidFill>
          <a:latin typeface="Arial"/>
          <a:ea typeface="+mn-ea"/>
          <a:cs typeface="Arial"/>
        </a:defRPr>
      </a:lvl2pPr>
      <a:lvl3pPr marL="1143000" indent="-228600" algn="l" defTabSz="457200" rtl="0" eaLnBrk="1" latinLnBrk="0" hangingPunct="1">
        <a:spcBef>
          <a:spcPts val="0"/>
        </a:spcBef>
        <a:spcAft>
          <a:spcPts val="900"/>
        </a:spcAft>
        <a:buClr>
          <a:srgbClr val="779E91"/>
        </a:buClr>
        <a:buFont typeface="Arial"/>
        <a:buChar char="•"/>
        <a:defRPr sz="1800" kern="1200">
          <a:solidFill>
            <a:schemeClr val="bg1">
              <a:lumMod val="50000"/>
            </a:schemeClr>
          </a:solidFill>
          <a:latin typeface="Arial"/>
          <a:ea typeface="+mn-ea"/>
          <a:cs typeface="Arial"/>
        </a:defRPr>
      </a:lvl3pPr>
      <a:lvl4pPr marL="1600200" indent="-228600" algn="l" defTabSz="457200" rtl="0" eaLnBrk="1" latinLnBrk="0" hangingPunct="1">
        <a:spcBef>
          <a:spcPts val="0"/>
        </a:spcBef>
        <a:spcAft>
          <a:spcPts val="900"/>
        </a:spcAft>
        <a:buClr>
          <a:srgbClr val="779E91"/>
        </a:buClr>
        <a:buFont typeface="Arial"/>
        <a:buChar char="–"/>
        <a:defRPr sz="1600" kern="1200">
          <a:solidFill>
            <a:schemeClr val="bg1">
              <a:lumMod val="50000"/>
            </a:schemeClr>
          </a:solidFill>
          <a:latin typeface="Arial"/>
          <a:ea typeface="+mn-ea"/>
          <a:cs typeface="Arial"/>
        </a:defRPr>
      </a:lvl4pPr>
      <a:lvl5pPr marL="2057400" indent="-228600" algn="l" defTabSz="457200" rtl="0" eaLnBrk="1" latinLnBrk="0" hangingPunct="1">
        <a:spcBef>
          <a:spcPts val="0"/>
        </a:spcBef>
        <a:spcAft>
          <a:spcPts val="900"/>
        </a:spcAft>
        <a:buClr>
          <a:srgbClr val="779E91"/>
        </a:buClr>
        <a:buFont typeface="Arial"/>
        <a:buChar char="»"/>
        <a:defRPr sz="1600" kern="1200">
          <a:solidFill>
            <a:schemeClr val="bg1">
              <a:lumMod val="50000"/>
            </a:schemeClr>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0.jp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edb.sonoma-county.org/" TargetMode="External"/><Relationship Id="rId1" Type="http://schemas.openxmlformats.org/officeDocument/2006/relationships/slideLayout" Target="../slideLayouts/slideLayout4.xml"/><Relationship Id="rId5" Type="http://schemas.openxmlformats.org/officeDocument/2006/relationships/image" Target="../media/image6.png"/><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1.gif"/><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4.xml.rels><?xml version="1.0" encoding="UTF-8" standalone="yes"?>
<Relationships xmlns="http://schemas.openxmlformats.org/package/2006/relationships"><Relationship Id="rId8" Type="http://schemas.openxmlformats.org/officeDocument/2006/relationships/hyperlink" Target="http://www.welcoa.org/wellworkplace/index.php?category=17" TargetMode="External"/><Relationship Id="rId13" Type="http://schemas.openxmlformats.org/officeDocument/2006/relationships/image" Target="../media/image6.png"/><Relationship Id="rId3" Type="http://schemas.openxmlformats.org/officeDocument/2006/relationships/hyperlink" Target="http://welcoa.org/freeresources/pdf/aateams.pdf" TargetMode="External"/><Relationship Id="rId7" Type="http://schemas.openxmlformats.org/officeDocument/2006/relationships/hyperlink" Target="http://www.eatsmartmovemorenc.com/Worksites/Toolkit/Committee/Wellness%20Committee%20Guide%201-17-12.pdf" TargetMode="External"/><Relationship Id="rId12"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hyperlink" Target="http://www.ndworksitewellness.org/docs/step2-sample-wellness-jobs.pdf" TargetMode="External"/><Relationship Id="rId11" Type="http://schemas.openxmlformats.org/officeDocument/2006/relationships/image" Target="../media/image4.png"/><Relationship Id="rId5" Type="http://schemas.openxmlformats.org/officeDocument/2006/relationships/hyperlink" Target="http://www.ndworksitewellness.org/docs/step2-short-form-wellness-plan.docx" TargetMode="External"/><Relationship Id="rId10" Type="http://schemas.openxmlformats.org/officeDocument/2006/relationships/hyperlink" Target="http://www.heart.org/" TargetMode="External"/><Relationship Id="rId4" Type="http://schemas.openxmlformats.org/officeDocument/2006/relationships/hyperlink" Target="http://www.ndworksitewellness.org/docs/step2-teamworkplan.pdf" TargetMode="External"/><Relationship Id="rId9" Type="http://schemas.openxmlformats.org/officeDocument/2006/relationships/hyperlink" Target="http://www.cdc.gov/nationalhealthyworksite/" TargetMode="External"/></Relationships>
</file>

<file path=ppt/slides/_rels/slide25.xml.rels><?xml version="1.0" encoding="UTF-8" standalone="yes"?>
<Relationships xmlns="http://schemas.openxmlformats.org/package/2006/relationships"><Relationship Id="rId8" Type="http://schemas.openxmlformats.org/officeDocument/2006/relationships/hyperlink" Target="http://healthiermn.com/" TargetMode="External"/><Relationship Id="rId3" Type="http://schemas.openxmlformats.org/officeDocument/2006/relationships/hyperlink" Target="http://www.health.state.mn.us/divs/oshii/worksite/support.html" TargetMode="External"/><Relationship Id="rId7" Type="http://schemas.openxmlformats.org/officeDocument/2006/relationships/hyperlink" Target="http://preventionminnesota.com/" TargetMode="External"/><Relationship Id="rId12"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hyperlink" Target="http://www.health.state.mn.us/ship" TargetMode="External"/><Relationship Id="rId11" Type="http://schemas.openxmlformats.org/officeDocument/2006/relationships/image" Target="../media/image5.png"/><Relationship Id="rId5" Type="http://schemas.openxmlformats.org/officeDocument/2006/relationships/hyperlink" Target="http://www.health.state.mn.us/divs/oshii/ship/communities" TargetMode="External"/><Relationship Id="rId10" Type="http://schemas.openxmlformats.org/officeDocument/2006/relationships/image" Target="../media/image4.png"/><Relationship Id="rId4" Type="http://schemas.openxmlformats.org/officeDocument/2006/relationships/hyperlink" Target="http://www.health.state.mn.us/divs/oshii/ship/index.html" TargetMode="External"/><Relationship Id="rId9" Type="http://schemas.openxmlformats.org/officeDocument/2006/relationships/hyperlink" Target="http://presidents-network.com/" TargetMode="Externa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2.jpe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3.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29.xml.rels><?xml version="1.0" encoding="UTF-8" standalone="yes"?>
<Relationships xmlns="http://schemas.openxmlformats.org/package/2006/relationships"><Relationship Id="rId3" Type="http://schemas.openxmlformats.org/officeDocument/2006/relationships/hyperlink" Target="http://info.northriskpartners.com/hubfs/Sample_meeting_agenda.pdf" TargetMode="External"/><Relationship Id="rId2" Type="http://schemas.openxmlformats.org/officeDocument/2006/relationships/hyperlink" Target="http://info.northriskpartners.com/hubfs/Sample_Policy_and_Environment_Survey..pdf" TargetMode="External"/><Relationship Id="rId1" Type="http://schemas.openxmlformats.org/officeDocument/2006/relationships/slideLayout" Target="../slideLayouts/slideLayout2.xml"/><Relationship Id="rId4" Type="http://schemas.openxmlformats.org/officeDocument/2006/relationships/hyperlink" Target="http://info.northriskpartners.com/hubfs/Sample_letter_of_invitation_to_serve_on_Wellness_Team.pdf"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www.cdc.gov/"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8.jpg"/><Relationship Id="rId1" Type="http://schemas.openxmlformats.org/officeDocument/2006/relationships/slideLayout" Target="../slideLayouts/slideLayout6.xml"/><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9.jp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Establishing and Maintaining a</a:t>
            </a:r>
            <a:br>
              <a:rPr lang="en-US" dirty="0" smtClean="0"/>
            </a:br>
            <a:r>
              <a:rPr lang="en-US" dirty="0" smtClean="0"/>
              <a:t>Worksite Wellness Team</a:t>
            </a:r>
            <a:endParaRPr lang="en-US" dirty="0"/>
          </a:p>
        </p:txBody>
      </p:sp>
      <p:sp>
        <p:nvSpPr>
          <p:cNvPr id="3" name="Subtitle 2"/>
          <p:cNvSpPr>
            <a:spLocks noGrp="1"/>
          </p:cNvSpPr>
          <p:nvPr>
            <p:ph type="subTitle" idx="1"/>
          </p:nvPr>
        </p:nvSpPr>
        <p:spPr>
          <a:xfrm>
            <a:off x="685800" y="3591808"/>
            <a:ext cx="6400800" cy="1314450"/>
          </a:xfrm>
        </p:spPr>
        <p:txBody>
          <a:bodyPr>
            <a:normAutofit/>
          </a:bodyPr>
          <a:lstStyle/>
          <a:p>
            <a:r>
              <a:rPr lang="en-US" sz="1800" dirty="0" smtClean="0"/>
              <a:t>Jessie L. Sandoval</a:t>
            </a:r>
          </a:p>
          <a:p>
            <a:r>
              <a:rPr lang="en-US" sz="1800" dirty="0" smtClean="0"/>
              <a:t>Wellness Consultant</a:t>
            </a:r>
          </a:p>
        </p:txBody>
      </p:sp>
    </p:spTree>
    <p:extLst>
      <p:ext uri="{BB962C8B-B14F-4D97-AF65-F5344CB8AC3E}">
        <p14:creationId xmlns:p14="http://schemas.microsoft.com/office/powerpoint/2010/main" val="82370849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Wellness Champion traits </a:t>
            </a:r>
            <a:endParaRPr lang="en-US" dirty="0"/>
          </a:p>
        </p:txBody>
      </p:sp>
      <p:sp>
        <p:nvSpPr>
          <p:cNvPr id="3" name="Content Placeholder 2"/>
          <p:cNvSpPr>
            <a:spLocks noGrp="1"/>
          </p:cNvSpPr>
          <p:nvPr>
            <p:ph idx="1"/>
          </p:nvPr>
        </p:nvSpPr>
        <p:spPr>
          <a:xfrm>
            <a:off x="778933" y="1053395"/>
            <a:ext cx="7772400" cy="3394472"/>
          </a:xfrm>
        </p:spPr>
        <p:txBody>
          <a:bodyPr>
            <a:normAutofit lnSpcReduction="10000"/>
          </a:bodyPr>
          <a:lstStyle/>
          <a:p>
            <a:r>
              <a:rPr lang="en-US" dirty="0" smtClean="0"/>
              <a:t>Have a passion </a:t>
            </a:r>
            <a:r>
              <a:rPr lang="en-US" dirty="0"/>
              <a:t>for </a:t>
            </a:r>
            <a:r>
              <a:rPr lang="en-US" dirty="0" smtClean="0"/>
              <a:t>wellness</a:t>
            </a:r>
          </a:p>
          <a:p>
            <a:r>
              <a:rPr lang="en-US" dirty="0" smtClean="0"/>
              <a:t>Are committed </a:t>
            </a:r>
            <a:r>
              <a:rPr lang="en-US" dirty="0"/>
              <a:t>to personal </a:t>
            </a:r>
            <a:r>
              <a:rPr lang="en-US" dirty="0" smtClean="0"/>
              <a:t>health</a:t>
            </a:r>
          </a:p>
          <a:p>
            <a:r>
              <a:rPr lang="en-US" dirty="0" smtClean="0"/>
              <a:t>Exhibit good organizational skills</a:t>
            </a:r>
          </a:p>
          <a:p>
            <a:r>
              <a:rPr lang="en-US" dirty="0" smtClean="0"/>
              <a:t>Dedicated to building and maintaining relationships</a:t>
            </a:r>
          </a:p>
          <a:p>
            <a:r>
              <a:rPr lang="en-US" dirty="0" smtClean="0"/>
              <a:t>Support the overall company mission</a:t>
            </a:r>
          </a:p>
          <a:p>
            <a:r>
              <a:rPr lang="en-US" dirty="0" smtClean="0"/>
              <a:t>Maintain a holistic outlook</a:t>
            </a:r>
          </a:p>
          <a:p>
            <a:r>
              <a:rPr lang="en-US" dirty="0" smtClean="0"/>
              <a:t>Know how </a:t>
            </a:r>
            <a:r>
              <a:rPr lang="en-US" dirty="0"/>
              <a:t>to </a:t>
            </a:r>
            <a:r>
              <a:rPr lang="en-US" dirty="0" smtClean="0"/>
              <a:t>have fun! </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95553" y="972170"/>
            <a:ext cx="1261872" cy="1392936"/>
          </a:xfrm>
          <a:prstGeom prst="rect">
            <a:avLst/>
          </a:prstGeom>
        </p:spPr>
      </p:pic>
      <p:grpSp>
        <p:nvGrpSpPr>
          <p:cNvPr id="5" name="Group 4"/>
          <p:cNvGrpSpPr/>
          <p:nvPr/>
        </p:nvGrpSpPr>
        <p:grpSpPr>
          <a:xfrm>
            <a:off x="234554" y="4478759"/>
            <a:ext cx="5896672" cy="458733"/>
            <a:chOff x="234554" y="4478759"/>
            <a:chExt cx="5896672" cy="458733"/>
          </a:xfrm>
        </p:grpSpPr>
        <p:sp>
          <p:nvSpPr>
            <p:cNvPr id="6" name="TextBox 5"/>
            <p:cNvSpPr txBox="1"/>
            <p:nvPr/>
          </p:nvSpPr>
          <p:spPr>
            <a:xfrm>
              <a:off x="3369962" y="4544444"/>
              <a:ext cx="2761264" cy="307777"/>
            </a:xfrm>
            <a:prstGeom prst="rect">
              <a:avLst/>
            </a:prstGeom>
            <a:noFill/>
          </p:spPr>
          <p:txBody>
            <a:bodyPr wrap="square" rtlCol="0">
              <a:spAutoFit/>
            </a:bodyPr>
            <a:lstStyle/>
            <a:p>
              <a:r>
                <a:rPr lang="en-US" sz="1400" dirty="0" smtClean="0"/>
                <a:t>@</a:t>
              </a:r>
              <a:r>
                <a:rPr lang="en-US" sz="1400" dirty="0" err="1" smtClean="0"/>
                <a:t>jswellnessllc</a:t>
              </a:r>
              <a:r>
                <a:rPr lang="en-US" sz="1400" dirty="0" smtClean="0"/>
                <a:t> @</a:t>
              </a:r>
              <a:r>
                <a:rPr lang="en-US" sz="1400" dirty="0" err="1" smtClean="0"/>
                <a:t>NorthRisk</a:t>
              </a:r>
              <a:r>
                <a:rPr lang="en-US" sz="1400" dirty="0" smtClean="0"/>
                <a:t>  </a:t>
              </a:r>
              <a:endParaRPr lang="en-US" sz="1400"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90849" y="4478759"/>
              <a:ext cx="458733" cy="458733"/>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4554" y="4566400"/>
              <a:ext cx="1231106" cy="235641"/>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771054" y="4550989"/>
              <a:ext cx="1028700" cy="251052"/>
            </a:xfrm>
            <a:prstGeom prst="rect">
              <a:avLst/>
            </a:prstGeom>
          </p:spPr>
        </p:pic>
      </p:grpSp>
    </p:spTree>
    <p:extLst>
      <p:ext uri="{BB962C8B-B14F-4D97-AF65-F5344CB8AC3E}">
        <p14:creationId xmlns:p14="http://schemas.microsoft.com/office/powerpoint/2010/main" val="8810370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en-US" dirty="0" smtClean="0"/>
              <a:t>Holly </a:t>
            </a:r>
            <a:r>
              <a:rPr lang="en-US" dirty="0" err="1"/>
              <a:t>Firestine</a:t>
            </a:r>
            <a:r>
              <a:rPr lang="en-US" dirty="0"/>
              <a:t>, </a:t>
            </a:r>
            <a:r>
              <a:rPr lang="en-US" i="1" dirty="0"/>
              <a:t>Manager for Wellness and </a:t>
            </a:r>
            <a:r>
              <a:rPr lang="en-US" i="1" dirty="0" err="1"/>
              <a:t>Worklife</a:t>
            </a:r>
            <a:r>
              <a:rPr lang="en-US" i="1" dirty="0"/>
              <a:t> at Children’s Healthcare of </a:t>
            </a:r>
            <a:r>
              <a:rPr lang="en-US" i="1" dirty="0" smtClean="0"/>
              <a:t>Atlanta</a:t>
            </a:r>
            <a:r>
              <a:rPr lang="en-US" i="1" dirty="0"/>
              <a:t> </a:t>
            </a:r>
            <a:r>
              <a:rPr lang="en-US" dirty="0" smtClean="0"/>
              <a:t>shares this perspective regarding effective Wellness Champions. </a:t>
            </a:r>
          </a:p>
          <a:p>
            <a:pPr marL="0" indent="0">
              <a:lnSpc>
                <a:spcPct val="160000"/>
              </a:lnSpc>
              <a:buNone/>
            </a:pPr>
            <a:r>
              <a:rPr lang="en-US" sz="1900" i="1" dirty="0" smtClean="0"/>
              <a:t>“</a:t>
            </a:r>
            <a:r>
              <a:rPr lang="en-US" sz="1900" i="1" dirty="0"/>
              <a:t>A business approach to wellness, where there is a true strategic approach to programming and measurement that aligns with corporate strategy, is critical to the success of anyone seeking to lead Wellness in the workplace</a:t>
            </a:r>
            <a:r>
              <a:rPr lang="en-US" sz="1900" i="1" dirty="0" smtClean="0"/>
              <a:t>. The </a:t>
            </a:r>
            <a:r>
              <a:rPr lang="en-US" sz="1900" i="1" dirty="0"/>
              <a:t>Wellness Leader must have the ability to sustain the culture through stakeholder engagement throughout all leadership and staff levels in order to establish credibility and authenticity with all employees.”</a:t>
            </a:r>
          </a:p>
          <a:p>
            <a:endParaRPr lang="en-US" dirty="0"/>
          </a:p>
        </p:txBody>
      </p:sp>
      <p:grpSp>
        <p:nvGrpSpPr>
          <p:cNvPr id="4" name="Group 3"/>
          <p:cNvGrpSpPr/>
          <p:nvPr/>
        </p:nvGrpSpPr>
        <p:grpSpPr>
          <a:xfrm>
            <a:off x="234554" y="4478759"/>
            <a:ext cx="5896672" cy="458733"/>
            <a:chOff x="234554" y="4478759"/>
            <a:chExt cx="5896672" cy="458733"/>
          </a:xfrm>
        </p:grpSpPr>
        <p:sp>
          <p:nvSpPr>
            <p:cNvPr id="5" name="TextBox 4"/>
            <p:cNvSpPr txBox="1"/>
            <p:nvPr/>
          </p:nvSpPr>
          <p:spPr>
            <a:xfrm>
              <a:off x="3369962" y="4544444"/>
              <a:ext cx="2761264" cy="307777"/>
            </a:xfrm>
            <a:prstGeom prst="rect">
              <a:avLst/>
            </a:prstGeom>
            <a:noFill/>
          </p:spPr>
          <p:txBody>
            <a:bodyPr wrap="square" rtlCol="0">
              <a:spAutoFit/>
            </a:bodyPr>
            <a:lstStyle/>
            <a:p>
              <a:r>
                <a:rPr lang="en-US" sz="1400" dirty="0" smtClean="0"/>
                <a:t>@</a:t>
              </a:r>
              <a:r>
                <a:rPr lang="en-US" sz="1400" dirty="0" err="1" smtClean="0"/>
                <a:t>jswellnessllc</a:t>
              </a:r>
              <a:r>
                <a:rPr lang="en-US" sz="1400" dirty="0" smtClean="0"/>
                <a:t> @</a:t>
              </a:r>
              <a:r>
                <a:rPr lang="en-US" sz="1400" dirty="0" err="1" smtClean="0"/>
                <a:t>NorthRisk</a:t>
              </a:r>
              <a:r>
                <a:rPr lang="en-US" sz="1400" dirty="0" smtClean="0"/>
                <a:t>  </a:t>
              </a:r>
              <a:endParaRPr lang="en-US" sz="1400"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90849" y="4478759"/>
              <a:ext cx="458733" cy="458733"/>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4554" y="4566400"/>
              <a:ext cx="1231106" cy="235641"/>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71054" y="4550989"/>
              <a:ext cx="1028700" cy="251052"/>
            </a:xfrm>
            <a:prstGeom prst="rect">
              <a:avLst/>
            </a:prstGeom>
          </p:spPr>
        </p:pic>
      </p:grpSp>
    </p:spTree>
    <p:extLst>
      <p:ext uri="{BB962C8B-B14F-4D97-AF65-F5344CB8AC3E}">
        <p14:creationId xmlns:p14="http://schemas.microsoft.com/office/powerpoint/2010/main" val="21408604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Quick Poll	</a:t>
            </a:r>
            <a:endParaRPr lang="en-US" dirty="0"/>
          </a:p>
        </p:txBody>
      </p:sp>
      <p:sp>
        <p:nvSpPr>
          <p:cNvPr id="3" name="Content Placeholder 2"/>
          <p:cNvSpPr>
            <a:spLocks noGrp="1"/>
          </p:cNvSpPr>
          <p:nvPr>
            <p:ph idx="1"/>
          </p:nvPr>
        </p:nvSpPr>
        <p:spPr/>
        <p:txBody>
          <a:bodyPr/>
          <a:lstStyle/>
          <a:p>
            <a:pPr marL="0" indent="0">
              <a:buNone/>
            </a:pPr>
            <a:endParaRPr lang="en-US" dirty="0" smtClean="0"/>
          </a:p>
          <a:p>
            <a:pPr marL="0" indent="0">
              <a:buNone/>
            </a:pPr>
            <a:endParaRPr lang="en-US" dirty="0"/>
          </a:p>
          <a:p>
            <a:pPr marL="0" indent="0">
              <a:buNone/>
            </a:pPr>
            <a:r>
              <a:rPr lang="en-US" sz="2800" dirty="0" smtClean="0"/>
              <a:t>How many Wellness Champions are on your wellness team?</a:t>
            </a:r>
            <a:endParaRPr lang="en-US" sz="2800" dirty="0"/>
          </a:p>
        </p:txBody>
      </p:sp>
    </p:spTree>
    <p:extLst>
      <p:ext uri="{BB962C8B-B14F-4D97-AF65-F5344CB8AC3E}">
        <p14:creationId xmlns:p14="http://schemas.microsoft.com/office/powerpoint/2010/main" val="230255406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are Wellness Champions important?</a:t>
            </a:r>
            <a:endParaRPr lang="en-US" dirty="0"/>
          </a:p>
        </p:txBody>
      </p:sp>
      <p:sp>
        <p:nvSpPr>
          <p:cNvPr id="3" name="Content Placeholder 2"/>
          <p:cNvSpPr>
            <a:spLocks noGrp="1"/>
          </p:cNvSpPr>
          <p:nvPr>
            <p:ph idx="1"/>
          </p:nvPr>
        </p:nvSpPr>
        <p:spPr/>
        <p:txBody>
          <a:bodyPr>
            <a:normAutofit/>
          </a:bodyPr>
          <a:lstStyle/>
          <a:p>
            <a:r>
              <a:rPr lang="en-US" dirty="0" smtClean="0"/>
              <a:t>Provide </a:t>
            </a:r>
            <a:r>
              <a:rPr lang="en-US" dirty="0"/>
              <a:t>a trusted resource for </a:t>
            </a:r>
            <a:r>
              <a:rPr lang="en-US" dirty="0" smtClean="0"/>
              <a:t>employees</a:t>
            </a:r>
          </a:p>
          <a:p>
            <a:r>
              <a:rPr lang="en-US" dirty="0" smtClean="0"/>
              <a:t>Help </a:t>
            </a:r>
            <a:r>
              <a:rPr lang="en-US" dirty="0"/>
              <a:t>improve teamwork and employee </a:t>
            </a:r>
            <a:r>
              <a:rPr lang="en-US" dirty="0" smtClean="0"/>
              <a:t>moral</a:t>
            </a:r>
          </a:p>
          <a:p>
            <a:r>
              <a:rPr lang="en-US" dirty="0" smtClean="0"/>
              <a:t>Increase </a:t>
            </a:r>
            <a:r>
              <a:rPr lang="en-US" dirty="0"/>
              <a:t>awareness of wellness </a:t>
            </a:r>
            <a:r>
              <a:rPr lang="en-US" dirty="0" smtClean="0"/>
              <a:t>opportunities</a:t>
            </a:r>
            <a:r>
              <a:rPr lang="en-US" dirty="0"/>
              <a:t> </a:t>
            </a:r>
            <a:endParaRPr lang="en-US" dirty="0" smtClean="0"/>
          </a:p>
          <a:p>
            <a:pPr lvl="0"/>
            <a:r>
              <a:rPr lang="en-US" dirty="0" smtClean="0"/>
              <a:t>Help </a:t>
            </a:r>
            <a:r>
              <a:rPr lang="en-US" dirty="0"/>
              <a:t>employees see worksite wellness </a:t>
            </a:r>
            <a:r>
              <a:rPr lang="en-US" dirty="0" smtClean="0"/>
              <a:t>as a company priority.</a:t>
            </a:r>
            <a:endParaRPr lang="en-US" dirty="0"/>
          </a:p>
          <a:p>
            <a:pPr lvl="0"/>
            <a:r>
              <a:rPr lang="en-US" dirty="0" smtClean="0"/>
              <a:t>Share a broad </a:t>
            </a:r>
            <a:r>
              <a:rPr lang="en-US" dirty="0"/>
              <a:t>range of talents and </a:t>
            </a:r>
            <a:r>
              <a:rPr lang="en-US" dirty="0" smtClean="0"/>
              <a:t>views</a:t>
            </a:r>
            <a:endParaRPr lang="en-US" dirty="0"/>
          </a:p>
          <a:p>
            <a:endParaRPr lang="en-US" dirty="0"/>
          </a:p>
          <a:p>
            <a:endParaRPr lang="en-US" dirty="0"/>
          </a:p>
        </p:txBody>
      </p:sp>
      <p:grpSp>
        <p:nvGrpSpPr>
          <p:cNvPr id="4" name="Group 3"/>
          <p:cNvGrpSpPr/>
          <p:nvPr/>
        </p:nvGrpSpPr>
        <p:grpSpPr>
          <a:xfrm>
            <a:off x="234554" y="4478759"/>
            <a:ext cx="5896672" cy="458733"/>
            <a:chOff x="234554" y="4478759"/>
            <a:chExt cx="5896672" cy="458733"/>
          </a:xfrm>
        </p:grpSpPr>
        <p:sp>
          <p:nvSpPr>
            <p:cNvPr id="5" name="TextBox 4"/>
            <p:cNvSpPr txBox="1"/>
            <p:nvPr/>
          </p:nvSpPr>
          <p:spPr>
            <a:xfrm>
              <a:off x="3369962" y="4544444"/>
              <a:ext cx="2761264" cy="307777"/>
            </a:xfrm>
            <a:prstGeom prst="rect">
              <a:avLst/>
            </a:prstGeom>
            <a:noFill/>
          </p:spPr>
          <p:txBody>
            <a:bodyPr wrap="square" rtlCol="0">
              <a:spAutoFit/>
            </a:bodyPr>
            <a:lstStyle/>
            <a:p>
              <a:r>
                <a:rPr lang="en-US" sz="1400" dirty="0" smtClean="0"/>
                <a:t>@</a:t>
              </a:r>
              <a:r>
                <a:rPr lang="en-US" sz="1400" dirty="0" err="1" smtClean="0"/>
                <a:t>jswellnessllc</a:t>
              </a:r>
              <a:r>
                <a:rPr lang="en-US" sz="1400" dirty="0" smtClean="0"/>
                <a:t> @</a:t>
              </a:r>
              <a:r>
                <a:rPr lang="en-US" sz="1400" dirty="0" err="1" smtClean="0"/>
                <a:t>NorthRisk</a:t>
              </a:r>
              <a:r>
                <a:rPr lang="en-US" sz="1400" dirty="0" smtClean="0"/>
                <a:t>  </a:t>
              </a:r>
              <a:endParaRPr lang="en-US" sz="1400"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90849" y="4478759"/>
              <a:ext cx="458733" cy="458733"/>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4554" y="4566400"/>
              <a:ext cx="1231106" cy="235641"/>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71054" y="4550989"/>
              <a:ext cx="1028700" cy="251052"/>
            </a:xfrm>
            <a:prstGeom prst="rect">
              <a:avLst/>
            </a:prstGeom>
          </p:spPr>
        </p:pic>
      </p:grpSp>
    </p:spTree>
    <p:extLst>
      <p:ext uri="{BB962C8B-B14F-4D97-AF65-F5344CB8AC3E}">
        <p14:creationId xmlns:p14="http://schemas.microsoft.com/office/powerpoint/2010/main" val="138804944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Wellness team defined</a:t>
            </a:r>
            <a:endParaRPr lang="en-US" dirty="0"/>
          </a:p>
        </p:txBody>
      </p:sp>
      <p:sp>
        <p:nvSpPr>
          <p:cNvPr id="3" name="Content Placeholder 2"/>
          <p:cNvSpPr>
            <a:spLocks noGrp="1"/>
          </p:cNvSpPr>
          <p:nvPr>
            <p:ph sz="half" idx="1"/>
          </p:nvPr>
        </p:nvSpPr>
        <p:spPr/>
        <p:txBody>
          <a:bodyPr>
            <a:normAutofit fontScale="55000" lnSpcReduction="20000"/>
          </a:bodyPr>
          <a:lstStyle/>
          <a:p>
            <a:pPr marL="0" indent="0">
              <a:buNone/>
            </a:pPr>
            <a:r>
              <a:rPr lang="en-US" dirty="0" smtClean="0"/>
              <a:t>A wellness team is a group of </a:t>
            </a:r>
            <a:r>
              <a:rPr lang="en-US" dirty="0"/>
              <a:t>employees who formally meet and plan activities to promote good health for themselves and for their fellow </a:t>
            </a:r>
            <a:r>
              <a:rPr lang="en-US" dirty="0" smtClean="0"/>
              <a:t>workers. This team…</a:t>
            </a:r>
            <a:endParaRPr lang="en-US" dirty="0"/>
          </a:p>
          <a:p>
            <a:r>
              <a:rPr lang="en-US" dirty="0" smtClean="0"/>
              <a:t>Represents </a:t>
            </a:r>
            <a:r>
              <a:rPr lang="en-US" dirty="0"/>
              <a:t>employees from all organizational </a:t>
            </a:r>
            <a:r>
              <a:rPr lang="en-US" dirty="0" smtClean="0"/>
              <a:t>levels</a:t>
            </a:r>
            <a:r>
              <a:rPr lang="en-US" dirty="0"/>
              <a:t>.</a:t>
            </a:r>
          </a:p>
          <a:p>
            <a:r>
              <a:rPr lang="en-US" dirty="0" smtClean="0"/>
              <a:t>Communicates </a:t>
            </a:r>
            <a:r>
              <a:rPr lang="en-US" dirty="0"/>
              <a:t>to employees information about known health risks and the value of a worksite wellness committee and wellness </a:t>
            </a:r>
            <a:r>
              <a:rPr lang="en-US" dirty="0" smtClean="0"/>
              <a:t>initiatives. </a:t>
            </a:r>
            <a:endParaRPr lang="en-US" dirty="0"/>
          </a:p>
          <a:p>
            <a:r>
              <a:rPr lang="en-US" dirty="0" smtClean="0"/>
              <a:t>Creates </a:t>
            </a:r>
            <a:r>
              <a:rPr lang="en-US" dirty="0"/>
              <a:t>and maintains open lines of communication between wellness committees and </a:t>
            </a:r>
            <a:r>
              <a:rPr lang="en-US" dirty="0" smtClean="0"/>
              <a:t>employees.</a:t>
            </a:r>
            <a:endParaRPr lang="en-US" dirty="0"/>
          </a:p>
        </p:txBody>
      </p:sp>
      <p:sp>
        <p:nvSpPr>
          <p:cNvPr id="4" name="Content Placeholder 3"/>
          <p:cNvSpPr>
            <a:spLocks noGrp="1"/>
          </p:cNvSpPr>
          <p:nvPr>
            <p:ph sz="half" idx="2"/>
          </p:nvPr>
        </p:nvSpPr>
        <p:spPr/>
        <p:txBody>
          <a:bodyPr>
            <a:normAutofit fontScale="55000" lnSpcReduction="20000"/>
          </a:bodyPr>
          <a:lstStyle/>
          <a:p>
            <a:r>
              <a:rPr lang="en-US" dirty="0" smtClean="0"/>
              <a:t>Promotes participation in both individual and group activities. </a:t>
            </a:r>
          </a:p>
          <a:p>
            <a:r>
              <a:rPr lang="en-US" dirty="0" smtClean="0"/>
              <a:t>Advocates for worksite policies and environments that support improved health.</a:t>
            </a:r>
          </a:p>
          <a:p>
            <a:r>
              <a:rPr lang="en-US" dirty="0" smtClean="0"/>
              <a:t>Coordinates the monitoring and evaluation of the wellness activities/programs offered to employees.</a:t>
            </a:r>
          </a:p>
          <a:p>
            <a:r>
              <a:rPr lang="en-US" dirty="0" smtClean="0"/>
              <a:t>Serves as the leader/champion for wellness activities at their worksite.</a:t>
            </a:r>
          </a:p>
          <a:p>
            <a:pPr marL="0" indent="0">
              <a:buNone/>
            </a:pPr>
            <a:endParaRPr lang="en-US" dirty="0" smtClean="0"/>
          </a:p>
          <a:p>
            <a:pPr marL="0" indent="0">
              <a:buNone/>
            </a:pPr>
            <a:r>
              <a:rPr lang="en-US" dirty="0"/>
              <a:t>Reference: </a:t>
            </a:r>
            <a:r>
              <a:rPr lang="en-US" dirty="0">
                <a:hlinkClick r:id="rId2"/>
              </a:rPr>
              <a:t>http://edb.sonoma-county.org</a:t>
            </a:r>
            <a:r>
              <a:rPr lang="en-US" dirty="0" smtClean="0">
                <a:hlinkClick r:id="rId2"/>
              </a:rPr>
              <a:t>/</a:t>
            </a:r>
            <a:r>
              <a:rPr lang="en-US" dirty="0" smtClean="0"/>
              <a:t> </a:t>
            </a:r>
            <a:endParaRPr lang="en-US" dirty="0"/>
          </a:p>
        </p:txBody>
      </p:sp>
      <p:grpSp>
        <p:nvGrpSpPr>
          <p:cNvPr id="5" name="Group 4"/>
          <p:cNvGrpSpPr/>
          <p:nvPr/>
        </p:nvGrpSpPr>
        <p:grpSpPr>
          <a:xfrm>
            <a:off x="234554" y="4478759"/>
            <a:ext cx="5896672" cy="458733"/>
            <a:chOff x="234554" y="4478759"/>
            <a:chExt cx="5896672" cy="458733"/>
          </a:xfrm>
        </p:grpSpPr>
        <p:sp>
          <p:nvSpPr>
            <p:cNvPr id="6" name="TextBox 5"/>
            <p:cNvSpPr txBox="1"/>
            <p:nvPr/>
          </p:nvSpPr>
          <p:spPr>
            <a:xfrm>
              <a:off x="3369962" y="4544444"/>
              <a:ext cx="2761264" cy="307777"/>
            </a:xfrm>
            <a:prstGeom prst="rect">
              <a:avLst/>
            </a:prstGeom>
            <a:noFill/>
          </p:spPr>
          <p:txBody>
            <a:bodyPr wrap="square" rtlCol="0">
              <a:spAutoFit/>
            </a:bodyPr>
            <a:lstStyle/>
            <a:p>
              <a:r>
                <a:rPr lang="en-US" sz="1400" dirty="0" smtClean="0"/>
                <a:t>@</a:t>
              </a:r>
              <a:r>
                <a:rPr lang="en-US" sz="1400" dirty="0" err="1" smtClean="0"/>
                <a:t>jswellnessllc</a:t>
              </a:r>
              <a:r>
                <a:rPr lang="en-US" sz="1400" dirty="0" smtClean="0"/>
                <a:t> @</a:t>
              </a:r>
              <a:r>
                <a:rPr lang="en-US" sz="1400" dirty="0" err="1" smtClean="0"/>
                <a:t>NorthRisk</a:t>
              </a:r>
              <a:r>
                <a:rPr lang="en-US" sz="1400" dirty="0" smtClean="0"/>
                <a:t>  </a:t>
              </a:r>
              <a:endParaRPr lang="en-US" sz="1400"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90849" y="4478759"/>
              <a:ext cx="458733" cy="458733"/>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4554" y="4566400"/>
              <a:ext cx="1231106" cy="235641"/>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771054" y="4550989"/>
              <a:ext cx="1028700" cy="251052"/>
            </a:xfrm>
            <a:prstGeom prst="rect">
              <a:avLst/>
            </a:prstGeom>
          </p:spPr>
        </p:pic>
      </p:grpSp>
    </p:spTree>
    <p:extLst>
      <p:ext uri="{BB962C8B-B14F-4D97-AF65-F5344CB8AC3E}">
        <p14:creationId xmlns:p14="http://schemas.microsoft.com/office/powerpoint/2010/main" val="288554576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 Invitation Letter to Employee</a:t>
            </a:r>
            <a:endParaRPr lang="en-US" dirty="0"/>
          </a:p>
        </p:txBody>
      </p:sp>
      <p:grpSp>
        <p:nvGrpSpPr>
          <p:cNvPr id="4" name="Group 3"/>
          <p:cNvGrpSpPr/>
          <p:nvPr/>
        </p:nvGrpSpPr>
        <p:grpSpPr>
          <a:xfrm>
            <a:off x="234554" y="4478759"/>
            <a:ext cx="5896672" cy="458733"/>
            <a:chOff x="234554" y="4478759"/>
            <a:chExt cx="5896672" cy="458733"/>
          </a:xfrm>
        </p:grpSpPr>
        <p:sp>
          <p:nvSpPr>
            <p:cNvPr id="5" name="TextBox 4"/>
            <p:cNvSpPr txBox="1"/>
            <p:nvPr/>
          </p:nvSpPr>
          <p:spPr>
            <a:xfrm>
              <a:off x="3369962" y="4544444"/>
              <a:ext cx="2761264" cy="307777"/>
            </a:xfrm>
            <a:prstGeom prst="rect">
              <a:avLst/>
            </a:prstGeom>
            <a:noFill/>
          </p:spPr>
          <p:txBody>
            <a:bodyPr wrap="square" rtlCol="0">
              <a:spAutoFit/>
            </a:bodyPr>
            <a:lstStyle/>
            <a:p>
              <a:r>
                <a:rPr lang="en-US" sz="1400" dirty="0" smtClean="0"/>
                <a:t>@</a:t>
              </a:r>
              <a:r>
                <a:rPr lang="en-US" sz="1400" dirty="0" err="1" smtClean="0"/>
                <a:t>jswellnessllc</a:t>
              </a:r>
              <a:r>
                <a:rPr lang="en-US" sz="1400" dirty="0" smtClean="0"/>
                <a:t> @</a:t>
              </a:r>
              <a:r>
                <a:rPr lang="en-US" sz="1400" dirty="0" err="1" smtClean="0"/>
                <a:t>NorthRisk</a:t>
              </a:r>
              <a:r>
                <a:rPr lang="en-US" sz="1400" dirty="0" smtClean="0"/>
                <a:t>  </a:t>
              </a:r>
              <a:endParaRPr lang="en-US" sz="1400"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90849" y="4478759"/>
              <a:ext cx="458733" cy="458733"/>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4554" y="4566400"/>
              <a:ext cx="1231106" cy="235641"/>
            </a:xfrm>
            <a:prstGeom prst="rect">
              <a:avLst/>
            </a:prstGeom>
          </p:spPr>
        </p:pic>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71054" y="4550989"/>
              <a:ext cx="1028700" cy="251052"/>
            </a:xfrm>
            <a:prstGeom prst="rect">
              <a:avLst/>
            </a:prstGeom>
          </p:spPr>
        </p:pic>
      </p:grpSp>
      <p:sp>
        <p:nvSpPr>
          <p:cNvPr id="3" name="Content Placeholder 2"/>
          <p:cNvSpPr>
            <a:spLocks noGrp="1"/>
          </p:cNvSpPr>
          <p:nvPr>
            <p:ph idx="1"/>
          </p:nvPr>
        </p:nvSpPr>
        <p:spPr/>
        <p:txBody>
          <a:bodyPr>
            <a:normAutofit/>
          </a:bodyPr>
          <a:lstStyle/>
          <a:p>
            <a:pPr marL="0" indent="0">
              <a:buNone/>
            </a:pPr>
            <a:r>
              <a:rPr lang="en-US" dirty="0" smtClean="0"/>
              <a:t>Where/how to recruit Wellness Champions?</a:t>
            </a:r>
          </a:p>
          <a:p>
            <a:r>
              <a:rPr lang="en-US" dirty="0" smtClean="0"/>
              <a:t>Ask mid-level managers for recommendations</a:t>
            </a:r>
          </a:p>
          <a:p>
            <a:r>
              <a:rPr lang="en-US" dirty="0" smtClean="0"/>
              <a:t>Post information about being a Wellness Champion</a:t>
            </a:r>
          </a:p>
          <a:p>
            <a:r>
              <a:rPr lang="en-US" dirty="0" smtClean="0"/>
              <a:t>Review any past interest survey information</a:t>
            </a:r>
          </a:p>
          <a:p>
            <a:r>
              <a:rPr lang="en-US" dirty="0" smtClean="0"/>
              <a:t>Look at other internal committee/teams for collaboration (motivation/moral committee ex.)</a:t>
            </a:r>
          </a:p>
          <a:p>
            <a:endParaRPr lang="en-US" dirty="0" smtClean="0"/>
          </a:p>
        </p:txBody>
      </p:sp>
    </p:spTree>
    <p:extLst>
      <p:ext uri="{BB962C8B-B14F-4D97-AF65-F5344CB8AC3E}">
        <p14:creationId xmlns:p14="http://schemas.microsoft.com/office/powerpoint/2010/main" val="55593129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Maintaining a wellness team </a:t>
            </a:r>
            <a:endParaRPr lang="en-US" dirty="0"/>
          </a:p>
        </p:txBody>
      </p:sp>
      <p:sp>
        <p:nvSpPr>
          <p:cNvPr id="3" name="Content Placeholder 2"/>
          <p:cNvSpPr>
            <a:spLocks noGrp="1"/>
          </p:cNvSpPr>
          <p:nvPr>
            <p:ph idx="1"/>
          </p:nvPr>
        </p:nvSpPr>
        <p:spPr>
          <a:xfrm>
            <a:off x="914400" y="996951"/>
            <a:ext cx="7772400" cy="3394472"/>
          </a:xfrm>
        </p:spPr>
        <p:txBody>
          <a:bodyPr>
            <a:noAutofit/>
          </a:bodyPr>
          <a:lstStyle/>
          <a:p>
            <a:pPr marL="457200" indent="-457200">
              <a:buAutoNum type="arabicPeriod"/>
            </a:pPr>
            <a:r>
              <a:rPr lang="en-US" sz="1900" dirty="0" smtClean="0"/>
              <a:t>Write worksite wellness into job descriptions</a:t>
            </a:r>
          </a:p>
          <a:p>
            <a:pPr marL="457200" indent="-457200">
              <a:buAutoNum type="arabicPeriod"/>
            </a:pPr>
            <a:r>
              <a:rPr lang="en-US" sz="1900" dirty="0" smtClean="0"/>
              <a:t>Promote the team throughout the organization</a:t>
            </a:r>
          </a:p>
          <a:p>
            <a:pPr marL="457200" indent="-457200">
              <a:buAutoNum type="arabicPeriod"/>
            </a:pPr>
            <a:r>
              <a:rPr lang="en-US" sz="1900" dirty="0" smtClean="0"/>
              <a:t>Develop a team with good leadership</a:t>
            </a:r>
          </a:p>
          <a:p>
            <a:pPr marL="457200" indent="-457200">
              <a:buAutoNum type="arabicPeriod"/>
            </a:pPr>
            <a:r>
              <a:rPr lang="en-US" sz="1900" dirty="0" smtClean="0"/>
              <a:t>Add diversity to the team </a:t>
            </a:r>
          </a:p>
          <a:p>
            <a:pPr marL="457200" indent="-457200">
              <a:buAutoNum type="arabicPeriod"/>
            </a:pPr>
            <a:r>
              <a:rPr lang="en-US" sz="1900" dirty="0" smtClean="0"/>
              <a:t>Meet regularly face to face 1-2x/month</a:t>
            </a:r>
          </a:p>
          <a:p>
            <a:pPr marL="457200" indent="-457200">
              <a:buAutoNum type="arabicPeriod"/>
            </a:pPr>
            <a:r>
              <a:rPr lang="en-US" sz="1900" dirty="0" smtClean="0"/>
              <a:t>Assign someone to take and distribute meeting notes</a:t>
            </a:r>
          </a:p>
          <a:p>
            <a:pPr marL="457200" indent="-457200">
              <a:buAutoNum type="arabicPeriod"/>
            </a:pPr>
            <a:r>
              <a:rPr lang="en-US" sz="1900" dirty="0" smtClean="0"/>
              <a:t>Provide continual communication</a:t>
            </a:r>
          </a:p>
          <a:p>
            <a:pPr marL="457200" indent="-457200">
              <a:buAutoNum type="arabicPeriod"/>
            </a:pPr>
            <a:r>
              <a:rPr lang="en-US" sz="1900" dirty="0" smtClean="0"/>
              <a:t>Make continuing education options available and accessible</a:t>
            </a:r>
          </a:p>
        </p:txBody>
      </p:sp>
      <p:sp>
        <p:nvSpPr>
          <p:cNvPr id="4" name="TextBox 3"/>
          <p:cNvSpPr txBox="1"/>
          <p:nvPr/>
        </p:nvSpPr>
        <p:spPr>
          <a:xfrm>
            <a:off x="112889" y="4244667"/>
            <a:ext cx="3928533" cy="1015663"/>
          </a:xfrm>
          <a:prstGeom prst="rect">
            <a:avLst/>
          </a:prstGeom>
          <a:noFill/>
        </p:spPr>
        <p:txBody>
          <a:bodyPr wrap="square" rtlCol="0">
            <a:spAutoFit/>
          </a:bodyPr>
          <a:lstStyle/>
          <a:p>
            <a:endParaRPr lang="en-US" dirty="0"/>
          </a:p>
          <a:p>
            <a:r>
              <a:rPr lang="en-US" sz="1400" dirty="0"/>
              <a:t>Reference: adapted from </a:t>
            </a:r>
            <a:r>
              <a:rPr lang="en-US" sz="1400" dirty="0" smtClean="0"/>
              <a:t>WELCOA “Tips for Maintaining a Worksite Wellness Team”</a:t>
            </a:r>
          </a:p>
          <a:p>
            <a:endParaRPr lang="en-US" sz="1400" dirty="0"/>
          </a:p>
        </p:txBody>
      </p:sp>
    </p:spTree>
    <p:extLst>
      <p:ext uri="{BB962C8B-B14F-4D97-AF65-F5344CB8AC3E}">
        <p14:creationId xmlns:p14="http://schemas.microsoft.com/office/powerpoint/2010/main" val="307601625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Tips…</a:t>
            </a:r>
            <a:endParaRPr lang="en-US" dirty="0"/>
          </a:p>
        </p:txBody>
      </p:sp>
      <p:sp>
        <p:nvSpPr>
          <p:cNvPr id="3" name="Content Placeholder 2"/>
          <p:cNvSpPr>
            <a:spLocks noGrp="1"/>
          </p:cNvSpPr>
          <p:nvPr>
            <p:ph idx="1"/>
          </p:nvPr>
        </p:nvSpPr>
        <p:spPr/>
        <p:txBody>
          <a:bodyPr>
            <a:normAutofit/>
          </a:bodyPr>
          <a:lstStyle/>
          <a:p>
            <a:r>
              <a:rPr lang="en-US" dirty="0"/>
              <a:t>Develop online "kit" to house made ready made resources for wellness </a:t>
            </a:r>
            <a:r>
              <a:rPr lang="en-US" dirty="0" smtClean="0"/>
              <a:t>champions</a:t>
            </a:r>
          </a:p>
          <a:p>
            <a:pPr lvl="0"/>
            <a:r>
              <a:rPr lang="en-US" dirty="0" smtClean="0"/>
              <a:t>Establish </a:t>
            </a:r>
            <a:r>
              <a:rPr lang="en-US" dirty="0"/>
              <a:t>an annual awards program to recognize the wellness champions' contributions and involve the leadership team in the celebration</a:t>
            </a:r>
          </a:p>
          <a:p>
            <a:pPr lvl="0"/>
            <a:r>
              <a:rPr lang="en-US" dirty="0"/>
              <a:t>Include input/feedback from wellness champions into wellness program </a:t>
            </a:r>
            <a:endParaRPr lang="en-US" dirty="0" smtClean="0"/>
          </a:p>
          <a:p>
            <a:pPr marL="0" indent="0">
              <a:buNone/>
            </a:pPr>
            <a:endParaRPr lang="en-US" dirty="0"/>
          </a:p>
          <a:p>
            <a:endParaRPr lang="en-US" dirty="0"/>
          </a:p>
        </p:txBody>
      </p:sp>
      <p:grpSp>
        <p:nvGrpSpPr>
          <p:cNvPr id="4" name="Group 3"/>
          <p:cNvGrpSpPr/>
          <p:nvPr/>
        </p:nvGrpSpPr>
        <p:grpSpPr>
          <a:xfrm>
            <a:off x="234554" y="4478759"/>
            <a:ext cx="5896672" cy="458733"/>
            <a:chOff x="234554" y="4478759"/>
            <a:chExt cx="5896672" cy="458733"/>
          </a:xfrm>
        </p:grpSpPr>
        <p:sp>
          <p:nvSpPr>
            <p:cNvPr id="5" name="TextBox 4"/>
            <p:cNvSpPr txBox="1"/>
            <p:nvPr/>
          </p:nvSpPr>
          <p:spPr>
            <a:xfrm>
              <a:off x="3369962" y="4544444"/>
              <a:ext cx="2761264" cy="307777"/>
            </a:xfrm>
            <a:prstGeom prst="rect">
              <a:avLst/>
            </a:prstGeom>
            <a:noFill/>
          </p:spPr>
          <p:txBody>
            <a:bodyPr wrap="square" rtlCol="0">
              <a:spAutoFit/>
            </a:bodyPr>
            <a:lstStyle/>
            <a:p>
              <a:r>
                <a:rPr lang="en-US" sz="1400" dirty="0" smtClean="0"/>
                <a:t>@</a:t>
              </a:r>
              <a:r>
                <a:rPr lang="en-US" sz="1400" dirty="0" err="1" smtClean="0"/>
                <a:t>jswellnessllc</a:t>
              </a:r>
              <a:r>
                <a:rPr lang="en-US" sz="1400" dirty="0" smtClean="0"/>
                <a:t> @</a:t>
              </a:r>
              <a:r>
                <a:rPr lang="en-US" sz="1400" dirty="0" err="1" smtClean="0"/>
                <a:t>NorthRisk</a:t>
              </a:r>
              <a:r>
                <a:rPr lang="en-US" sz="1400" dirty="0" smtClean="0"/>
                <a:t>  </a:t>
              </a:r>
              <a:endParaRPr lang="en-US" sz="1400"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90849" y="4478759"/>
              <a:ext cx="458733" cy="458733"/>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4554" y="4566400"/>
              <a:ext cx="1231106" cy="235641"/>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71054" y="4550989"/>
              <a:ext cx="1028700" cy="251052"/>
            </a:xfrm>
            <a:prstGeom prst="rect">
              <a:avLst/>
            </a:prstGeom>
          </p:spPr>
        </p:pic>
      </p:grpSp>
    </p:spTree>
    <p:extLst>
      <p:ext uri="{BB962C8B-B14F-4D97-AF65-F5344CB8AC3E}">
        <p14:creationId xmlns:p14="http://schemas.microsoft.com/office/powerpoint/2010/main" val="99278217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i="1" dirty="0" smtClean="0"/>
              <a:t>“Wellness </a:t>
            </a:r>
            <a:r>
              <a:rPr lang="en-US" i="1" dirty="0"/>
              <a:t>Champions play a vital role in the success of wellness programs and when you educate, empower and reward them, you'll find they can be valuable resource.”</a:t>
            </a:r>
          </a:p>
          <a:p>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99754" y="2541510"/>
            <a:ext cx="2816225" cy="1924208"/>
          </a:xfrm>
          <a:prstGeom prst="rect">
            <a:avLst/>
          </a:prstGeom>
        </p:spPr>
      </p:pic>
      <p:grpSp>
        <p:nvGrpSpPr>
          <p:cNvPr id="4" name="Group 3"/>
          <p:cNvGrpSpPr/>
          <p:nvPr/>
        </p:nvGrpSpPr>
        <p:grpSpPr>
          <a:xfrm>
            <a:off x="234554" y="4550989"/>
            <a:ext cx="5896672" cy="458733"/>
            <a:chOff x="234554" y="4478759"/>
            <a:chExt cx="5896672" cy="458733"/>
          </a:xfrm>
        </p:grpSpPr>
        <p:sp>
          <p:nvSpPr>
            <p:cNvPr id="6" name="TextBox 5"/>
            <p:cNvSpPr txBox="1"/>
            <p:nvPr/>
          </p:nvSpPr>
          <p:spPr>
            <a:xfrm>
              <a:off x="3369962" y="4544444"/>
              <a:ext cx="2761264" cy="307777"/>
            </a:xfrm>
            <a:prstGeom prst="rect">
              <a:avLst/>
            </a:prstGeom>
            <a:noFill/>
          </p:spPr>
          <p:txBody>
            <a:bodyPr wrap="square" rtlCol="0">
              <a:spAutoFit/>
            </a:bodyPr>
            <a:lstStyle/>
            <a:p>
              <a:r>
                <a:rPr lang="en-US" sz="1400" dirty="0" smtClean="0"/>
                <a:t>@</a:t>
              </a:r>
              <a:r>
                <a:rPr lang="en-US" sz="1400" dirty="0" err="1" smtClean="0"/>
                <a:t>jswellnessllc</a:t>
              </a:r>
              <a:r>
                <a:rPr lang="en-US" sz="1400" dirty="0" smtClean="0"/>
                <a:t> @</a:t>
              </a:r>
              <a:r>
                <a:rPr lang="en-US" sz="1400" dirty="0" err="1" smtClean="0"/>
                <a:t>NorthRisk</a:t>
              </a:r>
              <a:r>
                <a:rPr lang="en-US" sz="1400" dirty="0" smtClean="0"/>
                <a:t>  </a:t>
              </a:r>
              <a:endParaRPr lang="en-US" sz="1400"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90849" y="4478759"/>
              <a:ext cx="458733" cy="458733"/>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4554" y="4566400"/>
              <a:ext cx="1231106" cy="235641"/>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771054" y="4550989"/>
              <a:ext cx="1028700" cy="251052"/>
            </a:xfrm>
            <a:prstGeom prst="rect">
              <a:avLst/>
            </a:prstGeom>
          </p:spPr>
        </p:pic>
      </p:grpSp>
    </p:spTree>
    <p:extLst>
      <p:ext uri="{BB962C8B-B14F-4D97-AF65-F5344CB8AC3E}">
        <p14:creationId xmlns:p14="http://schemas.microsoft.com/office/powerpoint/2010/main" val="120153068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Case study – current NRP client</a:t>
            </a:r>
            <a:endParaRPr lang="en-US" dirty="0"/>
          </a:p>
        </p:txBody>
      </p:sp>
      <p:sp>
        <p:nvSpPr>
          <p:cNvPr id="3" name="Content Placeholder 2"/>
          <p:cNvSpPr>
            <a:spLocks noGrp="1"/>
          </p:cNvSpPr>
          <p:nvPr>
            <p:ph idx="1"/>
          </p:nvPr>
        </p:nvSpPr>
        <p:spPr>
          <a:xfrm>
            <a:off x="699912" y="996951"/>
            <a:ext cx="7772400" cy="3992738"/>
          </a:xfrm>
        </p:spPr>
        <p:txBody>
          <a:bodyPr>
            <a:normAutofit fontScale="32500" lnSpcReduction="20000"/>
          </a:bodyPr>
          <a:lstStyle/>
          <a:p>
            <a:pPr marL="0" indent="0">
              <a:lnSpc>
                <a:spcPct val="170000"/>
              </a:lnSpc>
              <a:buNone/>
            </a:pPr>
            <a:r>
              <a:rPr lang="en-US" sz="5600" dirty="0" smtClean="0"/>
              <a:t>1. Choose </a:t>
            </a:r>
            <a:r>
              <a:rPr lang="en-US" sz="5600" dirty="0"/>
              <a:t>someone to head the program (</a:t>
            </a:r>
            <a:r>
              <a:rPr lang="en-US" sz="5600" dirty="0" smtClean="0"/>
              <a:t>aka </a:t>
            </a:r>
            <a:r>
              <a:rPr lang="en-US" sz="5600" dirty="0"/>
              <a:t>Wellness Coordinator) and then form a well-rounded </a:t>
            </a:r>
            <a:r>
              <a:rPr lang="en-US" sz="5600" dirty="0" smtClean="0"/>
              <a:t>team. In other words, get employees </a:t>
            </a:r>
            <a:r>
              <a:rPr lang="en-US" sz="5600" dirty="0"/>
              <a:t>from different areas of the company so that all employees are </a:t>
            </a:r>
            <a:r>
              <a:rPr lang="en-US" sz="5600" dirty="0" smtClean="0"/>
              <a:t>represented.</a:t>
            </a:r>
          </a:p>
          <a:p>
            <a:pPr marL="0" indent="0">
              <a:lnSpc>
                <a:spcPct val="170000"/>
              </a:lnSpc>
              <a:buNone/>
            </a:pPr>
            <a:r>
              <a:rPr lang="en-US" sz="5600" dirty="0" smtClean="0"/>
              <a:t>2. Have </a:t>
            </a:r>
            <a:r>
              <a:rPr lang="en-US" sz="5600" dirty="0"/>
              <a:t>employees complete a survey to see what they would like to get from a wellness </a:t>
            </a:r>
            <a:r>
              <a:rPr lang="en-US" sz="5600" dirty="0" smtClean="0"/>
              <a:t>program. You </a:t>
            </a:r>
            <a:r>
              <a:rPr lang="en-US" sz="5600" dirty="0"/>
              <a:t>can think you KNOW what employees want, but you may be surprised!  And you want to make the program what the employees actually want or you won’t get </a:t>
            </a:r>
            <a:r>
              <a:rPr lang="en-US" sz="5600" dirty="0" smtClean="0"/>
              <a:t>participation.</a:t>
            </a:r>
            <a:endParaRPr lang="en-US" sz="5600" dirty="0"/>
          </a:p>
          <a:p>
            <a:endParaRPr lang="en-US" dirty="0"/>
          </a:p>
        </p:txBody>
      </p:sp>
      <p:grpSp>
        <p:nvGrpSpPr>
          <p:cNvPr id="4" name="Group 3"/>
          <p:cNvGrpSpPr/>
          <p:nvPr/>
        </p:nvGrpSpPr>
        <p:grpSpPr>
          <a:xfrm>
            <a:off x="234554" y="4622854"/>
            <a:ext cx="5896672" cy="458733"/>
            <a:chOff x="234554" y="4478759"/>
            <a:chExt cx="5896672" cy="458733"/>
          </a:xfrm>
        </p:grpSpPr>
        <p:sp>
          <p:nvSpPr>
            <p:cNvPr id="5" name="TextBox 4"/>
            <p:cNvSpPr txBox="1"/>
            <p:nvPr/>
          </p:nvSpPr>
          <p:spPr>
            <a:xfrm>
              <a:off x="3369962" y="4544444"/>
              <a:ext cx="2761264" cy="307777"/>
            </a:xfrm>
            <a:prstGeom prst="rect">
              <a:avLst/>
            </a:prstGeom>
            <a:noFill/>
          </p:spPr>
          <p:txBody>
            <a:bodyPr wrap="square" rtlCol="0">
              <a:spAutoFit/>
            </a:bodyPr>
            <a:lstStyle/>
            <a:p>
              <a:r>
                <a:rPr lang="en-US" sz="1400" dirty="0" smtClean="0"/>
                <a:t>@</a:t>
              </a:r>
              <a:r>
                <a:rPr lang="en-US" sz="1400" dirty="0" err="1" smtClean="0"/>
                <a:t>jswellnessllc</a:t>
              </a:r>
              <a:r>
                <a:rPr lang="en-US" sz="1400" dirty="0" smtClean="0"/>
                <a:t> @</a:t>
              </a:r>
              <a:r>
                <a:rPr lang="en-US" sz="1400" dirty="0" err="1" smtClean="0"/>
                <a:t>NorthRisk</a:t>
              </a:r>
              <a:r>
                <a:rPr lang="en-US" sz="1400" dirty="0" smtClean="0"/>
                <a:t>  </a:t>
              </a:r>
              <a:endParaRPr lang="en-US" sz="1400"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90849" y="4478759"/>
              <a:ext cx="458733" cy="458733"/>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4554" y="4566400"/>
              <a:ext cx="1231106" cy="235641"/>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71054" y="4550989"/>
              <a:ext cx="1028700" cy="251052"/>
            </a:xfrm>
            <a:prstGeom prst="rect">
              <a:avLst/>
            </a:prstGeom>
          </p:spPr>
        </p:pic>
      </p:grpSp>
    </p:spTree>
    <p:extLst>
      <p:ext uri="{BB962C8B-B14F-4D97-AF65-F5344CB8AC3E}">
        <p14:creationId xmlns:p14="http://schemas.microsoft.com/office/powerpoint/2010/main" val="36953207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WELCOA’s 7 Benchmarks of Success</a:t>
            </a:r>
            <a:endParaRPr lang="en-US" dirty="0"/>
          </a:p>
        </p:txBody>
      </p:sp>
      <p:sp>
        <p:nvSpPr>
          <p:cNvPr id="3" name="Content Placeholder 2"/>
          <p:cNvSpPr>
            <a:spLocks noGrp="1"/>
          </p:cNvSpPr>
          <p:nvPr>
            <p:ph idx="1"/>
          </p:nvPr>
        </p:nvSpPr>
        <p:spPr/>
        <p:txBody>
          <a:bodyPr>
            <a:normAutofit lnSpcReduction="10000"/>
          </a:bodyPr>
          <a:lstStyle/>
          <a:p>
            <a:pPr marL="0" indent="0">
              <a:spcAft>
                <a:spcPts val="0"/>
              </a:spcAft>
              <a:buNone/>
            </a:pPr>
            <a:r>
              <a:rPr lang="en-US" b="1" dirty="0" smtClean="0">
                <a:latin typeface="Georgia" panose="02040502050405020303" pitchFamily="18" charset="0"/>
              </a:rPr>
              <a:t>Wellness Council of America (WELCOA</a:t>
            </a:r>
            <a:r>
              <a:rPr lang="en-US" dirty="0" smtClean="0">
                <a:latin typeface="Georgia" panose="02040502050405020303" pitchFamily="18" charset="0"/>
              </a:rPr>
              <a:t>) </a:t>
            </a:r>
          </a:p>
          <a:p>
            <a:pPr>
              <a:spcAft>
                <a:spcPts val="0"/>
              </a:spcAft>
            </a:pPr>
            <a:r>
              <a:rPr lang="en-US" dirty="0" smtClean="0">
                <a:latin typeface="Georgia" panose="02040502050405020303" pitchFamily="18" charset="0"/>
              </a:rPr>
              <a:t>Capture senior level support</a:t>
            </a:r>
          </a:p>
          <a:p>
            <a:pPr>
              <a:spcAft>
                <a:spcPts val="0"/>
              </a:spcAft>
            </a:pPr>
            <a:r>
              <a:rPr lang="en-US" dirty="0" smtClean="0">
                <a:solidFill>
                  <a:srgbClr val="FFC000"/>
                </a:solidFill>
                <a:latin typeface="Georgia" panose="02040502050405020303" pitchFamily="18" charset="0"/>
              </a:rPr>
              <a:t>Create a cohesive wellness team</a:t>
            </a:r>
          </a:p>
          <a:p>
            <a:pPr>
              <a:spcAft>
                <a:spcPts val="0"/>
              </a:spcAft>
            </a:pPr>
            <a:r>
              <a:rPr lang="en-US" dirty="0" smtClean="0">
                <a:latin typeface="Georgia" panose="02040502050405020303" pitchFamily="18" charset="0"/>
              </a:rPr>
              <a:t>Collect data</a:t>
            </a:r>
          </a:p>
          <a:p>
            <a:pPr>
              <a:spcAft>
                <a:spcPts val="0"/>
              </a:spcAft>
            </a:pPr>
            <a:r>
              <a:rPr lang="en-US" dirty="0" smtClean="0">
                <a:latin typeface="Georgia" panose="02040502050405020303" pitchFamily="18" charset="0"/>
              </a:rPr>
              <a:t>Craft and operating plan</a:t>
            </a:r>
          </a:p>
          <a:p>
            <a:pPr>
              <a:spcAft>
                <a:spcPts val="0"/>
              </a:spcAft>
            </a:pPr>
            <a:r>
              <a:rPr lang="en-US" dirty="0" smtClean="0">
                <a:latin typeface="Georgia" panose="02040502050405020303" pitchFamily="18" charset="0"/>
              </a:rPr>
              <a:t>Choose appropriate interventions</a:t>
            </a:r>
          </a:p>
          <a:p>
            <a:pPr>
              <a:spcAft>
                <a:spcPts val="0"/>
              </a:spcAft>
            </a:pPr>
            <a:r>
              <a:rPr lang="en-US" dirty="0" smtClean="0">
                <a:latin typeface="Georgia" panose="02040502050405020303" pitchFamily="18" charset="0"/>
              </a:rPr>
              <a:t>Create a supportive environment</a:t>
            </a:r>
          </a:p>
          <a:p>
            <a:pPr>
              <a:spcAft>
                <a:spcPts val="0"/>
              </a:spcAft>
            </a:pPr>
            <a:r>
              <a:rPr lang="en-US" dirty="0" smtClean="0">
                <a:latin typeface="Georgia" panose="02040502050405020303" pitchFamily="18" charset="0"/>
              </a:rPr>
              <a:t>Carefully evaluate outcomes</a:t>
            </a:r>
          </a:p>
          <a:p>
            <a:pPr>
              <a:spcAft>
                <a:spcPts val="0"/>
              </a:spcAft>
            </a:pPr>
            <a:endParaRPr lang="en-US" dirty="0">
              <a:latin typeface="Georgia" panose="02040502050405020303" pitchFamily="18" charset="0"/>
            </a:endParaRPr>
          </a:p>
          <a:p>
            <a:pPr marL="0" indent="0">
              <a:spcAft>
                <a:spcPts val="0"/>
              </a:spcAft>
              <a:buNone/>
            </a:pPr>
            <a:r>
              <a:rPr lang="en-US" sz="1000" dirty="0" smtClean="0">
                <a:latin typeface="Georgia" panose="02040502050405020303" pitchFamily="18" charset="0"/>
              </a:rPr>
              <a:t>Reference: Wellness Councils of American (WELCOA), Absolute Advantage 2006 Volume 6, Number 1</a:t>
            </a:r>
          </a:p>
        </p:txBody>
      </p:sp>
      <p:pic>
        <p:nvPicPr>
          <p:cNvPr id="4" name="Picture 3" descr="North-Risk-Partners-with-All-logo-outlines-r2.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18367" y="6112302"/>
            <a:ext cx="3124923" cy="477840"/>
          </a:xfrm>
          <a:prstGeom prst="rect">
            <a:avLst/>
          </a:prstGeom>
        </p:spPr>
      </p:pic>
      <p:pic>
        <p:nvPicPr>
          <p:cNvPr id="5" name="Picture 4" descr="North-Risk-Partners-with-All-logo-outlines-r2.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70767" y="6264702"/>
            <a:ext cx="3124923" cy="477840"/>
          </a:xfrm>
          <a:prstGeom prst="rect">
            <a:avLst/>
          </a:prstGeom>
        </p:spPr>
      </p:pic>
      <p:pic>
        <p:nvPicPr>
          <p:cNvPr id="6" name="Picture 5" descr="North-Risk-Partners-with-All-logo-outlines-r2.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23167" y="6417102"/>
            <a:ext cx="3124923" cy="477840"/>
          </a:xfrm>
          <a:prstGeom prst="rect">
            <a:avLst/>
          </a:prstGeom>
        </p:spPr>
      </p:pic>
      <p:grpSp>
        <p:nvGrpSpPr>
          <p:cNvPr id="15" name="Group 14"/>
          <p:cNvGrpSpPr/>
          <p:nvPr/>
        </p:nvGrpSpPr>
        <p:grpSpPr>
          <a:xfrm>
            <a:off x="234554" y="4478759"/>
            <a:ext cx="5896672" cy="458733"/>
            <a:chOff x="234554" y="4478759"/>
            <a:chExt cx="5896672" cy="458733"/>
          </a:xfrm>
        </p:grpSpPr>
        <p:sp>
          <p:nvSpPr>
            <p:cNvPr id="7" name="TextBox 6"/>
            <p:cNvSpPr txBox="1"/>
            <p:nvPr/>
          </p:nvSpPr>
          <p:spPr>
            <a:xfrm>
              <a:off x="3369962" y="4544444"/>
              <a:ext cx="2761264" cy="307777"/>
            </a:xfrm>
            <a:prstGeom prst="rect">
              <a:avLst/>
            </a:prstGeom>
            <a:noFill/>
          </p:spPr>
          <p:txBody>
            <a:bodyPr wrap="square" rtlCol="0">
              <a:spAutoFit/>
            </a:bodyPr>
            <a:lstStyle/>
            <a:p>
              <a:r>
                <a:rPr lang="en-US" sz="1400" dirty="0" smtClean="0"/>
                <a:t>@</a:t>
              </a:r>
              <a:r>
                <a:rPr lang="en-US" sz="1400" dirty="0" err="1" smtClean="0"/>
                <a:t>jswellnessllc</a:t>
              </a:r>
              <a:r>
                <a:rPr lang="en-US" sz="1400" dirty="0" smtClean="0"/>
                <a:t> @</a:t>
              </a:r>
              <a:r>
                <a:rPr lang="en-US" sz="1400" dirty="0" err="1" smtClean="0"/>
                <a:t>NorthRisk</a:t>
              </a:r>
              <a:r>
                <a:rPr lang="en-US" sz="1400" dirty="0" smtClean="0"/>
                <a:t>  </a:t>
              </a:r>
              <a:endParaRPr lang="en-US" sz="1400" dirty="0"/>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990849" y="4478759"/>
              <a:ext cx="458733" cy="458733"/>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34554" y="4566400"/>
              <a:ext cx="1231106" cy="235641"/>
            </a:xfrm>
            <a:prstGeom prst="rect">
              <a:avLst/>
            </a:prstGeom>
          </p:spPr>
        </p:pic>
        <p:pic>
          <p:nvPicPr>
            <p:cNvPr id="10" name="Picture 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771054" y="4550989"/>
              <a:ext cx="1028700" cy="251052"/>
            </a:xfrm>
            <a:prstGeom prst="rect">
              <a:avLst/>
            </a:prstGeom>
          </p:spPr>
        </p:pic>
      </p:grpSp>
    </p:spTree>
    <p:extLst>
      <p:ext uri="{BB962C8B-B14F-4D97-AF65-F5344CB8AC3E}">
        <p14:creationId xmlns:p14="http://schemas.microsoft.com/office/powerpoint/2010/main" val="373147237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study </a:t>
            </a:r>
            <a:r>
              <a:rPr lang="en-US" dirty="0" smtClean="0"/>
              <a:t>continued</a:t>
            </a:r>
            <a:endParaRPr lang="en-US" dirty="0"/>
          </a:p>
        </p:txBody>
      </p:sp>
      <p:sp>
        <p:nvSpPr>
          <p:cNvPr id="3" name="Content Placeholder 2"/>
          <p:cNvSpPr>
            <a:spLocks noGrp="1"/>
          </p:cNvSpPr>
          <p:nvPr>
            <p:ph idx="1"/>
          </p:nvPr>
        </p:nvSpPr>
        <p:spPr/>
        <p:txBody>
          <a:bodyPr>
            <a:normAutofit fontScale="47500" lnSpcReduction="20000"/>
          </a:bodyPr>
          <a:lstStyle/>
          <a:p>
            <a:pPr marL="0" indent="0">
              <a:lnSpc>
                <a:spcPct val="170000"/>
              </a:lnSpc>
              <a:buNone/>
            </a:pPr>
            <a:r>
              <a:rPr lang="en-US" sz="4400" dirty="0"/>
              <a:t>3. Don’t try to do too much right away. Baby steps!</a:t>
            </a:r>
          </a:p>
          <a:p>
            <a:pPr marL="0" indent="0">
              <a:lnSpc>
                <a:spcPct val="170000"/>
              </a:lnSpc>
              <a:buNone/>
            </a:pPr>
            <a:r>
              <a:rPr lang="en-US" sz="4300" dirty="0" smtClean="0"/>
              <a:t>4. Get </a:t>
            </a:r>
            <a:r>
              <a:rPr lang="en-US" sz="4300" dirty="0"/>
              <a:t>upper-management/CEO </a:t>
            </a:r>
            <a:r>
              <a:rPr lang="en-US" sz="4300" dirty="0" smtClean="0"/>
              <a:t>support.</a:t>
            </a:r>
            <a:endParaRPr lang="en-US" sz="4300" dirty="0"/>
          </a:p>
          <a:p>
            <a:pPr marL="0" indent="0">
              <a:lnSpc>
                <a:spcPct val="170000"/>
              </a:lnSpc>
              <a:buNone/>
            </a:pPr>
            <a:r>
              <a:rPr lang="en-US" sz="4300" dirty="0" smtClean="0"/>
              <a:t>5. Develop </a:t>
            </a:r>
            <a:r>
              <a:rPr lang="en-US" sz="4300" dirty="0"/>
              <a:t>a </a:t>
            </a:r>
            <a:r>
              <a:rPr lang="en-US" sz="4300" dirty="0" smtClean="0"/>
              <a:t>plan. It’s </a:t>
            </a:r>
            <a:r>
              <a:rPr lang="en-US" sz="4300" dirty="0"/>
              <a:t>easy to get “off track” if the committee doesn’t have a plan. </a:t>
            </a:r>
            <a:r>
              <a:rPr lang="en-US" sz="4300" dirty="0" smtClean="0"/>
              <a:t>(We </a:t>
            </a:r>
            <a:r>
              <a:rPr lang="en-US" sz="4300" dirty="0"/>
              <a:t>had a plan for the first 6 months of our program </a:t>
            </a:r>
            <a:r>
              <a:rPr lang="en-US" sz="4300" dirty="0" smtClean="0"/>
              <a:t>and </a:t>
            </a:r>
            <a:r>
              <a:rPr lang="en-US" sz="4300" dirty="0"/>
              <a:t>then we planned all of 2015 in January so that we had a clear vision of what we would do this </a:t>
            </a:r>
            <a:r>
              <a:rPr lang="en-US" sz="4300" dirty="0" smtClean="0"/>
              <a:t>year</a:t>
            </a:r>
            <a:r>
              <a:rPr lang="en-US" sz="4300" dirty="0"/>
              <a:t>)</a:t>
            </a:r>
            <a:r>
              <a:rPr lang="en-US" sz="4300" dirty="0" smtClean="0"/>
              <a:t> </a:t>
            </a:r>
            <a:endParaRPr lang="en-US" sz="4300" dirty="0"/>
          </a:p>
          <a:p>
            <a:pPr marL="0" indent="0">
              <a:buNone/>
            </a:pPr>
            <a:endParaRPr lang="en-US" dirty="0"/>
          </a:p>
        </p:txBody>
      </p:sp>
      <p:grpSp>
        <p:nvGrpSpPr>
          <p:cNvPr id="4" name="Group 3"/>
          <p:cNvGrpSpPr/>
          <p:nvPr/>
        </p:nvGrpSpPr>
        <p:grpSpPr>
          <a:xfrm>
            <a:off x="234554" y="4478759"/>
            <a:ext cx="5896672" cy="458733"/>
            <a:chOff x="234554" y="4478759"/>
            <a:chExt cx="5896672" cy="458733"/>
          </a:xfrm>
        </p:grpSpPr>
        <p:sp>
          <p:nvSpPr>
            <p:cNvPr id="5" name="TextBox 4"/>
            <p:cNvSpPr txBox="1"/>
            <p:nvPr/>
          </p:nvSpPr>
          <p:spPr>
            <a:xfrm>
              <a:off x="3369962" y="4544444"/>
              <a:ext cx="2761264" cy="307777"/>
            </a:xfrm>
            <a:prstGeom prst="rect">
              <a:avLst/>
            </a:prstGeom>
            <a:noFill/>
          </p:spPr>
          <p:txBody>
            <a:bodyPr wrap="square" rtlCol="0">
              <a:spAutoFit/>
            </a:bodyPr>
            <a:lstStyle/>
            <a:p>
              <a:r>
                <a:rPr lang="en-US" sz="1400" dirty="0" smtClean="0"/>
                <a:t>@</a:t>
              </a:r>
              <a:r>
                <a:rPr lang="en-US" sz="1400" dirty="0" err="1" smtClean="0"/>
                <a:t>jswellnessllc</a:t>
              </a:r>
              <a:r>
                <a:rPr lang="en-US" sz="1400" dirty="0" smtClean="0"/>
                <a:t> @</a:t>
              </a:r>
              <a:r>
                <a:rPr lang="en-US" sz="1400" dirty="0" err="1" smtClean="0"/>
                <a:t>NorthRisk</a:t>
              </a:r>
              <a:r>
                <a:rPr lang="en-US" sz="1400" dirty="0" smtClean="0"/>
                <a:t>  </a:t>
              </a:r>
              <a:endParaRPr lang="en-US" sz="1400"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90849" y="4478759"/>
              <a:ext cx="458733" cy="458733"/>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4554" y="4566400"/>
              <a:ext cx="1231106" cy="235641"/>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71054" y="4550989"/>
              <a:ext cx="1028700" cy="251052"/>
            </a:xfrm>
            <a:prstGeom prst="rect">
              <a:avLst/>
            </a:prstGeom>
          </p:spPr>
        </p:pic>
      </p:grpSp>
    </p:spTree>
    <p:extLst>
      <p:ext uri="{BB962C8B-B14F-4D97-AF65-F5344CB8AC3E}">
        <p14:creationId xmlns:p14="http://schemas.microsoft.com/office/powerpoint/2010/main" val="385703758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study continued</a:t>
            </a:r>
          </a:p>
        </p:txBody>
      </p:sp>
      <p:sp>
        <p:nvSpPr>
          <p:cNvPr id="3" name="Content Placeholder 2"/>
          <p:cNvSpPr>
            <a:spLocks noGrp="1"/>
          </p:cNvSpPr>
          <p:nvPr>
            <p:ph idx="1"/>
          </p:nvPr>
        </p:nvSpPr>
        <p:spPr/>
        <p:txBody>
          <a:bodyPr>
            <a:normAutofit fontScale="92500" lnSpcReduction="20000"/>
          </a:bodyPr>
          <a:lstStyle/>
          <a:p>
            <a:pPr marL="0" indent="0">
              <a:lnSpc>
                <a:spcPct val="110000"/>
              </a:lnSpc>
              <a:buNone/>
            </a:pPr>
            <a:r>
              <a:rPr lang="en-US" dirty="0"/>
              <a:t>Additional recommendations: </a:t>
            </a:r>
          </a:p>
          <a:p>
            <a:pPr>
              <a:lnSpc>
                <a:spcPct val="110000"/>
              </a:lnSpc>
            </a:pPr>
            <a:r>
              <a:rPr lang="en-US" dirty="0"/>
              <a:t>Include </a:t>
            </a:r>
            <a:r>
              <a:rPr lang="en-US" dirty="0" smtClean="0"/>
              <a:t>updates, news and general health and wellness announcements in a company newsletter (paper version added to paystubs or sent out via email).</a:t>
            </a:r>
            <a:endParaRPr lang="en-US" dirty="0"/>
          </a:p>
          <a:p>
            <a:pPr>
              <a:lnSpc>
                <a:spcPct val="110000"/>
              </a:lnSpc>
            </a:pPr>
            <a:r>
              <a:rPr lang="en-US" dirty="0" smtClean="0"/>
              <a:t>Put </a:t>
            </a:r>
            <a:r>
              <a:rPr lang="en-US" dirty="0"/>
              <a:t>up wellness bulletin boards and rotate articles/information so it is always timely and fresh.</a:t>
            </a:r>
          </a:p>
          <a:p>
            <a:pPr marL="0" indent="0">
              <a:buNone/>
            </a:pPr>
            <a:endParaRPr lang="en-US" sz="1800" dirty="0" smtClean="0"/>
          </a:p>
          <a:p>
            <a:pPr marL="0" indent="0">
              <a:buNone/>
            </a:pPr>
            <a:r>
              <a:rPr lang="en-US" sz="1800" dirty="0" smtClean="0"/>
              <a:t>Michelle </a:t>
            </a:r>
            <a:r>
              <a:rPr lang="en-US" sz="1800" dirty="0"/>
              <a:t>L. </a:t>
            </a:r>
            <a:r>
              <a:rPr lang="en-US" sz="1800" dirty="0" err="1"/>
              <a:t>Tureskis</a:t>
            </a:r>
            <a:r>
              <a:rPr lang="en-US" sz="1800" dirty="0"/>
              <a:t>, </a:t>
            </a:r>
            <a:r>
              <a:rPr lang="en-US" sz="1800" i="1" dirty="0"/>
              <a:t>Human Resources Benefits Coordinator</a:t>
            </a:r>
            <a:br>
              <a:rPr lang="en-US" sz="1800" i="1" dirty="0"/>
            </a:br>
            <a:r>
              <a:rPr lang="en-US" sz="1800" i="1" dirty="0"/>
              <a:t>Valley Memorial Homes </a:t>
            </a:r>
          </a:p>
          <a:p>
            <a:endParaRPr lang="en-US" dirty="0"/>
          </a:p>
        </p:txBody>
      </p:sp>
      <p:grpSp>
        <p:nvGrpSpPr>
          <p:cNvPr id="4" name="Group 3"/>
          <p:cNvGrpSpPr/>
          <p:nvPr/>
        </p:nvGrpSpPr>
        <p:grpSpPr>
          <a:xfrm>
            <a:off x="234554" y="4478759"/>
            <a:ext cx="5896672" cy="458733"/>
            <a:chOff x="234554" y="4478759"/>
            <a:chExt cx="5896672" cy="458733"/>
          </a:xfrm>
        </p:grpSpPr>
        <p:sp>
          <p:nvSpPr>
            <p:cNvPr id="5" name="TextBox 4"/>
            <p:cNvSpPr txBox="1"/>
            <p:nvPr/>
          </p:nvSpPr>
          <p:spPr>
            <a:xfrm>
              <a:off x="3369962" y="4544444"/>
              <a:ext cx="2761264" cy="307777"/>
            </a:xfrm>
            <a:prstGeom prst="rect">
              <a:avLst/>
            </a:prstGeom>
            <a:noFill/>
          </p:spPr>
          <p:txBody>
            <a:bodyPr wrap="square" rtlCol="0">
              <a:spAutoFit/>
            </a:bodyPr>
            <a:lstStyle/>
            <a:p>
              <a:r>
                <a:rPr lang="en-US" sz="1400" dirty="0" smtClean="0"/>
                <a:t>@</a:t>
              </a:r>
              <a:r>
                <a:rPr lang="en-US" sz="1400" dirty="0" err="1" smtClean="0"/>
                <a:t>jswellnessllc</a:t>
              </a:r>
              <a:r>
                <a:rPr lang="en-US" sz="1400" dirty="0" smtClean="0"/>
                <a:t> @</a:t>
              </a:r>
              <a:r>
                <a:rPr lang="en-US" sz="1400" dirty="0" err="1" smtClean="0"/>
                <a:t>NorthRisk</a:t>
              </a:r>
              <a:r>
                <a:rPr lang="en-US" sz="1400" dirty="0" smtClean="0"/>
                <a:t>  </a:t>
              </a:r>
              <a:endParaRPr lang="en-US" sz="1400"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90849" y="4478759"/>
              <a:ext cx="458733" cy="458733"/>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4554" y="4566400"/>
              <a:ext cx="1231106" cy="235641"/>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71054" y="4550989"/>
              <a:ext cx="1028700" cy="251052"/>
            </a:xfrm>
            <a:prstGeom prst="rect">
              <a:avLst/>
            </a:prstGeom>
          </p:spPr>
        </p:pic>
      </p:grpSp>
    </p:spTree>
    <p:extLst>
      <p:ext uri="{BB962C8B-B14F-4D97-AF65-F5344CB8AC3E}">
        <p14:creationId xmlns:p14="http://schemas.microsoft.com/office/powerpoint/2010/main" val="328069019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First Meeting Agenda</a:t>
            </a:r>
            <a:endParaRPr lang="en-US" dirty="0"/>
          </a:p>
        </p:txBody>
      </p:sp>
      <p:sp>
        <p:nvSpPr>
          <p:cNvPr id="9" name="Content Placeholder 8"/>
          <p:cNvSpPr>
            <a:spLocks noGrp="1"/>
          </p:cNvSpPr>
          <p:nvPr>
            <p:ph idx="1"/>
          </p:nvPr>
        </p:nvSpPr>
        <p:spPr/>
        <p:txBody>
          <a:bodyPr/>
          <a:lstStyle/>
          <a:p>
            <a:pPr marL="0" indent="0">
              <a:buNone/>
            </a:pPr>
            <a:r>
              <a:rPr lang="en-US" dirty="0" smtClean="0"/>
              <a:t>Recommendations:</a:t>
            </a:r>
          </a:p>
          <a:p>
            <a:pPr marL="0" indent="0">
              <a:buNone/>
            </a:pPr>
            <a:r>
              <a:rPr lang="en-US" dirty="0"/>
              <a:t>	</a:t>
            </a:r>
            <a:r>
              <a:rPr lang="en-US" dirty="0" smtClean="0"/>
              <a:t>Keep the first meeting short and sweet</a:t>
            </a:r>
          </a:p>
          <a:p>
            <a:pPr marL="0" indent="0">
              <a:buNone/>
            </a:pPr>
            <a:r>
              <a:rPr lang="en-US" dirty="0"/>
              <a:t>	</a:t>
            </a:r>
            <a:r>
              <a:rPr lang="en-US" dirty="0" smtClean="0"/>
              <a:t>Make time for introductions</a:t>
            </a:r>
          </a:p>
          <a:p>
            <a:pPr marL="0" indent="0">
              <a:buNone/>
            </a:pPr>
            <a:r>
              <a:rPr lang="en-US" dirty="0"/>
              <a:t>	</a:t>
            </a:r>
            <a:r>
              <a:rPr lang="en-US" dirty="0" smtClean="0"/>
              <a:t>Provide clarity around roles/expectations</a:t>
            </a:r>
          </a:p>
          <a:p>
            <a:pPr marL="0" indent="0">
              <a:buNone/>
            </a:pPr>
            <a:r>
              <a:rPr lang="en-US" dirty="0"/>
              <a:t>	</a:t>
            </a:r>
            <a:r>
              <a:rPr lang="en-US" dirty="0" smtClean="0"/>
              <a:t>Each person leaves with an actionable item</a:t>
            </a:r>
          </a:p>
          <a:p>
            <a:pPr marL="0" indent="0">
              <a:buNone/>
            </a:pPr>
            <a:r>
              <a:rPr lang="en-US" dirty="0"/>
              <a:t>	</a:t>
            </a:r>
            <a:r>
              <a:rPr lang="en-US" dirty="0" smtClean="0"/>
              <a:t>Ask for feedback</a:t>
            </a:r>
            <a:endParaRPr lang="en-US" dirty="0"/>
          </a:p>
        </p:txBody>
      </p:sp>
      <p:grpSp>
        <p:nvGrpSpPr>
          <p:cNvPr id="4" name="Group 3"/>
          <p:cNvGrpSpPr/>
          <p:nvPr/>
        </p:nvGrpSpPr>
        <p:grpSpPr>
          <a:xfrm>
            <a:off x="234554" y="4478759"/>
            <a:ext cx="5896672" cy="458733"/>
            <a:chOff x="234554" y="4478759"/>
            <a:chExt cx="5896672" cy="458733"/>
          </a:xfrm>
        </p:grpSpPr>
        <p:sp>
          <p:nvSpPr>
            <p:cNvPr id="5" name="TextBox 4"/>
            <p:cNvSpPr txBox="1"/>
            <p:nvPr/>
          </p:nvSpPr>
          <p:spPr>
            <a:xfrm>
              <a:off x="3369962" y="4544444"/>
              <a:ext cx="2761264" cy="307777"/>
            </a:xfrm>
            <a:prstGeom prst="rect">
              <a:avLst/>
            </a:prstGeom>
            <a:noFill/>
          </p:spPr>
          <p:txBody>
            <a:bodyPr wrap="square" rtlCol="0">
              <a:spAutoFit/>
            </a:bodyPr>
            <a:lstStyle/>
            <a:p>
              <a:r>
                <a:rPr lang="en-US" sz="1400" dirty="0" smtClean="0"/>
                <a:t>@</a:t>
              </a:r>
              <a:r>
                <a:rPr lang="en-US" sz="1400" dirty="0" err="1" smtClean="0"/>
                <a:t>jswellnessllc</a:t>
              </a:r>
              <a:r>
                <a:rPr lang="en-US" sz="1400" dirty="0" smtClean="0"/>
                <a:t> @</a:t>
              </a:r>
              <a:r>
                <a:rPr lang="en-US" sz="1400" dirty="0" err="1" smtClean="0"/>
                <a:t>NorthRisk</a:t>
              </a:r>
              <a:r>
                <a:rPr lang="en-US" sz="1400" dirty="0" smtClean="0"/>
                <a:t>  </a:t>
              </a:r>
              <a:endParaRPr lang="en-US" sz="1400"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90849" y="4478759"/>
              <a:ext cx="458733" cy="458733"/>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4554" y="4566400"/>
              <a:ext cx="1231106" cy="235641"/>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71054" y="4550989"/>
              <a:ext cx="1028700" cy="251052"/>
            </a:xfrm>
            <a:prstGeom prst="rect">
              <a:avLst/>
            </a:prstGeom>
          </p:spPr>
        </p:pic>
      </p:grpSp>
    </p:spTree>
    <p:extLst>
      <p:ext uri="{BB962C8B-B14F-4D97-AF65-F5344CB8AC3E}">
        <p14:creationId xmlns:p14="http://schemas.microsoft.com/office/powerpoint/2010/main" val="260292669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Policy &amp; Environment Survey </a:t>
            </a:r>
            <a:endParaRPr lang="en-US" dirty="0"/>
          </a:p>
        </p:txBody>
      </p:sp>
      <p:sp>
        <p:nvSpPr>
          <p:cNvPr id="9" name="Content Placeholder 8"/>
          <p:cNvSpPr>
            <a:spLocks noGrp="1"/>
          </p:cNvSpPr>
          <p:nvPr>
            <p:ph idx="1"/>
          </p:nvPr>
        </p:nvSpPr>
        <p:spPr/>
        <p:txBody>
          <a:bodyPr>
            <a:normAutofit fontScale="92500"/>
          </a:bodyPr>
          <a:lstStyle/>
          <a:p>
            <a:pPr marL="0" indent="0">
              <a:buNone/>
            </a:pPr>
            <a:r>
              <a:rPr lang="en-US" dirty="0" smtClean="0"/>
              <a:t>This is a tool/resource for the wellness team. Include it in the first meeting or have the team members fill out before hand. </a:t>
            </a:r>
          </a:p>
          <a:p>
            <a:pPr marL="0" indent="0">
              <a:buNone/>
            </a:pPr>
            <a:r>
              <a:rPr lang="en-US" dirty="0" smtClean="0"/>
              <a:t>Have a plan in place for how to use the information to support future initiatives or programs.</a:t>
            </a:r>
          </a:p>
          <a:p>
            <a:pPr marL="0" indent="0">
              <a:buNone/>
            </a:pPr>
            <a:r>
              <a:rPr lang="en-US" dirty="0" smtClean="0"/>
              <a:t>Be clear with what areas of feedback can and cannot be acted upon based on organizational policies and procedures.</a:t>
            </a:r>
          </a:p>
          <a:p>
            <a:pPr marL="0" indent="0">
              <a:buNone/>
            </a:pPr>
            <a:endParaRPr lang="en-US" dirty="0" smtClean="0"/>
          </a:p>
          <a:p>
            <a:pPr marL="0" indent="0">
              <a:buNone/>
            </a:pPr>
            <a:r>
              <a:rPr lang="en-US" dirty="0" smtClean="0"/>
              <a:t> </a:t>
            </a:r>
            <a:endParaRPr lang="en-US" dirty="0"/>
          </a:p>
        </p:txBody>
      </p:sp>
      <p:grpSp>
        <p:nvGrpSpPr>
          <p:cNvPr id="4" name="Group 3"/>
          <p:cNvGrpSpPr/>
          <p:nvPr/>
        </p:nvGrpSpPr>
        <p:grpSpPr>
          <a:xfrm>
            <a:off x="234554" y="4478759"/>
            <a:ext cx="5896672" cy="458733"/>
            <a:chOff x="234554" y="4478759"/>
            <a:chExt cx="5896672" cy="458733"/>
          </a:xfrm>
        </p:grpSpPr>
        <p:sp>
          <p:nvSpPr>
            <p:cNvPr id="5" name="TextBox 4"/>
            <p:cNvSpPr txBox="1"/>
            <p:nvPr/>
          </p:nvSpPr>
          <p:spPr>
            <a:xfrm>
              <a:off x="3369962" y="4544444"/>
              <a:ext cx="2761264" cy="307777"/>
            </a:xfrm>
            <a:prstGeom prst="rect">
              <a:avLst/>
            </a:prstGeom>
            <a:noFill/>
          </p:spPr>
          <p:txBody>
            <a:bodyPr wrap="square" rtlCol="0">
              <a:spAutoFit/>
            </a:bodyPr>
            <a:lstStyle/>
            <a:p>
              <a:r>
                <a:rPr lang="en-US" sz="1400" dirty="0" smtClean="0"/>
                <a:t>@</a:t>
              </a:r>
              <a:r>
                <a:rPr lang="en-US" sz="1400" dirty="0" err="1" smtClean="0"/>
                <a:t>jswellnessllc</a:t>
              </a:r>
              <a:r>
                <a:rPr lang="en-US" sz="1400" dirty="0" smtClean="0"/>
                <a:t> @</a:t>
              </a:r>
              <a:r>
                <a:rPr lang="en-US" sz="1400" dirty="0" err="1" smtClean="0"/>
                <a:t>NorthRisk</a:t>
              </a:r>
              <a:r>
                <a:rPr lang="en-US" sz="1400" dirty="0" smtClean="0"/>
                <a:t>  </a:t>
              </a:r>
              <a:endParaRPr lang="en-US" sz="1400"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90849" y="4478759"/>
              <a:ext cx="458733" cy="458733"/>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4554" y="4566400"/>
              <a:ext cx="1231106" cy="235641"/>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71054" y="4550989"/>
              <a:ext cx="1028700" cy="251052"/>
            </a:xfrm>
            <a:prstGeom prst="rect">
              <a:avLst/>
            </a:prstGeom>
          </p:spPr>
        </p:pic>
      </p:grpSp>
    </p:spTree>
    <p:extLst>
      <p:ext uri="{BB962C8B-B14F-4D97-AF65-F5344CB8AC3E}">
        <p14:creationId xmlns:p14="http://schemas.microsoft.com/office/powerpoint/2010/main" val="196753891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 dirty="0" smtClean="0"/>
              <a:t>FREE resources you can use</a:t>
            </a:r>
            <a:endParaRPr lang="en-US" dirty="0"/>
          </a:p>
        </p:txBody>
      </p:sp>
      <p:sp>
        <p:nvSpPr>
          <p:cNvPr id="3" name="Content Placeholder 2"/>
          <p:cNvSpPr>
            <a:spLocks noGrp="1"/>
          </p:cNvSpPr>
          <p:nvPr>
            <p:ph idx="1"/>
          </p:nvPr>
        </p:nvSpPr>
        <p:spPr/>
        <p:txBody>
          <a:bodyPr>
            <a:normAutofit lnSpcReduction="10000"/>
          </a:bodyPr>
          <a:lstStyle/>
          <a:p>
            <a:pPr lvl="0"/>
            <a:r>
              <a:rPr lang="en-US" sz="1600" u="sng" dirty="0" smtClean="0">
                <a:hlinkClick r:id="rId3"/>
              </a:rPr>
              <a:t>Creating </a:t>
            </a:r>
            <a:r>
              <a:rPr lang="en-US" sz="1600" u="sng" dirty="0">
                <a:hlinkClick r:id="rId3"/>
              </a:rPr>
              <a:t>cohesive wellness teams special report from WELCOA</a:t>
            </a:r>
            <a:endParaRPr lang="en-US" sz="1600" dirty="0"/>
          </a:p>
          <a:p>
            <a:pPr lvl="0"/>
            <a:r>
              <a:rPr lang="en-US" sz="1600" u="sng" dirty="0">
                <a:hlinkClick r:id="rId4"/>
              </a:rPr>
              <a:t>Sample wellness team work plan (long form)</a:t>
            </a:r>
            <a:endParaRPr lang="en-US" sz="1600" dirty="0"/>
          </a:p>
          <a:p>
            <a:pPr lvl="0"/>
            <a:r>
              <a:rPr lang="en-US" sz="1600" u="sng" dirty="0">
                <a:hlinkClick r:id="rId5"/>
              </a:rPr>
              <a:t>Sample wellness team work plan (short form)</a:t>
            </a:r>
            <a:endParaRPr lang="en-US" sz="1600" dirty="0"/>
          </a:p>
          <a:p>
            <a:pPr lvl="0"/>
            <a:r>
              <a:rPr lang="en-US" sz="1600" u="sng" dirty="0">
                <a:hlinkClick r:id="rId6"/>
              </a:rPr>
              <a:t>Sample wellness job </a:t>
            </a:r>
            <a:r>
              <a:rPr lang="en-US" sz="1600" u="sng" dirty="0" smtClean="0">
                <a:hlinkClick r:id="rId6"/>
              </a:rPr>
              <a:t>descriptions</a:t>
            </a:r>
            <a:endParaRPr lang="en-US" sz="1600" u="sng" dirty="0"/>
          </a:p>
          <a:p>
            <a:pPr lvl="0"/>
            <a:r>
              <a:rPr lang="en-US" sz="1600" u="sng" dirty="0" smtClean="0">
                <a:hlinkClick r:id="rId7"/>
              </a:rPr>
              <a:t>Sample wellness team workbook </a:t>
            </a:r>
            <a:endParaRPr lang="en-US" sz="1600" dirty="0"/>
          </a:p>
          <a:p>
            <a:pPr lvl="0"/>
            <a:r>
              <a:rPr lang="en-US" sz="1600" u="sng" dirty="0" smtClean="0">
                <a:hlinkClick r:id="rId8"/>
              </a:rPr>
              <a:t>WELCOA </a:t>
            </a:r>
            <a:r>
              <a:rPr lang="en-US" sz="1600" u="sng" dirty="0">
                <a:hlinkClick r:id="rId8"/>
              </a:rPr>
              <a:t>Well Workplace </a:t>
            </a:r>
            <a:r>
              <a:rPr lang="en-US" sz="1600" u="sng" dirty="0" smtClean="0">
                <a:hlinkClick r:id="rId8"/>
              </a:rPr>
              <a:t>University</a:t>
            </a:r>
            <a:endParaRPr lang="en-US" sz="1600" dirty="0"/>
          </a:p>
          <a:p>
            <a:pPr lvl="0"/>
            <a:r>
              <a:rPr lang="en-US" sz="1600" dirty="0" smtClean="0"/>
              <a:t>National Healthy Worksite Program (NHWP), Created in Oct. 2011 by the CDC </a:t>
            </a:r>
            <a:r>
              <a:rPr lang="en-US" sz="1600" dirty="0"/>
              <a:t>- </a:t>
            </a:r>
            <a:r>
              <a:rPr lang="en-US" sz="1600" dirty="0">
                <a:hlinkClick r:id="rId9"/>
              </a:rPr>
              <a:t>http://www.cdc.gov/nationalhealthyworksite</a:t>
            </a:r>
            <a:r>
              <a:rPr lang="en-US" sz="1600" dirty="0" smtClean="0">
                <a:hlinkClick r:id="rId9"/>
              </a:rPr>
              <a:t>/</a:t>
            </a:r>
            <a:r>
              <a:rPr lang="en-US" sz="1600" dirty="0" smtClean="0"/>
              <a:t> </a:t>
            </a:r>
          </a:p>
          <a:p>
            <a:pPr lvl="0"/>
            <a:r>
              <a:rPr lang="en-US" sz="1600" dirty="0" smtClean="0"/>
              <a:t>American Heart Association, Workplace Wellness Resources – </a:t>
            </a:r>
            <a:r>
              <a:rPr lang="en-US" sz="1600" dirty="0" smtClean="0">
                <a:hlinkClick r:id="rId10"/>
              </a:rPr>
              <a:t>www.heart.org</a:t>
            </a:r>
            <a:endParaRPr lang="en-US" sz="1600" dirty="0" smtClean="0"/>
          </a:p>
          <a:p>
            <a:pPr marL="0" indent="0" fontAlgn="base">
              <a:buNone/>
            </a:pPr>
            <a:endParaRPr lang="en-US" sz="1600" dirty="0"/>
          </a:p>
          <a:p>
            <a:pPr marL="38100" lvl="0" indent="0">
              <a:buClr>
                <a:schemeClr val="dk1"/>
              </a:buClr>
              <a:buSzPct val="100000"/>
              <a:buNone/>
            </a:pPr>
            <a:endParaRPr lang="en" dirty="0"/>
          </a:p>
          <a:p>
            <a:pPr marL="38100" lvl="0" indent="0">
              <a:buClr>
                <a:schemeClr val="dk1"/>
              </a:buClr>
              <a:buSzPct val="100000"/>
              <a:buNone/>
            </a:pPr>
            <a:endParaRPr lang="en" dirty="0"/>
          </a:p>
          <a:p>
            <a:endParaRPr lang="en-US" dirty="0"/>
          </a:p>
        </p:txBody>
      </p:sp>
      <p:grpSp>
        <p:nvGrpSpPr>
          <p:cNvPr id="4" name="Group 3"/>
          <p:cNvGrpSpPr/>
          <p:nvPr/>
        </p:nvGrpSpPr>
        <p:grpSpPr>
          <a:xfrm>
            <a:off x="234554" y="4478759"/>
            <a:ext cx="5896672" cy="458733"/>
            <a:chOff x="234554" y="4478759"/>
            <a:chExt cx="5896672" cy="458733"/>
          </a:xfrm>
        </p:grpSpPr>
        <p:sp>
          <p:nvSpPr>
            <p:cNvPr id="5" name="TextBox 4"/>
            <p:cNvSpPr txBox="1"/>
            <p:nvPr/>
          </p:nvSpPr>
          <p:spPr>
            <a:xfrm>
              <a:off x="3369962" y="4544444"/>
              <a:ext cx="2761264" cy="307777"/>
            </a:xfrm>
            <a:prstGeom prst="rect">
              <a:avLst/>
            </a:prstGeom>
            <a:noFill/>
          </p:spPr>
          <p:txBody>
            <a:bodyPr wrap="square" rtlCol="0">
              <a:spAutoFit/>
            </a:bodyPr>
            <a:lstStyle/>
            <a:p>
              <a:r>
                <a:rPr lang="en-US" sz="1400" dirty="0" smtClean="0"/>
                <a:t>@</a:t>
              </a:r>
              <a:r>
                <a:rPr lang="en-US" sz="1400" dirty="0" err="1" smtClean="0"/>
                <a:t>jswellnessllc</a:t>
              </a:r>
              <a:r>
                <a:rPr lang="en-US" sz="1400" dirty="0" smtClean="0"/>
                <a:t> @</a:t>
              </a:r>
              <a:r>
                <a:rPr lang="en-US" sz="1400" dirty="0" err="1" smtClean="0"/>
                <a:t>NorthRisk</a:t>
              </a:r>
              <a:r>
                <a:rPr lang="en-US" sz="1400" dirty="0" smtClean="0"/>
                <a:t>  </a:t>
              </a:r>
              <a:endParaRPr lang="en-US" sz="1400" dirty="0"/>
            </a:p>
          </p:txBody>
        </p:sp>
        <p:pic>
          <p:nvPicPr>
            <p:cNvPr id="6" name="Picture 5"/>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2990849" y="4478759"/>
              <a:ext cx="458733" cy="458733"/>
            </a:xfrm>
            <a:prstGeom prst="rect">
              <a:avLst/>
            </a:prstGeom>
          </p:spPr>
        </p:pic>
        <p:pic>
          <p:nvPicPr>
            <p:cNvPr id="7" name="Picture 6"/>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234554" y="4566400"/>
              <a:ext cx="1231106" cy="235641"/>
            </a:xfrm>
            <a:prstGeom prst="rect">
              <a:avLst/>
            </a:prstGeom>
          </p:spPr>
        </p:pic>
        <p:pic>
          <p:nvPicPr>
            <p:cNvPr id="8" name="Picture 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1771054" y="4550989"/>
              <a:ext cx="1028700" cy="251052"/>
            </a:xfrm>
            <a:prstGeom prst="rect">
              <a:avLst/>
            </a:prstGeom>
          </p:spPr>
        </p:pic>
      </p:grpSp>
    </p:spTree>
    <p:extLst>
      <p:ext uri="{BB962C8B-B14F-4D97-AF65-F5344CB8AC3E}">
        <p14:creationId xmlns:p14="http://schemas.microsoft.com/office/powerpoint/2010/main" val="194819824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Minnesota Workplace resources/organizations</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hlinkClick r:id="rId3"/>
              </a:rPr>
              <a:t>Minnesota Department of Health</a:t>
            </a:r>
            <a:endParaRPr lang="en-US" dirty="0" smtClean="0"/>
          </a:p>
          <a:p>
            <a:r>
              <a:rPr lang="en-US" dirty="0" smtClean="0">
                <a:hlinkClick r:id="rId4"/>
              </a:rPr>
              <a:t>Statewide Health Improvement program (SHIP) grant information/stories</a:t>
            </a:r>
            <a:endParaRPr lang="en-US" dirty="0" smtClean="0"/>
          </a:p>
          <a:p>
            <a:r>
              <a:rPr lang="en-US" dirty="0" smtClean="0"/>
              <a:t>Contact </a:t>
            </a:r>
            <a:r>
              <a:rPr lang="en-US" dirty="0"/>
              <a:t>your local SHIP program</a:t>
            </a:r>
            <a:r>
              <a:rPr lang="en-US" u="sng" dirty="0">
                <a:hlinkClick r:id="rId5"/>
              </a:rPr>
              <a:t>http://www.health.state.mn.us/divs/oshii/ship/communities</a:t>
            </a:r>
            <a:endParaRPr lang="en-US" dirty="0"/>
          </a:p>
          <a:p>
            <a:r>
              <a:rPr lang="en-US" dirty="0"/>
              <a:t>Statewide Health Improvement Program</a:t>
            </a:r>
            <a:r>
              <a:rPr lang="en-US" u="sng" dirty="0">
                <a:hlinkClick r:id="rId6"/>
              </a:rPr>
              <a:t>http://www.health.state.mn.us/ship</a:t>
            </a:r>
            <a:endParaRPr lang="en-US" dirty="0"/>
          </a:p>
          <a:p>
            <a:r>
              <a:rPr lang="en-US" dirty="0"/>
              <a:t>Center for Prevention, Blue Cross Blue Shield of Minnesota</a:t>
            </a:r>
            <a:r>
              <a:rPr lang="en-US" u="sng" dirty="0">
                <a:hlinkClick r:id="rId7"/>
              </a:rPr>
              <a:t>http://preventionminnesota.com/</a:t>
            </a:r>
            <a:endParaRPr lang="en-US" dirty="0"/>
          </a:p>
          <a:p>
            <a:r>
              <a:rPr lang="en-US" dirty="0"/>
              <a:t>Alliance for a Healthier Minnesota </a:t>
            </a:r>
            <a:r>
              <a:rPr lang="en-US" u="sng" dirty="0">
                <a:hlinkClick r:id="rId8"/>
              </a:rPr>
              <a:t>http://healthiermn.com/</a:t>
            </a:r>
            <a:r>
              <a:rPr lang="en-US" dirty="0"/>
              <a:t> </a:t>
            </a:r>
          </a:p>
          <a:p>
            <a:r>
              <a:rPr lang="en-US" dirty="0"/>
              <a:t>The Presidents’ Network </a:t>
            </a:r>
            <a:r>
              <a:rPr lang="en-US" u="sng" dirty="0">
                <a:hlinkClick r:id="rId9"/>
              </a:rPr>
              <a:t>http://presidents-network.com/</a:t>
            </a:r>
            <a:endParaRPr lang="en-US" dirty="0"/>
          </a:p>
          <a:p>
            <a:endParaRPr lang="en-US" dirty="0"/>
          </a:p>
        </p:txBody>
      </p:sp>
      <p:grpSp>
        <p:nvGrpSpPr>
          <p:cNvPr id="4" name="Group 3"/>
          <p:cNvGrpSpPr/>
          <p:nvPr/>
        </p:nvGrpSpPr>
        <p:grpSpPr>
          <a:xfrm>
            <a:off x="234554" y="4478759"/>
            <a:ext cx="5896672" cy="458733"/>
            <a:chOff x="234554" y="4478759"/>
            <a:chExt cx="5896672" cy="458733"/>
          </a:xfrm>
        </p:grpSpPr>
        <p:sp>
          <p:nvSpPr>
            <p:cNvPr id="5" name="TextBox 4"/>
            <p:cNvSpPr txBox="1"/>
            <p:nvPr/>
          </p:nvSpPr>
          <p:spPr>
            <a:xfrm>
              <a:off x="3369962" y="4544444"/>
              <a:ext cx="2761264" cy="307777"/>
            </a:xfrm>
            <a:prstGeom prst="rect">
              <a:avLst/>
            </a:prstGeom>
            <a:noFill/>
          </p:spPr>
          <p:txBody>
            <a:bodyPr wrap="square" rtlCol="0">
              <a:spAutoFit/>
            </a:bodyPr>
            <a:lstStyle/>
            <a:p>
              <a:r>
                <a:rPr lang="en-US" sz="1400" dirty="0" smtClean="0"/>
                <a:t>@</a:t>
              </a:r>
              <a:r>
                <a:rPr lang="en-US" sz="1400" dirty="0" err="1" smtClean="0"/>
                <a:t>jswellnessllc</a:t>
              </a:r>
              <a:r>
                <a:rPr lang="en-US" sz="1400" dirty="0" smtClean="0"/>
                <a:t> @</a:t>
              </a:r>
              <a:r>
                <a:rPr lang="en-US" sz="1400" dirty="0" err="1" smtClean="0"/>
                <a:t>NorthRisk</a:t>
              </a:r>
              <a:r>
                <a:rPr lang="en-US" sz="1400" dirty="0" smtClean="0"/>
                <a:t>  </a:t>
              </a:r>
              <a:endParaRPr lang="en-US" sz="1400" dirty="0"/>
            </a:p>
          </p:txBody>
        </p:sp>
        <p:pic>
          <p:nvPicPr>
            <p:cNvPr id="6" name="Picture 5"/>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2990849" y="4478759"/>
              <a:ext cx="458733" cy="458733"/>
            </a:xfrm>
            <a:prstGeom prst="rect">
              <a:avLst/>
            </a:prstGeom>
          </p:spPr>
        </p:pic>
        <p:pic>
          <p:nvPicPr>
            <p:cNvPr id="7" name="Picture 6"/>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234554" y="4566400"/>
              <a:ext cx="1231106" cy="235641"/>
            </a:xfrm>
            <a:prstGeom prst="rect">
              <a:avLst/>
            </a:prstGeom>
          </p:spPr>
        </p:pic>
        <p:pic>
          <p:nvPicPr>
            <p:cNvPr id="8" name="Picture 7"/>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1771054" y="4550989"/>
              <a:ext cx="1028700" cy="251052"/>
            </a:xfrm>
            <a:prstGeom prst="rect">
              <a:avLst/>
            </a:prstGeom>
          </p:spPr>
        </p:pic>
      </p:grpSp>
    </p:spTree>
    <p:extLst>
      <p:ext uri="{BB962C8B-B14F-4D97-AF65-F5344CB8AC3E}">
        <p14:creationId xmlns:p14="http://schemas.microsoft.com/office/powerpoint/2010/main" val="237193187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Questions &amp; Answers</a:t>
            </a:r>
            <a:endParaRPr lang="en-US" dirty="0"/>
          </a:p>
        </p:txBody>
      </p:sp>
    </p:spTree>
    <p:extLst>
      <p:ext uri="{BB962C8B-B14F-4D97-AF65-F5344CB8AC3E}">
        <p14:creationId xmlns:p14="http://schemas.microsoft.com/office/powerpoint/2010/main" val="349795791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Worksite Wellness – </a:t>
            </a:r>
            <a:r>
              <a:rPr lang="en-US" sz="1600" dirty="0"/>
              <a:t>Service available to all North Risk Partners clients</a:t>
            </a:r>
          </a:p>
        </p:txBody>
      </p:sp>
      <p:sp>
        <p:nvSpPr>
          <p:cNvPr id="3" name="Content Placeholder 2"/>
          <p:cNvSpPr>
            <a:spLocks noGrp="1"/>
          </p:cNvSpPr>
          <p:nvPr>
            <p:ph idx="1"/>
          </p:nvPr>
        </p:nvSpPr>
        <p:spPr>
          <a:xfrm>
            <a:off x="441788" y="1035763"/>
            <a:ext cx="8209051" cy="3587607"/>
          </a:xfrm>
        </p:spPr>
        <p:txBody>
          <a:bodyPr>
            <a:normAutofit fontScale="92500" lnSpcReduction="10000"/>
          </a:bodyPr>
          <a:lstStyle/>
          <a:p>
            <a:pPr marL="0" indent="0">
              <a:buNone/>
            </a:pPr>
            <a:r>
              <a:rPr lang="en-US" sz="1900" b="1" dirty="0">
                <a:latin typeface="Calibri" panose="020F0502020204030204" pitchFamily="34" charset="0"/>
                <a:ea typeface="Calibri" panose="020F0502020204030204" pitchFamily="34" charset="0"/>
                <a:cs typeface="Times New Roman" panose="02020603050405020304" pitchFamily="18" charset="0"/>
              </a:rPr>
              <a:t>Employees are a company’s  most important asset. </a:t>
            </a:r>
            <a:r>
              <a:rPr lang="en-US" sz="1600" dirty="0" smtClean="0">
                <a:latin typeface="Calibri" panose="020F0502020204030204" pitchFamily="34" charset="0"/>
                <a:ea typeface="Calibri" panose="020F0502020204030204" pitchFamily="34" charset="0"/>
                <a:cs typeface="Times New Roman" panose="02020603050405020304" pitchFamily="18" charset="0"/>
              </a:rPr>
              <a:t/>
            </a:r>
            <a:br>
              <a:rPr lang="en-US" sz="1600" dirty="0" smtClean="0">
                <a:latin typeface="Calibri" panose="020F0502020204030204" pitchFamily="34" charset="0"/>
                <a:ea typeface="Calibri" panose="020F0502020204030204" pitchFamily="34" charset="0"/>
                <a:cs typeface="Times New Roman" panose="02020603050405020304" pitchFamily="18" charset="0"/>
              </a:rPr>
            </a:br>
            <a:r>
              <a:rPr lang="en-US" sz="1600" i="1" dirty="0" smtClean="0">
                <a:latin typeface="Calibri" panose="020F0502020204030204" pitchFamily="34" charset="0"/>
                <a:ea typeface="Calibri" panose="020F0502020204030204" pitchFamily="34" charset="0"/>
                <a:cs typeface="Times New Roman" panose="02020603050405020304" pitchFamily="18" charset="0"/>
              </a:rPr>
              <a:t>Let </a:t>
            </a:r>
            <a:r>
              <a:rPr lang="en-US" sz="1600" i="1" dirty="0">
                <a:latin typeface="Calibri" panose="020F0502020204030204" pitchFamily="34" charset="0"/>
                <a:ea typeface="Calibri" panose="020F0502020204030204" pitchFamily="34" charset="0"/>
                <a:cs typeface="Times New Roman" panose="02020603050405020304" pitchFamily="18" charset="0"/>
              </a:rPr>
              <a:t>us help protect yours with complimentary worksite wellness services</a:t>
            </a:r>
            <a:r>
              <a:rPr lang="en-US" sz="1600" i="1" dirty="0" smtClean="0">
                <a:latin typeface="Calibri" panose="020F0502020204030204" pitchFamily="34" charset="0"/>
                <a:ea typeface="Calibri" panose="020F0502020204030204" pitchFamily="34" charset="0"/>
                <a:cs typeface="Times New Roman" panose="02020603050405020304" pitchFamily="18" charset="0"/>
              </a:rPr>
              <a:t>!</a:t>
            </a:r>
          </a:p>
          <a:p>
            <a:pPr lvl="0">
              <a:lnSpc>
                <a:spcPct val="115000"/>
              </a:lnSpc>
              <a:spcAft>
                <a:spcPts val="0"/>
              </a:spcAft>
              <a:buFont typeface="Symbol" panose="05050102010706020507" pitchFamily="18" charset="2"/>
              <a:buChar char=""/>
            </a:pPr>
            <a:r>
              <a:rPr lang="en-US" sz="1300" dirty="0"/>
              <a:t>Monthly </a:t>
            </a:r>
            <a:r>
              <a:rPr lang="en-US" sz="1300" dirty="0" err="1"/>
              <a:t>WorkLife</a:t>
            </a:r>
            <a:r>
              <a:rPr lang="en-US" sz="1300" dirty="0"/>
              <a:t> Wellness Newsletter </a:t>
            </a:r>
          </a:p>
          <a:p>
            <a:pPr lvl="0">
              <a:lnSpc>
                <a:spcPct val="115000"/>
              </a:lnSpc>
              <a:spcAft>
                <a:spcPts val="0"/>
              </a:spcAft>
              <a:buFont typeface="Symbol" panose="05050102010706020507" pitchFamily="18" charset="2"/>
              <a:buChar char=""/>
            </a:pPr>
            <a:r>
              <a:rPr lang="en-US" sz="1300" dirty="0"/>
              <a:t>Assistance with leveraging carrier options</a:t>
            </a:r>
          </a:p>
          <a:p>
            <a:pPr lvl="0">
              <a:lnSpc>
                <a:spcPct val="115000"/>
              </a:lnSpc>
              <a:spcAft>
                <a:spcPts val="0"/>
              </a:spcAft>
              <a:buFont typeface="Symbol" panose="05050102010706020507" pitchFamily="18" charset="2"/>
              <a:buChar char=""/>
            </a:pPr>
            <a:r>
              <a:rPr lang="en-US" sz="1300" dirty="0"/>
              <a:t>Employee interest surveys</a:t>
            </a:r>
          </a:p>
          <a:p>
            <a:pPr lvl="0">
              <a:lnSpc>
                <a:spcPct val="115000"/>
              </a:lnSpc>
              <a:spcAft>
                <a:spcPts val="0"/>
              </a:spcAft>
              <a:buFont typeface="Symbol" panose="05050102010706020507" pitchFamily="18" charset="2"/>
              <a:buChar char=""/>
            </a:pPr>
            <a:r>
              <a:rPr lang="en-US" sz="1300" dirty="0"/>
              <a:t>Training </a:t>
            </a:r>
          </a:p>
          <a:p>
            <a:pPr lvl="0">
              <a:lnSpc>
                <a:spcPct val="115000"/>
              </a:lnSpc>
              <a:spcAft>
                <a:spcPts val="0"/>
              </a:spcAft>
              <a:buFont typeface="Symbol" panose="05050102010706020507" pitchFamily="18" charset="2"/>
              <a:buChar char=""/>
            </a:pPr>
            <a:r>
              <a:rPr lang="en-US" sz="1300" dirty="0"/>
              <a:t>Special events (e.g. an NRP-sponsored health fair)</a:t>
            </a:r>
          </a:p>
          <a:p>
            <a:pPr lvl="0">
              <a:lnSpc>
                <a:spcPct val="115000"/>
              </a:lnSpc>
              <a:spcAft>
                <a:spcPts val="0"/>
              </a:spcAft>
              <a:buFont typeface="Symbol" panose="05050102010706020507" pitchFamily="18" charset="2"/>
              <a:buChar char=""/>
            </a:pPr>
            <a:r>
              <a:rPr lang="en-US" sz="1300" dirty="0"/>
              <a:t>Ongoing support from NRP’s certified worksite wellness </a:t>
            </a:r>
            <a:r>
              <a:rPr lang="en-US" sz="1300" dirty="0" smtClean="0"/>
              <a:t>consultant</a:t>
            </a:r>
          </a:p>
          <a:p>
            <a:pPr marL="0" indent="0">
              <a:lnSpc>
                <a:spcPct val="115000"/>
              </a:lnSpc>
              <a:spcAft>
                <a:spcPts val="0"/>
              </a:spcAft>
              <a:buNone/>
            </a:pPr>
            <a:endParaRPr lang="en-US" sz="1600" b="1" dirty="0" smtClean="0"/>
          </a:p>
          <a:p>
            <a:pPr marL="0" indent="0">
              <a:lnSpc>
                <a:spcPct val="115000"/>
              </a:lnSpc>
              <a:spcAft>
                <a:spcPts val="0"/>
              </a:spcAft>
              <a:buNone/>
            </a:pPr>
            <a:r>
              <a:rPr lang="en-US" sz="1200" b="1" dirty="0" smtClean="0"/>
              <a:t>Monthly </a:t>
            </a:r>
            <a:r>
              <a:rPr lang="en-US" sz="1200" b="1" dirty="0" err="1"/>
              <a:t>WorkLife</a:t>
            </a:r>
            <a:r>
              <a:rPr lang="en-US" sz="1200" b="1" dirty="0"/>
              <a:t> Wellness </a:t>
            </a:r>
            <a:r>
              <a:rPr lang="en-US" sz="1200" b="1" dirty="0" smtClean="0"/>
              <a:t>Newsletter- </a:t>
            </a:r>
            <a:r>
              <a:rPr lang="en-US" sz="1200" dirty="0" smtClean="0"/>
              <a:t>Designed </a:t>
            </a:r>
            <a:r>
              <a:rPr lang="en-US" sz="1200" dirty="0"/>
              <a:t>to be easily shared by email or printed pdf, this employee-facing newsletter includes best practices for wellness at work and in life. </a:t>
            </a:r>
            <a:endParaRPr lang="en-US" sz="1200" dirty="0" smtClean="0"/>
          </a:p>
          <a:p>
            <a:pPr marL="0" indent="0">
              <a:lnSpc>
                <a:spcPct val="115000"/>
              </a:lnSpc>
              <a:spcAft>
                <a:spcPts val="0"/>
              </a:spcAft>
              <a:buNone/>
            </a:pPr>
            <a:r>
              <a:rPr lang="en-US" sz="1200" b="1" dirty="0"/>
              <a:t>Leveraging carrier </a:t>
            </a:r>
            <a:r>
              <a:rPr lang="en-US" sz="1200" b="1" dirty="0" smtClean="0"/>
              <a:t>options- </a:t>
            </a:r>
            <a:r>
              <a:rPr lang="en-US" sz="1200" dirty="0" smtClean="0"/>
              <a:t>Our </a:t>
            </a:r>
            <a:r>
              <a:rPr lang="en-US" sz="1200" dirty="0"/>
              <a:t>worksite wellness expert will help you </a:t>
            </a:r>
            <a:r>
              <a:rPr lang="en-US" sz="1200" u="sng" dirty="0"/>
              <a:t>identify</a:t>
            </a:r>
            <a:r>
              <a:rPr lang="en-US" sz="1200" dirty="0"/>
              <a:t> and </a:t>
            </a:r>
            <a:r>
              <a:rPr lang="en-US" sz="1200" u="sng" dirty="0"/>
              <a:t>leverage</a:t>
            </a:r>
            <a:r>
              <a:rPr lang="en-US" sz="1200" dirty="0"/>
              <a:t> valuable wellness resources already built into your insurance plan</a:t>
            </a:r>
            <a:r>
              <a:rPr lang="en-US" sz="1200" dirty="0" smtClean="0"/>
              <a:t>.</a:t>
            </a:r>
          </a:p>
          <a:p>
            <a:pPr marL="0" indent="0">
              <a:lnSpc>
                <a:spcPct val="115000"/>
              </a:lnSpc>
              <a:spcAft>
                <a:spcPts val="0"/>
              </a:spcAft>
              <a:buNone/>
            </a:pPr>
            <a:r>
              <a:rPr lang="en-US" sz="1200" b="1" dirty="0"/>
              <a:t>Employee interest </a:t>
            </a:r>
            <a:r>
              <a:rPr lang="en-US" sz="1200" b="1" dirty="0" smtClean="0"/>
              <a:t>surveys- </a:t>
            </a:r>
            <a:r>
              <a:rPr lang="en-US" sz="1200" dirty="0" smtClean="0"/>
              <a:t>We </a:t>
            </a:r>
            <a:r>
              <a:rPr lang="en-US" sz="1200" dirty="0"/>
              <a:t>provide surveys to help you define the needs and interests of your employees, which in turn help you develop a more effective worksite wellness plan for your organization’s unique </a:t>
            </a:r>
            <a:r>
              <a:rPr lang="en-US" sz="1200" dirty="0" smtClean="0"/>
              <a:t>culture</a:t>
            </a:r>
          </a:p>
          <a:p>
            <a:pPr marL="0" indent="0">
              <a:lnSpc>
                <a:spcPct val="115000"/>
              </a:lnSpc>
              <a:spcAft>
                <a:spcPts val="0"/>
              </a:spcAft>
              <a:buNone/>
            </a:pPr>
            <a:r>
              <a:rPr lang="en-US" sz="1200" b="1" dirty="0" smtClean="0"/>
              <a:t>Training-</a:t>
            </a:r>
            <a:r>
              <a:rPr lang="en-US" sz="1200" dirty="0" smtClean="0"/>
              <a:t> Attend </a:t>
            </a:r>
            <a:r>
              <a:rPr lang="en-US" sz="1200" dirty="0"/>
              <a:t>expert-led trainings online or in person on a variety of different worksite wellness topics.</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marL="0">
              <a:lnSpc>
                <a:spcPct val="115000"/>
              </a:lnSpc>
              <a:spcAft>
                <a:spcPts val="0"/>
              </a:spcAft>
            </a:pPr>
            <a:endParaRPr lang="en-US" sz="1400" dirty="0" smtClean="0"/>
          </a:p>
          <a:p>
            <a:pPr marL="0">
              <a:lnSpc>
                <a:spcPct val="115000"/>
              </a:lnSpc>
              <a:spcAft>
                <a:spcPts val="0"/>
              </a:spcAft>
            </a:pP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0"/>
              </a:spcAft>
              <a:buNone/>
            </a:pPr>
            <a:endParaRPr lang="en-US" sz="800" dirty="0">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15000"/>
              </a:lnSpc>
              <a:spcAft>
                <a:spcPts val="0"/>
              </a:spcAft>
              <a:buNone/>
            </a:pPr>
            <a:endParaRPr lang="en-US" dirty="0" smtClean="0"/>
          </a:p>
          <a:p>
            <a:pPr lvl="0">
              <a:lnSpc>
                <a:spcPct val="115000"/>
              </a:lnSpc>
              <a:spcAft>
                <a:spcPts val="0"/>
              </a:spcAft>
              <a:buFont typeface="Symbol" panose="05050102010706020507" pitchFamily="18" charset="2"/>
              <a:buChar char=""/>
            </a:pPr>
            <a:endParaRPr lang="en-US" dirty="0"/>
          </a:p>
          <a:p>
            <a:pPr marL="0" indent="0">
              <a:buNone/>
            </a:pPr>
            <a:endParaRPr lang="en-US"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pic>
        <p:nvPicPr>
          <p:cNvPr id="6" name="Picture 5"/>
          <p:cNvPicPr/>
          <p:nvPr/>
        </p:nvPicPr>
        <p:blipFill>
          <a:blip r:embed="rId2" cstate="print">
            <a:extLst>
              <a:ext uri="{28A0092B-C50C-407E-A947-70E740481C1C}">
                <a14:useLocalDpi xmlns:a14="http://schemas.microsoft.com/office/drawing/2010/main" val="0"/>
              </a:ext>
            </a:extLst>
          </a:blip>
          <a:stretch>
            <a:fillRect/>
          </a:stretch>
        </p:blipFill>
        <p:spPr bwMode="auto">
          <a:xfrm>
            <a:off x="6524124" y="1222625"/>
            <a:ext cx="1756847" cy="1631989"/>
          </a:xfrm>
          <a:prstGeom prst="rect">
            <a:avLst/>
          </a:prstGeom>
          <a:noFill/>
          <a:extLst/>
        </p:spPr>
      </p:pic>
      <p:grpSp>
        <p:nvGrpSpPr>
          <p:cNvPr id="5" name="Group 4"/>
          <p:cNvGrpSpPr/>
          <p:nvPr/>
        </p:nvGrpSpPr>
        <p:grpSpPr>
          <a:xfrm>
            <a:off x="234554" y="4478759"/>
            <a:ext cx="5896672" cy="458733"/>
            <a:chOff x="234554" y="4478759"/>
            <a:chExt cx="5896672" cy="458733"/>
          </a:xfrm>
        </p:grpSpPr>
        <p:sp>
          <p:nvSpPr>
            <p:cNvPr id="7" name="TextBox 6"/>
            <p:cNvSpPr txBox="1"/>
            <p:nvPr/>
          </p:nvSpPr>
          <p:spPr>
            <a:xfrm>
              <a:off x="3369962" y="4544444"/>
              <a:ext cx="2761264" cy="307777"/>
            </a:xfrm>
            <a:prstGeom prst="rect">
              <a:avLst/>
            </a:prstGeom>
            <a:noFill/>
          </p:spPr>
          <p:txBody>
            <a:bodyPr wrap="square" rtlCol="0">
              <a:spAutoFit/>
            </a:bodyPr>
            <a:lstStyle/>
            <a:p>
              <a:r>
                <a:rPr lang="en-US" sz="1400" dirty="0" smtClean="0"/>
                <a:t>@</a:t>
              </a:r>
              <a:r>
                <a:rPr lang="en-US" sz="1400" dirty="0" err="1" smtClean="0"/>
                <a:t>jswellnessllc</a:t>
              </a:r>
              <a:r>
                <a:rPr lang="en-US" sz="1400" dirty="0" smtClean="0"/>
                <a:t> @</a:t>
              </a:r>
              <a:r>
                <a:rPr lang="en-US" sz="1400" dirty="0" err="1" smtClean="0"/>
                <a:t>NorthRisk</a:t>
              </a:r>
              <a:r>
                <a:rPr lang="en-US" sz="1400" dirty="0" smtClean="0"/>
                <a:t>  </a:t>
              </a:r>
              <a:endParaRPr lang="en-US" sz="1400" dirty="0"/>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90849" y="4478759"/>
              <a:ext cx="458733" cy="458733"/>
            </a:xfrm>
            <a:prstGeom prst="rect">
              <a:avLst/>
            </a:prstGeom>
          </p:spPr>
        </p:pic>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4554" y="4566400"/>
              <a:ext cx="1231106" cy="235641"/>
            </a:xfrm>
            <a:prstGeom prst="rect">
              <a:avLst/>
            </a:prstGeom>
          </p:spPr>
        </p:pic>
        <p:pic>
          <p:nvPicPr>
            <p:cNvPr id="10" name="Picture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771054" y="4550989"/>
              <a:ext cx="1028700" cy="251052"/>
            </a:xfrm>
            <a:prstGeom prst="rect">
              <a:avLst/>
            </a:prstGeom>
          </p:spPr>
        </p:pic>
      </p:grpSp>
    </p:spTree>
    <p:extLst>
      <p:ext uri="{BB962C8B-B14F-4D97-AF65-F5344CB8AC3E}">
        <p14:creationId xmlns:p14="http://schemas.microsoft.com/office/powerpoint/2010/main" val="392272198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7142" y="0"/>
            <a:ext cx="8229600" cy="857250"/>
          </a:xfrm>
        </p:spPr>
        <p:txBody>
          <a:bodyPr>
            <a:normAutofit/>
          </a:bodyPr>
          <a:lstStyle/>
          <a:p>
            <a:r>
              <a:rPr lang="en-US" dirty="0"/>
              <a:t>Ongoing </a:t>
            </a:r>
            <a:r>
              <a:rPr lang="en-US" dirty="0" smtClean="0"/>
              <a:t>support</a:t>
            </a:r>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17250" y="3852312"/>
            <a:ext cx="1366463" cy="514701"/>
          </a:xfrm>
          <a:prstGeom prst="rect">
            <a:avLst/>
          </a:prstGeom>
        </p:spPr>
      </p:pic>
      <p:sp>
        <p:nvSpPr>
          <p:cNvPr id="6" name="Content Placeholder 5"/>
          <p:cNvSpPr>
            <a:spLocks noGrp="1"/>
          </p:cNvSpPr>
          <p:nvPr>
            <p:ph idx="1"/>
          </p:nvPr>
        </p:nvSpPr>
        <p:spPr>
          <a:xfrm>
            <a:off x="914400" y="1200151"/>
            <a:ext cx="7772400" cy="3546510"/>
          </a:xfrm>
        </p:spPr>
        <p:txBody>
          <a:bodyPr>
            <a:normAutofit fontScale="55000" lnSpcReduction="20000"/>
          </a:bodyPr>
          <a:lstStyle/>
          <a:p>
            <a:pPr marL="0" indent="0">
              <a:lnSpc>
                <a:spcPct val="115000"/>
              </a:lnSpc>
              <a:spcAft>
                <a:spcPts val="0"/>
              </a:spcAft>
              <a:buNone/>
            </a:pPr>
            <a:r>
              <a:rPr lang="en-US" sz="2500" dirty="0"/>
              <a:t>As is true with all of our services, the value of our worksite wellness services is rooted in our capacity to provide you with customized ongoing support from an industry expert. North Risk Partners’ worksite wellness consultant, Jessie Sandoval, is available to talk you through all phases of the worksite wellness planning and implementation process.  </a:t>
            </a:r>
          </a:p>
          <a:p>
            <a:pPr marL="0" indent="0">
              <a:lnSpc>
                <a:spcPct val="115000"/>
              </a:lnSpc>
              <a:spcAft>
                <a:spcPts val="0"/>
              </a:spcAft>
              <a:buNone/>
            </a:pPr>
            <a:r>
              <a:rPr lang="en-US" sz="2500" dirty="0"/>
              <a:t> </a:t>
            </a:r>
          </a:p>
          <a:p>
            <a:pPr marL="0" indent="0">
              <a:lnSpc>
                <a:spcPct val="115000"/>
              </a:lnSpc>
              <a:spcAft>
                <a:spcPts val="0"/>
              </a:spcAft>
              <a:buNone/>
            </a:pPr>
            <a:r>
              <a:rPr lang="en-US" sz="2500" b="1" dirty="0"/>
              <a:t>About Jessie</a:t>
            </a:r>
          </a:p>
          <a:p>
            <a:pPr lvl="0">
              <a:lnSpc>
                <a:spcPct val="115000"/>
              </a:lnSpc>
              <a:spcAft>
                <a:spcPts val="0"/>
              </a:spcAft>
              <a:buFont typeface="Symbol" panose="05050102010706020507" pitchFamily="18" charset="2"/>
              <a:buChar char=""/>
            </a:pPr>
            <a:r>
              <a:rPr lang="en-US" sz="2500" dirty="0"/>
              <a:t>Certified Worksite Wellness Specialist (CWWS) and Program Manager (CWWPM) through the National Wellness Institute</a:t>
            </a:r>
          </a:p>
          <a:p>
            <a:pPr lvl="0">
              <a:lnSpc>
                <a:spcPct val="115000"/>
              </a:lnSpc>
              <a:spcAft>
                <a:spcPts val="0"/>
              </a:spcAft>
              <a:buFont typeface="Symbol" panose="05050102010706020507" pitchFamily="18" charset="2"/>
              <a:buChar char=""/>
            </a:pPr>
            <a:r>
              <a:rPr lang="en-US" sz="2500" dirty="0"/>
              <a:t>Certified Health Coach through the Institute for Integrative Nutrition</a:t>
            </a:r>
          </a:p>
          <a:p>
            <a:pPr lvl="0">
              <a:lnSpc>
                <a:spcPct val="115000"/>
              </a:lnSpc>
              <a:spcAft>
                <a:spcPts val="0"/>
              </a:spcAft>
              <a:buFont typeface="Symbol" panose="05050102010706020507" pitchFamily="18" charset="2"/>
              <a:buChar char=""/>
            </a:pPr>
            <a:r>
              <a:rPr lang="en-US" sz="2500" dirty="0"/>
              <a:t>Registered yoga instructor with over </a:t>
            </a:r>
            <a:r>
              <a:rPr lang="en-US" sz="2500" dirty="0" smtClean="0"/>
              <a:t>12 </a:t>
            </a:r>
            <a:r>
              <a:rPr lang="en-US" sz="2500" dirty="0"/>
              <a:t>years of teaching </a:t>
            </a:r>
            <a:r>
              <a:rPr lang="en-US" sz="2500" dirty="0" smtClean="0"/>
              <a:t>experience (corporate, gym, studio and specialty classes)</a:t>
            </a:r>
            <a:endParaRPr lang="en-US" sz="2500" dirty="0"/>
          </a:p>
          <a:p>
            <a:pPr marL="0" lvl="0" indent="0">
              <a:lnSpc>
                <a:spcPct val="115000"/>
              </a:lnSpc>
              <a:spcAft>
                <a:spcPts val="0"/>
              </a:spcAft>
              <a:buNone/>
            </a:pPr>
            <a:endParaRPr lang="en-US" sz="2500" dirty="0" smtClean="0"/>
          </a:p>
          <a:p>
            <a:pPr marL="0" lvl="0" indent="0">
              <a:lnSpc>
                <a:spcPct val="115000"/>
              </a:lnSpc>
              <a:spcAft>
                <a:spcPts val="0"/>
              </a:spcAft>
              <a:buNone/>
            </a:pPr>
            <a:r>
              <a:rPr lang="en-US" sz="2500" b="1" dirty="0" smtClean="0"/>
              <a:t>Contact Information</a:t>
            </a:r>
            <a:endParaRPr lang="en-US" sz="2500" b="1" dirty="0"/>
          </a:p>
          <a:p>
            <a:pPr marL="0" lvl="0" indent="0">
              <a:lnSpc>
                <a:spcPct val="115000"/>
              </a:lnSpc>
              <a:spcAft>
                <a:spcPts val="0"/>
              </a:spcAft>
              <a:buNone/>
            </a:pPr>
            <a:r>
              <a:rPr lang="en-US" sz="2500" dirty="0"/>
              <a:t>Jessie L. Sandoval</a:t>
            </a:r>
            <a:br>
              <a:rPr lang="en-US" sz="2500" dirty="0"/>
            </a:br>
            <a:r>
              <a:rPr lang="en-US" sz="2500" dirty="0"/>
              <a:t>jessie@jswellnessllc.org</a:t>
            </a:r>
            <a:br>
              <a:rPr lang="en-US" sz="2500" dirty="0"/>
            </a:br>
            <a:r>
              <a:rPr lang="en-US" sz="2500" dirty="0"/>
              <a:t>320.291.6285</a:t>
            </a:r>
          </a:p>
          <a:p>
            <a:endParaRPr lang="en-US" dirty="0"/>
          </a:p>
        </p:txBody>
      </p:sp>
      <p:grpSp>
        <p:nvGrpSpPr>
          <p:cNvPr id="7" name="Group 6"/>
          <p:cNvGrpSpPr/>
          <p:nvPr/>
        </p:nvGrpSpPr>
        <p:grpSpPr>
          <a:xfrm>
            <a:off x="234554" y="4630829"/>
            <a:ext cx="5896672" cy="458733"/>
            <a:chOff x="234554" y="4478759"/>
            <a:chExt cx="5896672" cy="458733"/>
          </a:xfrm>
        </p:grpSpPr>
        <p:sp>
          <p:nvSpPr>
            <p:cNvPr id="8" name="TextBox 7"/>
            <p:cNvSpPr txBox="1"/>
            <p:nvPr/>
          </p:nvSpPr>
          <p:spPr>
            <a:xfrm>
              <a:off x="3369962" y="4544444"/>
              <a:ext cx="2761264" cy="307777"/>
            </a:xfrm>
            <a:prstGeom prst="rect">
              <a:avLst/>
            </a:prstGeom>
            <a:noFill/>
          </p:spPr>
          <p:txBody>
            <a:bodyPr wrap="square" rtlCol="0">
              <a:spAutoFit/>
            </a:bodyPr>
            <a:lstStyle/>
            <a:p>
              <a:r>
                <a:rPr lang="en-US" sz="1400" dirty="0" smtClean="0"/>
                <a:t>@</a:t>
              </a:r>
              <a:r>
                <a:rPr lang="en-US" sz="1400" dirty="0" err="1" smtClean="0"/>
                <a:t>jswellnessllc</a:t>
              </a:r>
              <a:r>
                <a:rPr lang="en-US" sz="1400" dirty="0" smtClean="0"/>
                <a:t> @</a:t>
              </a:r>
              <a:r>
                <a:rPr lang="en-US" sz="1400" dirty="0" err="1" smtClean="0"/>
                <a:t>NorthRisk</a:t>
              </a:r>
              <a:r>
                <a:rPr lang="en-US" sz="1400" dirty="0" smtClean="0"/>
                <a:t>  </a:t>
              </a:r>
              <a:endParaRPr lang="en-US" sz="1400" dirty="0"/>
            </a:p>
          </p:txBody>
        </p:sp>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90849" y="4478759"/>
              <a:ext cx="458733" cy="458733"/>
            </a:xfrm>
            <a:prstGeom prst="rect">
              <a:avLst/>
            </a:prstGeom>
          </p:spPr>
        </p:pic>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4554" y="4566400"/>
              <a:ext cx="1231106" cy="235641"/>
            </a:xfrm>
            <a:prstGeom prst="rect">
              <a:avLst/>
            </a:prstGeom>
          </p:spPr>
        </p:pic>
        <p:pic>
          <p:nvPicPr>
            <p:cNvPr id="11" name="Picture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771054" y="4550989"/>
              <a:ext cx="1028700" cy="251052"/>
            </a:xfrm>
            <a:prstGeom prst="rect">
              <a:avLst/>
            </a:prstGeom>
          </p:spPr>
        </p:pic>
      </p:grpSp>
    </p:spTree>
    <p:extLst>
      <p:ext uri="{BB962C8B-B14F-4D97-AF65-F5344CB8AC3E}">
        <p14:creationId xmlns:p14="http://schemas.microsoft.com/office/powerpoint/2010/main" val="300773360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Presentation Materials	</a:t>
            </a:r>
          </a:p>
        </p:txBody>
      </p:sp>
      <p:sp>
        <p:nvSpPr>
          <p:cNvPr id="3" name="Content Placeholder 2"/>
          <p:cNvSpPr>
            <a:spLocks noGrp="1"/>
          </p:cNvSpPr>
          <p:nvPr>
            <p:ph idx="1"/>
          </p:nvPr>
        </p:nvSpPr>
        <p:spPr/>
        <p:txBody>
          <a:bodyPr>
            <a:normAutofit fontScale="92500" lnSpcReduction="10000"/>
          </a:bodyPr>
          <a:lstStyle/>
          <a:p>
            <a:r>
              <a:rPr lang="en-US" dirty="0" smtClean="0"/>
              <a:t>Sample Policy and Environment Survey: </a:t>
            </a:r>
            <a:r>
              <a:rPr lang="en-US" dirty="0" smtClean="0">
                <a:hlinkClick r:id="rId2"/>
              </a:rPr>
              <a:t>http</a:t>
            </a:r>
            <a:r>
              <a:rPr lang="en-US" dirty="0">
                <a:hlinkClick r:id="rId2"/>
              </a:rPr>
              <a:t>://info.northriskpartners.com/</a:t>
            </a:r>
            <a:r>
              <a:rPr lang="en-US" dirty="0" err="1">
                <a:hlinkClick r:id="rId2"/>
              </a:rPr>
              <a:t>hubfs</a:t>
            </a:r>
            <a:r>
              <a:rPr lang="en-US" dirty="0">
                <a:hlinkClick r:id="rId2"/>
              </a:rPr>
              <a:t>/</a:t>
            </a:r>
            <a:r>
              <a:rPr lang="en-US" dirty="0" err="1">
                <a:hlinkClick r:id="rId2"/>
              </a:rPr>
              <a:t>Sample_Policy_and_Environment_Survey..</a:t>
            </a:r>
            <a:r>
              <a:rPr lang="en-US" dirty="0" err="1" smtClean="0">
                <a:hlinkClick r:id="rId2"/>
              </a:rPr>
              <a:t>pdf</a:t>
            </a:r>
            <a:endParaRPr lang="en-US" dirty="0" smtClean="0"/>
          </a:p>
          <a:p>
            <a:r>
              <a:rPr lang="en-US" dirty="0" smtClean="0"/>
              <a:t>Sample </a:t>
            </a:r>
            <a:r>
              <a:rPr lang="en-US" dirty="0"/>
              <a:t>Meeting Agenda</a:t>
            </a:r>
            <a:r>
              <a:rPr lang="en-US" dirty="0" smtClean="0"/>
              <a:t>: </a:t>
            </a:r>
            <a:r>
              <a:rPr lang="en-US" dirty="0" smtClean="0">
                <a:hlinkClick r:id="rId3"/>
              </a:rPr>
              <a:t>http</a:t>
            </a:r>
            <a:r>
              <a:rPr lang="en-US" dirty="0">
                <a:hlinkClick r:id="rId3"/>
              </a:rPr>
              <a:t>://</a:t>
            </a:r>
            <a:r>
              <a:rPr lang="en-US" dirty="0" smtClean="0">
                <a:hlinkClick r:id="rId3"/>
              </a:rPr>
              <a:t>info.northriskpartners.com/hubfs/Sample_meeting_agenda.pdf</a:t>
            </a:r>
            <a:endParaRPr lang="en-US" dirty="0" smtClean="0"/>
          </a:p>
          <a:p>
            <a:r>
              <a:rPr lang="en-US" dirty="0" smtClean="0"/>
              <a:t>Sample let of invitation to serve on </a:t>
            </a:r>
            <a:r>
              <a:rPr lang="en-US" dirty="0"/>
              <a:t>a Wellness Team: </a:t>
            </a:r>
            <a:r>
              <a:rPr lang="en-US" dirty="0">
                <a:hlinkClick r:id="rId4"/>
              </a:rPr>
              <a:t>http://</a:t>
            </a:r>
            <a:r>
              <a:rPr lang="en-US" dirty="0" smtClean="0">
                <a:hlinkClick r:id="rId4"/>
              </a:rPr>
              <a:t>info.northriskpartners.com/hubfs/Sample_letter_of_invitation_to_serve_on_Wellness_Team.pdf</a:t>
            </a:r>
            <a:endParaRPr lang="en-US" dirty="0" smtClean="0"/>
          </a:p>
          <a:p>
            <a:endParaRPr lang="en-US" dirty="0" smtClean="0"/>
          </a:p>
          <a:p>
            <a:endParaRPr lang="en-US" dirty="0" smtClean="0"/>
          </a:p>
          <a:p>
            <a:endParaRPr lang="en-US" dirty="0" smtClean="0"/>
          </a:p>
          <a:p>
            <a:endParaRPr lang="en-US" dirty="0"/>
          </a:p>
        </p:txBody>
      </p:sp>
    </p:spTree>
    <p:extLst>
      <p:ext uri="{BB962C8B-B14F-4D97-AF65-F5344CB8AC3E}">
        <p14:creationId xmlns:p14="http://schemas.microsoft.com/office/powerpoint/2010/main" val="5366268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33778" y="1109840"/>
            <a:ext cx="7772400" cy="3665360"/>
          </a:xfrm>
        </p:spPr>
        <p:txBody>
          <a:bodyPr>
            <a:normAutofit fontScale="92500" lnSpcReduction="20000"/>
          </a:bodyPr>
          <a:lstStyle/>
          <a:p>
            <a:pPr marL="0" indent="0">
              <a:lnSpc>
                <a:spcPct val="150000"/>
              </a:lnSpc>
              <a:buNone/>
            </a:pPr>
            <a:r>
              <a:rPr lang="en-US" sz="2100" dirty="0" smtClean="0"/>
              <a:t>“A </a:t>
            </a:r>
            <a:r>
              <a:rPr lang="en-US" sz="2100" dirty="0"/>
              <a:t>comprehensive approach to worksite health results is a planned and organized set of programs, policies, benefits, and environmental supports designed to meet the health and safety needs of all employees. </a:t>
            </a:r>
            <a:r>
              <a:rPr lang="en-US" sz="2100" dirty="0" smtClean="0"/>
              <a:t>A </a:t>
            </a:r>
            <a:r>
              <a:rPr lang="en-US" sz="2100" dirty="0"/>
              <a:t>comprehensive approach looks to put interventions in place that address multiple risk factors and health conditions concurrently and recognizes that the interventions and strategies chosen influence multiple levels of the organization including the individual employee and the organization as a </a:t>
            </a:r>
            <a:r>
              <a:rPr lang="en-US" sz="2100" dirty="0" smtClean="0"/>
              <a:t>whole.</a:t>
            </a:r>
            <a:r>
              <a:rPr lang="en-US" sz="2100" b="1" dirty="0" smtClean="0"/>
              <a:t>” </a:t>
            </a:r>
          </a:p>
          <a:p>
            <a:pPr marL="0" indent="0">
              <a:buNone/>
            </a:pPr>
            <a:r>
              <a:rPr lang="en-US" sz="1400" dirty="0" smtClean="0"/>
              <a:t>Reference: Centers for Disease Control and Prevention, </a:t>
            </a:r>
            <a:r>
              <a:rPr lang="en-US" sz="1400" dirty="0" smtClean="0">
                <a:hlinkClick r:id="rId3"/>
              </a:rPr>
              <a:t>www.cdc.gov</a:t>
            </a:r>
            <a:r>
              <a:rPr lang="en-US" sz="1400" dirty="0" smtClean="0"/>
              <a:t> </a:t>
            </a:r>
            <a:endParaRPr lang="en-US" sz="1400" dirty="0"/>
          </a:p>
          <a:p>
            <a:pPr marL="0" indent="0">
              <a:buNone/>
            </a:pPr>
            <a:endParaRPr lang="en-US" sz="1200" b="1" dirty="0" smtClean="0"/>
          </a:p>
        </p:txBody>
      </p:sp>
      <p:pic>
        <p:nvPicPr>
          <p:cNvPr id="2" name="Picture 1"/>
          <p:cNvPicPr>
            <a:picLocks noChangeAspect="1"/>
          </p:cNvPicPr>
          <p:nvPr/>
        </p:nvPicPr>
        <p:blipFill>
          <a:blip r:embed="rId4"/>
          <a:stretch>
            <a:fillRect/>
          </a:stretch>
        </p:blipFill>
        <p:spPr>
          <a:xfrm>
            <a:off x="407077" y="4546580"/>
            <a:ext cx="5901439" cy="457240"/>
          </a:xfrm>
          <a:prstGeom prst="rect">
            <a:avLst/>
          </a:prstGeom>
        </p:spPr>
      </p:pic>
    </p:spTree>
    <p:extLst>
      <p:ext uri="{BB962C8B-B14F-4D97-AF65-F5344CB8AC3E}">
        <p14:creationId xmlns:p14="http://schemas.microsoft.com/office/powerpoint/2010/main" val="467479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52072" y="1941388"/>
            <a:ext cx="4795661" cy="1477328"/>
          </a:xfrm>
          <a:prstGeom prst="rect">
            <a:avLst/>
          </a:prstGeom>
          <a:noFill/>
        </p:spPr>
        <p:txBody>
          <a:bodyPr wrap="square" rtlCol="0">
            <a:spAutoFit/>
          </a:bodyPr>
          <a:lstStyle/>
          <a:p>
            <a:pPr algn="ctr"/>
            <a:r>
              <a:rPr lang="en-US" dirty="0">
                <a:solidFill>
                  <a:schemeClr val="tx1">
                    <a:lumMod val="50000"/>
                    <a:lumOff val="50000"/>
                  </a:schemeClr>
                </a:solidFill>
                <a:latin typeface="Arial" panose="020B0604020202020204" pitchFamily="34" charset="0"/>
                <a:cs typeface="Arial" panose="020B0604020202020204" pitchFamily="34" charset="0"/>
              </a:rPr>
              <a:t>Creating a wellness team is just ONE piece of the </a:t>
            </a:r>
            <a:r>
              <a:rPr lang="en-US" dirty="0" smtClean="0">
                <a:solidFill>
                  <a:schemeClr val="tx1">
                    <a:lumMod val="50000"/>
                    <a:lumOff val="50000"/>
                  </a:schemeClr>
                </a:solidFill>
                <a:latin typeface="Arial" panose="020B0604020202020204" pitchFamily="34" charset="0"/>
                <a:cs typeface="Arial" panose="020B0604020202020204" pitchFamily="34" charset="0"/>
              </a:rPr>
              <a:t>puzzle. It is often integrated into the overall design and implementation of a worksite wellness program. </a:t>
            </a:r>
            <a:endParaRPr lang="en-US" dirty="0">
              <a:solidFill>
                <a:schemeClr val="tx1">
                  <a:lumMod val="50000"/>
                  <a:lumOff val="50000"/>
                </a:schemeClr>
              </a:solidFill>
              <a:latin typeface="Arial" panose="020B0604020202020204" pitchFamily="34" charset="0"/>
              <a:cs typeface="Arial" panose="020B0604020202020204" pitchFamily="34" charset="0"/>
            </a:endParaRPr>
          </a:p>
          <a:p>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41762" y="1185333"/>
            <a:ext cx="2989439" cy="2989439"/>
          </a:xfrm>
          <a:prstGeom prst="rect">
            <a:avLst/>
          </a:prstGeom>
        </p:spPr>
      </p:pic>
      <p:sp>
        <p:nvSpPr>
          <p:cNvPr id="6" name="Title 1"/>
          <p:cNvSpPr>
            <a:spLocks noGrp="1"/>
          </p:cNvSpPr>
          <p:nvPr>
            <p:ph type="title"/>
          </p:nvPr>
        </p:nvSpPr>
        <p:spPr>
          <a:xfrm>
            <a:off x="914400" y="32"/>
            <a:ext cx="8229600" cy="857250"/>
          </a:xfrm>
        </p:spPr>
        <p:txBody>
          <a:bodyPr/>
          <a:lstStyle/>
          <a:p>
            <a:r>
              <a:rPr lang="en-US" dirty="0" smtClean="0"/>
              <a:t>One piece of the puzzle…</a:t>
            </a:r>
            <a:endParaRPr lang="en-US" dirty="0"/>
          </a:p>
        </p:txBody>
      </p:sp>
      <p:grpSp>
        <p:nvGrpSpPr>
          <p:cNvPr id="7" name="Group 6"/>
          <p:cNvGrpSpPr/>
          <p:nvPr/>
        </p:nvGrpSpPr>
        <p:grpSpPr>
          <a:xfrm>
            <a:off x="234554" y="4478759"/>
            <a:ext cx="5896672" cy="458733"/>
            <a:chOff x="234554" y="4478759"/>
            <a:chExt cx="5896672" cy="458733"/>
          </a:xfrm>
        </p:grpSpPr>
        <p:sp>
          <p:nvSpPr>
            <p:cNvPr id="8" name="TextBox 7"/>
            <p:cNvSpPr txBox="1"/>
            <p:nvPr/>
          </p:nvSpPr>
          <p:spPr>
            <a:xfrm>
              <a:off x="3369962" y="4544444"/>
              <a:ext cx="2761264" cy="307777"/>
            </a:xfrm>
            <a:prstGeom prst="rect">
              <a:avLst/>
            </a:prstGeom>
            <a:noFill/>
          </p:spPr>
          <p:txBody>
            <a:bodyPr wrap="square" rtlCol="0">
              <a:spAutoFit/>
            </a:bodyPr>
            <a:lstStyle/>
            <a:p>
              <a:r>
                <a:rPr lang="en-US" sz="1400" dirty="0" smtClean="0"/>
                <a:t>@</a:t>
              </a:r>
              <a:r>
                <a:rPr lang="en-US" sz="1400" dirty="0" err="1" smtClean="0"/>
                <a:t>jswellnessllc</a:t>
              </a:r>
              <a:r>
                <a:rPr lang="en-US" sz="1400" dirty="0" smtClean="0"/>
                <a:t> @</a:t>
              </a:r>
              <a:r>
                <a:rPr lang="en-US" sz="1400" dirty="0" err="1" smtClean="0"/>
                <a:t>NorthRisk</a:t>
              </a:r>
              <a:r>
                <a:rPr lang="en-US" sz="1400" dirty="0" smtClean="0"/>
                <a:t>  </a:t>
              </a:r>
              <a:endParaRPr lang="en-US" sz="1400" dirty="0"/>
            </a:p>
          </p:txBody>
        </p:sp>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90849" y="4478759"/>
              <a:ext cx="458733" cy="458733"/>
            </a:xfrm>
            <a:prstGeom prst="rect">
              <a:avLst/>
            </a:prstGeom>
          </p:spPr>
        </p:pic>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4554" y="4566400"/>
              <a:ext cx="1231106" cy="235641"/>
            </a:xfrm>
            <a:prstGeom prst="rect">
              <a:avLst/>
            </a:prstGeom>
          </p:spPr>
        </p:pic>
        <p:pic>
          <p:nvPicPr>
            <p:cNvPr id="11" name="Picture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771054" y="4550989"/>
              <a:ext cx="1028700" cy="251052"/>
            </a:xfrm>
            <a:prstGeom prst="rect">
              <a:avLst/>
            </a:prstGeom>
          </p:spPr>
        </p:pic>
      </p:grpSp>
    </p:spTree>
    <p:extLst>
      <p:ext uri="{BB962C8B-B14F-4D97-AF65-F5344CB8AC3E}">
        <p14:creationId xmlns:p14="http://schemas.microsoft.com/office/powerpoint/2010/main" val="36018765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Establishing a wellness team</a:t>
            </a:r>
            <a:endParaRPr lang="en-US" dirty="0"/>
          </a:p>
        </p:txBody>
      </p:sp>
      <p:sp>
        <p:nvSpPr>
          <p:cNvPr id="3" name="Content Placeholder 2"/>
          <p:cNvSpPr>
            <a:spLocks noGrp="1"/>
          </p:cNvSpPr>
          <p:nvPr>
            <p:ph idx="1"/>
          </p:nvPr>
        </p:nvSpPr>
        <p:spPr/>
        <p:txBody>
          <a:bodyPr>
            <a:normAutofit lnSpcReduction="10000"/>
          </a:bodyPr>
          <a:lstStyle/>
          <a:p>
            <a:r>
              <a:rPr lang="en-US" dirty="0" smtClean="0"/>
              <a:t>Does leadership support exist?</a:t>
            </a:r>
            <a:br>
              <a:rPr lang="en-US" dirty="0" smtClean="0"/>
            </a:br>
            <a:r>
              <a:rPr lang="en-US" dirty="0" smtClean="0"/>
              <a:t>(middle management = key players)</a:t>
            </a:r>
          </a:p>
          <a:p>
            <a:r>
              <a:rPr lang="en-US" dirty="0" smtClean="0"/>
              <a:t>Who will manage/lead the team?</a:t>
            </a:r>
          </a:p>
          <a:p>
            <a:r>
              <a:rPr lang="en-US" dirty="0" smtClean="0"/>
              <a:t>Are </a:t>
            </a:r>
            <a:r>
              <a:rPr lang="en-US" dirty="0"/>
              <a:t>there employees interested in the opportunity</a:t>
            </a:r>
            <a:r>
              <a:rPr lang="en-US" dirty="0" smtClean="0"/>
              <a:t>?</a:t>
            </a:r>
          </a:p>
          <a:p>
            <a:r>
              <a:rPr lang="en-US" dirty="0" smtClean="0"/>
              <a:t>Is there a structure in place to support the team?</a:t>
            </a:r>
          </a:p>
          <a:p>
            <a:r>
              <a:rPr lang="en-US" dirty="0" smtClean="0"/>
              <a:t>What is the mission/purpose of the team?</a:t>
            </a:r>
          </a:p>
          <a:p>
            <a:r>
              <a:rPr lang="en-US" dirty="0" smtClean="0"/>
              <a:t>How will multiple sites or locations be managed? </a:t>
            </a:r>
          </a:p>
          <a:p>
            <a:endParaRPr lang="en-US" dirty="0" smtClean="0"/>
          </a:p>
          <a:p>
            <a:endParaRPr lang="en-US" dirty="0" smtClean="0"/>
          </a:p>
          <a:p>
            <a:endParaRPr lang="en-US" dirty="0"/>
          </a:p>
        </p:txBody>
      </p:sp>
      <p:grpSp>
        <p:nvGrpSpPr>
          <p:cNvPr id="4" name="Group 3"/>
          <p:cNvGrpSpPr/>
          <p:nvPr/>
        </p:nvGrpSpPr>
        <p:grpSpPr>
          <a:xfrm>
            <a:off x="234554" y="4478759"/>
            <a:ext cx="5896672" cy="458733"/>
            <a:chOff x="234554" y="4478759"/>
            <a:chExt cx="5896672" cy="458733"/>
          </a:xfrm>
        </p:grpSpPr>
        <p:sp>
          <p:nvSpPr>
            <p:cNvPr id="5" name="TextBox 4"/>
            <p:cNvSpPr txBox="1"/>
            <p:nvPr/>
          </p:nvSpPr>
          <p:spPr>
            <a:xfrm>
              <a:off x="3369962" y="4544444"/>
              <a:ext cx="2761264" cy="307777"/>
            </a:xfrm>
            <a:prstGeom prst="rect">
              <a:avLst/>
            </a:prstGeom>
            <a:noFill/>
          </p:spPr>
          <p:txBody>
            <a:bodyPr wrap="square" rtlCol="0">
              <a:spAutoFit/>
            </a:bodyPr>
            <a:lstStyle/>
            <a:p>
              <a:r>
                <a:rPr lang="en-US" sz="1400" dirty="0" smtClean="0"/>
                <a:t>@</a:t>
              </a:r>
              <a:r>
                <a:rPr lang="en-US" sz="1400" dirty="0" err="1" smtClean="0"/>
                <a:t>jswellnessllc</a:t>
              </a:r>
              <a:r>
                <a:rPr lang="en-US" sz="1400" dirty="0" smtClean="0"/>
                <a:t> @</a:t>
              </a:r>
              <a:r>
                <a:rPr lang="en-US" sz="1400" dirty="0" err="1" smtClean="0"/>
                <a:t>NorthRisk</a:t>
              </a:r>
              <a:r>
                <a:rPr lang="en-US" sz="1400" dirty="0" smtClean="0"/>
                <a:t>  </a:t>
              </a:r>
              <a:endParaRPr lang="en-US" sz="1400" dirty="0"/>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90849" y="4478759"/>
              <a:ext cx="458733" cy="458733"/>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4554" y="4566400"/>
              <a:ext cx="1231106" cy="235641"/>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771054" y="4550989"/>
              <a:ext cx="1028700" cy="251052"/>
            </a:xfrm>
            <a:prstGeom prst="rect">
              <a:avLst/>
            </a:prstGeom>
          </p:spPr>
        </p:pic>
      </p:grpSp>
    </p:spTree>
    <p:extLst>
      <p:ext uri="{BB962C8B-B14F-4D97-AF65-F5344CB8AC3E}">
        <p14:creationId xmlns:p14="http://schemas.microsoft.com/office/powerpoint/2010/main" val="21417112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Wellness Champions</a:t>
            </a:r>
            <a:endParaRPr lang="en-US" dirty="0"/>
          </a:p>
        </p:txBody>
      </p:sp>
      <p:sp>
        <p:nvSpPr>
          <p:cNvPr id="3" name="Content Placeholder 2"/>
          <p:cNvSpPr>
            <a:spLocks noGrp="1"/>
          </p:cNvSpPr>
          <p:nvPr>
            <p:ph idx="1"/>
          </p:nvPr>
        </p:nvSpPr>
        <p:spPr/>
        <p:txBody>
          <a:bodyPr>
            <a:normAutofit lnSpcReduction="10000"/>
          </a:bodyPr>
          <a:lstStyle/>
          <a:p>
            <a:pPr lvl="1"/>
            <a:r>
              <a:rPr lang="en-US" dirty="0" smtClean="0"/>
              <a:t>Most successful </a:t>
            </a:r>
            <a:r>
              <a:rPr lang="en-US" dirty="0"/>
              <a:t>worksite wellness programs are supported by </a:t>
            </a:r>
            <a:r>
              <a:rPr lang="en-US" dirty="0" smtClean="0"/>
              <a:t>a group of enthusiastic </a:t>
            </a:r>
            <a:r>
              <a:rPr lang="en-US" dirty="0"/>
              <a:t>employees </a:t>
            </a:r>
            <a:r>
              <a:rPr lang="en-US" dirty="0" smtClean="0"/>
              <a:t>that form at the grassroots level. </a:t>
            </a:r>
            <a:endParaRPr lang="en-US" dirty="0"/>
          </a:p>
          <a:p>
            <a:pPr lvl="1"/>
            <a:r>
              <a:rPr lang="en-US" dirty="0" smtClean="0"/>
              <a:t>Often called "Wellness </a:t>
            </a:r>
            <a:r>
              <a:rPr lang="en-US" dirty="0"/>
              <a:t>Champions" </a:t>
            </a:r>
            <a:r>
              <a:rPr lang="en-US" dirty="0" smtClean="0"/>
              <a:t>- they </a:t>
            </a:r>
            <a:r>
              <a:rPr lang="en-US" dirty="0"/>
              <a:t>are the drivers for building a culture of wellness and encouraging participation in a company’s wellness program</a:t>
            </a:r>
            <a:r>
              <a:rPr lang="en-US" dirty="0" smtClean="0"/>
              <a:t>.</a:t>
            </a:r>
          </a:p>
          <a:p>
            <a:pPr lvl="1"/>
            <a:r>
              <a:rPr lang="en-US" dirty="0" smtClean="0"/>
              <a:t>They help direct the </a:t>
            </a:r>
            <a:r>
              <a:rPr lang="en-US" dirty="0"/>
              <a:t>organization in selecting wellness programs and offerings, measuring the success of the programs and creating environments where wellness flourishes. </a:t>
            </a:r>
          </a:p>
          <a:p>
            <a:pPr lvl="1"/>
            <a:endParaRPr lang="en-US" dirty="0"/>
          </a:p>
          <a:p>
            <a:endParaRPr lang="en-US" dirty="0"/>
          </a:p>
        </p:txBody>
      </p:sp>
      <p:grpSp>
        <p:nvGrpSpPr>
          <p:cNvPr id="4" name="Group 3"/>
          <p:cNvGrpSpPr/>
          <p:nvPr/>
        </p:nvGrpSpPr>
        <p:grpSpPr>
          <a:xfrm>
            <a:off x="234554" y="4478759"/>
            <a:ext cx="5896672" cy="458733"/>
            <a:chOff x="234554" y="4478759"/>
            <a:chExt cx="5896672" cy="458733"/>
          </a:xfrm>
        </p:grpSpPr>
        <p:sp>
          <p:nvSpPr>
            <p:cNvPr id="5" name="TextBox 4"/>
            <p:cNvSpPr txBox="1"/>
            <p:nvPr/>
          </p:nvSpPr>
          <p:spPr>
            <a:xfrm>
              <a:off x="3369962" y="4544444"/>
              <a:ext cx="2761264" cy="307777"/>
            </a:xfrm>
            <a:prstGeom prst="rect">
              <a:avLst/>
            </a:prstGeom>
            <a:noFill/>
          </p:spPr>
          <p:txBody>
            <a:bodyPr wrap="square" rtlCol="0">
              <a:spAutoFit/>
            </a:bodyPr>
            <a:lstStyle/>
            <a:p>
              <a:r>
                <a:rPr lang="en-US" sz="1400" dirty="0" smtClean="0"/>
                <a:t>@</a:t>
              </a:r>
              <a:r>
                <a:rPr lang="en-US" sz="1400" dirty="0" err="1" smtClean="0"/>
                <a:t>jswellnessllc</a:t>
              </a:r>
              <a:r>
                <a:rPr lang="en-US" sz="1400" dirty="0" smtClean="0"/>
                <a:t> @</a:t>
              </a:r>
              <a:r>
                <a:rPr lang="en-US" sz="1400" dirty="0" err="1" smtClean="0"/>
                <a:t>NorthRisk</a:t>
              </a:r>
              <a:r>
                <a:rPr lang="en-US" sz="1400" dirty="0" smtClean="0"/>
                <a:t>  </a:t>
              </a:r>
              <a:endParaRPr lang="en-US" sz="1400"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90849" y="4478759"/>
              <a:ext cx="458733" cy="458733"/>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4554" y="4566400"/>
              <a:ext cx="1231106" cy="235641"/>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71054" y="4550989"/>
              <a:ext cx="1028700" cy="251052"/>
            </a:xfrm>
            <a:prstGeom prst="rect">
              <a:avLst/>
            </a:prstGeom>
          </p:spPr>
        </p:pic>
      </p:grpSp>
    </p:spTree>
    <p:extLst>
      <p:ext uri="{BB962C8B-B14F-4D97-AF65-F5344CB8AC3E}">
        <p14:creationId xmlns:p14="http://schemas.microsoft.com/office/powerpoint/2010/main" val="17130137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Quick Poll</a:t>
            </a:r>
            <a:endParaRPr lang="en-US" dirty="0"/>
          </a:p>
        </p:txBody>
      </p:sp>
      <p:sp>
        <p:nvSpPr>
          <p:cNvPr id="3" name="Content Placeholder 2"/>
          <p:cNvSpPr>
            <a:spLocks noGrp="1"/>
          </p:cNvSpPr>
          <p:nvPr>
            <p:ph idx="1"/>
          </p:nvPr>
        </p:nvSpPr>
        <p:spPr/>
        <p:txBody>
          <a:bodyPr/>
          <a:lstStyle/>
          <a:p>
            <a:pPr marL="0" indent="0">
              <a:buNone/>
            </a:pPr>
            <a:endParaRPr lang="en-US" dirty="0" smtClean="0"/>
          </a:p>
          <a:p>
            <a:pPr marL="0" indent="0">
              <a:buNone/>
            </a:pPr>
            <a:endParaRPr lang="en-US" dirty="0"/>
          </a:p>
          <a:p>
            <a:pPr marL="0" indent="0">
              <a:buNone/>
            </a:pPr>
            <a:r>
              <a:rPr lang="en-US" sz="2800" dirty="0" smtClean="0"/>
              <a:t>Do you currently have a wellness team established?</a:t>
            </a:r>
            <a:endParaRPr lang="en-US" sz="2800" dirty="0"/>
          </a:p>
        </p:txBody>
      </p:sp>
    </p:spTree>
    <p:extLst>
      <p:ext uri="{BB962C8B-B14F-4D97-AF65-F5344CB8AC3E}">
        <p14:creationId xmlns:p14="http://schemas.microsoft.com/office/powerpoint/2010/main" val="13037971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Quick Poll</a:t>
            </a:r>
            <a:endParaRPr lang="en-US" dirty="0"/>
          </a:p>
        </p:txBody>
      </p:sp>
      <p:sp>
        <p:nvSpPr>
          <p:cNvPr id="3" name="Content Placeholder 2"/>
          <p:cNvSpPr>
            <a:spLocks noGrp="1"/>
          </p:cNvSpPr>
          <p:nvPr>
            <p:ph idx="1"/>
          </p:nvPr>
        </p:nvSpPr>
        <p:spPr/>
        <p:txBody>
          <a:bodyPr/>
          <a:lstStyle/>
          <a:p>
            <a:pPr marL="0" indent="0">
              <a:buNone/>
            </a:pPr>
            <a:endParaRPr lang="en-US" dirty="0" smtClean="0"/>
          </a:p>
          <a:p>
            <a:pPr marL="0" indent="0">
              <a:buNone/>
            </a:pPr>
            <a:endParaRPr lang="en-US" dirty="0"/>
          </a:p>
          <a:p>
            <a:pPr marL="0" indent="0">
              <a:buNone/>
            </a:pPr>
            <a:r>
              <a:rPr lang="en-US" sz="2800" dirty="0" smtClean="0"/>
              <a:t>Are you interested in starting a wellness program?</a:t>
            </a:r>
            <a:endParaRPr lang="en-US" sz="2800" dirty="0"/>
          </a:p>
        </p:txBody>
      </p:sp>
    </p:spTree>
    <p:extLst>
      <p:ext uri="{BB962C8B-B14F-4D97-AF65-F5344CB8AC3E}">
        <p14:creationId xmlns:p14="http://schemas.microsoft.com/office/powerpoint/2010/main" val="42324599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pPr marL="0" lvl="1" indent="0">
              <a:spcAft>
                <a:spcPts val="1200"/>
              </a:spcAft>
              <a:buNone/>
            </a:pPr>
            <a:r>
              <a:rPr lang="en-US" b="1" dirty="0" smtClean="0"/>
              <a:t>“A </a:t>
            </a:r>
            <a:r>
              <a:rPr lang="en-US" b="1" dirty="0"/>
              <a:t>wellness team is comprised of wellness </a:t>
            </a:r>
            <a:r>
              <a:rPr lang="en-US" b="1" dirty="0" smtClean="0"/>
              <a:t>champions, employees committed to promoting health and wellness in the workplace.” </a:t>
            </a:r>
            <a:endParaRPr lang="en-US" b="1" dirty="0"/>
          </a:p>
          <a:p>
            <a:pPr marL="0" indent="0">
              <a:buNone/>
            </a:pP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69872" y="2045601"/>
            <a:ext cx="2314929" cy="2314929"/>
          </a:xfrm>
          <a:prstGeom prst="rect">
            <a:avLst/>
          </a:prstGeom>
        </p:spPr>
      </p:pic>
      <p:grpSp>
        <p:nvGrpSpPr>
          <p:cNvPr id="4" name="Group 3"/>
          <p:cNvGrpSpPr/>
          <p:nvPr/>
        </p:nvGrpSpPr>
        <p:grpSpPr>
          <a:xfrm>
            <a:off x="234554" y="4578773"/>
            <a:ext cx="5896672" cy="458733"/>
            <a:chOff x="234554" y="4478759"/>
            <a:chExt cx="5896672" cy="458733"/>
          </a:xfrm>
        </p:grpSpPr>
        <p:sp>
          <p:nvSpPr>
            <p:cNvPr id="6" name="TextBox 5"/>
            <p:cNvSpPr txBox="1"/>
            <p:nvPr/>
          </p:nvSpPr>
          <p:spPr>
            <a:xfrm>
              <a:off x="3369962" y="4544444"/>
              <a:ext cx="2761264" cy="307777"/>
            </a:xfrm>
            <a:prstGeom prst="rect">
              <a:avLst/>
            </a:prstGeom>
            <a:noFill/>
          </p:spPr>
          <p:txBody>
            <a:bodyPr wrap="square" rtlCol="0">
              <a:spAutoFit/>
            </a:bodyPr>
            <a:lstStyle/>
            <a:p>
              <a:r>
                <a:rPr lang="en-US" sz="1400" dirty="0" smtClean="0"/>
                <a:t>@</a:t>
              </a:r>
              <a:r>
                <a:rPr lang="en-US" sz="1400" dirty="0" err="1" smtClean="0"/>
                <a:t>jswellnessllc</a:t>
              </a:r>
              <a:r>
                <a:rPr lang="en-US" sz="1400" dirty="0" smtClean="0"/>
                <a:t> @</a:t>
              </a:r>
              <a:r>
                <a:rPr lang="en-US" sz="1400" dirty="0" err="1" smtClean="0"/>
                <a:t>NorthRisk</a:t>
              </a:r>
              <a:r>
                <a:rPr lang="en-US" sz="1400" dirty="0" smtClean="0"/>
                <a:t>  </a:t>
              </a:r>
              <a:endParaRPr lang="en-US" sz="1400"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90849" y="4478759"/>
              <a:ext cx="458733" cy="458733"/>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4554" y="4566400"/>
              <a:ext cx="1231106" cy="235641"/>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771054" y="4550989"/>
              <a:ext cx="1028700" cy="251052"/>
            </a:xfrm>
            <a:prstGeom prst="rect">
              <a:avLst/>
            </a:prstGeom>
          </p:spPr>
        </p:pic>
      </p:grpSp>
    </p:spTree>
    <p:extLst>
      <p:ext uri="{BB962C8B-B14F-4D97-AF65-F5344CB8AC3E}">
        <p14:creationId xmlns:p14="http://schemas.microsoft.com/office/powerpoint/2010/main" val="378703344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677A63CC38FC64896F3BABDC6097F35" ma:contentTypeVersion="14" ma:contentTypeDescription="Create a new document." ma:contentTypeScope="" ma:versionID="828661f76ead9fd3012677306966dcc7">
  <xsd:schema xmlns:xsd="http://www.w3.org/2001/XMLSchema" xmlns:xs="http://www.w3.org/2001/XMLSchema" xmlns:p="http://schemas.microsoft.com/office/2006/metadata/properties" xmlns:ns2="f76c8797-d23e-499a-a439-45d6fe1154f3" xmlns:ns3="51ce7a20-beba-49d4-8d84-84c86e994837" targetNamespace="http://schemas.microsoft.com/office/2006/metadata/properties" ma:root="true" ma:fieldsID="fbf2011f4dfe54d56eea3c93eb415e44" ns2:_="" ns3:_="">
    <xsd:import namespace="f76c8797-d23e-499a-a439-45d6fe1154f3"/>
    <xsd:import namespace="51ce7a20-beba-49d4-8d84-84c86e994837"/>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EventHashCode" minOccurs="0"/>
                <xsd:element ref="ns3:MediaServiceGenerationTim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76c8797-d23e-499a-a439-45d6fe1154f3"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51ce7a20-beba-49d4-8d84-84c86e994837"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DateTaken" ma:index="14" nillable="true" ma:displayName="MediaServiceDateTaken" ma:description="" ma:hidden="true" ma:internalName="MediaServiceDateTaken" ma:readOnly="true">
      <xsd:simpleType>
        <xsd:restriction base="dms:Text"/>
      </xsd:simpleType>
    </xsd:element>
    <xsd:element name="MediaServiceAutoTags" ma:index="15" nillable="true" ma:displayName="MediaServiceAutoTags" ma:description="" ma:internalName="MediaServiceAutoTags" ma:readOnly="true">
      <xsd:simpleType>
        <xsd:restriction base="dms:Text"/>
      </xsd:simpleType>
    </xsd:element>
    <xsd:element name="MediaServiceLocation" ma:index="16" nillable="true" ma:displayName="MediaServiceLocation" ma:description="" ma:internalName="MediaServiceLocation" ma:readOnly="true">
      <xsd:simpleType>
        <xsd:restriction base="dms:Text"/>
      </xsd:simpleType>
    </xsd:element>
    <xsd:element name="MediaServiceOCR" ma:index="17" nillable="true" ma:displayName="MediaServiceOCR" ma:internalName="MediaServiceOCR" ma:readOnly="true">
      <xsd:simpleType>
        <xsd:restriction base="dms:Note">
          <xsd:maxLength value="255"/>
        </xsd:restriction>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AutoKeyPoints" ma:index="20" nillable="true" ma:displayName="MediaServiceAutoKeyPoints" ma:hidden="true" ma:internalName="MediaServiceAutoKeyPoints" ma:readOnly="true">
      <xsd:simpleType>
        <xsd:restriction base="dms:Note"/>
      </xsd:simpleType>
    </xsd:element>
    <xsd:element name="MediaServiceKeyPoints" ma:index="2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02ABB41-E482-4804-958D-98C5D6399545}"/>
</file>

<file path=customXml/itemProps2.xml><?xml version="1.0" encoding="utf-8"?>
<ds:datastoreItem xmlns:ds="http://schemas.openxmlformats.org/officeDocument/2006/customXml" ds:itemID="{63A8FC0E-B769-4D3E-80CD-74CDAFCA7887}"/>
</file>

<file path=customXml/itemProps3.xml><?xml version="1.0" encoding="utf-8"?>
<ds:datastoreItem xmlns:ds="http://schemas.openxmlformats.org/officeDocument/2006/customXml" ds:itemID="{597B05CB-1DD4-4D9D-842B-920E017177D7}"/>
</file>

<file path=docProps/app.xml><?xml version="1.0" encoding="utf-8"?>
<Properties xmlns="http://schemas.openxmlformats.org/officeDocument/2006/extended-properties" xmlns:vt="http://schemas.openxmlformats.org/officeDocument/2006/docPropsVTypes">
  <TotalTime>6972</TotalTime>
  <Words>1310</Words>
  <Application>Microsoft Office PowerPoint</Application>
  <PresentationFormat>On-screen Show (16:9)</PresentationFormat>
  <Paragraphs>202</Paragraphs>
  <Slides>29</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29</vt:i4>
      </vt:variant>
    </vt:vector>
  </HeadingPairs>
  <TitlesOfParts>
    <vt:vector size="35" baseType="lpstr">
      <vt:lpstr>Arial</vt:lpstr>
      <vt:lpstr>Calibri</vt:lpstr>
      <vt:lpstr>Georgia</vt:lpstr>
      <vt:lpstr>Symbol</vt:lpstr>
      <vt:lpstr>Times New Roman</vt:lpstr>
      <vt:lpstr>Office Theme</vt:lpstr>
      <vt:lpstr>Establishing and Maintaining a Worksite Wellness Team</vt:lpstr>
      <vt:lpstr>WELCOA’s 7 Benchmarks of Success</vt:lpstr>
      <vt:lpstr>PowerPoint Presentation</vt:lpstr>
      <vt:lpstr>One piece of the puzzle…</vt:lpstr>
      <vt:lpstr>Establishing a wellness team</vt:lpstr>
      <vt:lpstr>Wellness Champions</vt:lpstr>
      <vt:lpstr>Quick Poll</vt:lpstr>
      <vt:lpstr>Quick Poll</vt:lpstr>
      <vt:lpstr>PowerPoint Presentation</vt:lpstr>
      <vt:lpstr>Wellness Champion traits </vt:lpstr>
      <vt:lpstr>PowerPoint Presentation</vt:lpstr>
      <vt:lpstr>Quick Poll </vt:lpstr>
      <vt:lpstr>Why are Wellness Champions important?</vt:lpstr>
      <vt:lpstr>Wellness team defined</vt:lpstr>
      <vt:lpstr>Example – Invitation Letter to Employee</vt:lpstr>
      <vt:lpstr>Maintaining a wellness team </vt:lpstr>
      <vt:lpstr>Additional Tips…</vt:lpstr>
      <vt:lpstr>PowerPoint Presentation</vt:lpstr>
      <vt:lpstr> Case study – current NRP client</vt:lpstr>
      <vt:lpstr>Case study continued</vt:lpstr>
      <vt:lpstr>Case study continued</vt:lpstr>
      <vt:lpstr>Sample First Meeting Agenda</vt:lpstr>
      <vt:lpstr>Sample Policy &amp; Environment Survey </vt:lpstr>
      <vt:lpstr>FREE resources you can use</vt:lpstr>
      <vt:lpstr>Minnesota Workplace resources/organizations</vt:lpstr>
      <vt:lpstr>Questions &amp; Answers</vt:lpstr>
      <vt:lpstr>Worksite Wellness – Service available to all North Risk Partners clients</vt:lpstr>
      <vt:lpstr>Ongoing support</vt:lpstr>
      <vt:lpstr>Presentation Materials </vt:lpstr>
    </vt:vector>
  </TitlesOfParts>
  <Company>Sight Marketing</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Dave Lantto</dc:creator>
  <cp:lastModifiedBy>Johannah Saari</cp:lastModifiedBy>
  <cp:revision>146</cp:revision>
  <dcterms:created xsi:type="dcterms:W3CDTF">2013-11-05T15:10:56Z</dcterms:created>
  <dcterms:modified xsi:type="dcterms:W3CDTF">2015-08-20T19:35:34Z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0x0101007677A63CC38FC64896F3BABDC6097F35</vt:lpwstr>
  </property>
</Properties>
</file>