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6.xml" ContentType="application/vnd.openxmlformats-officedocument.presentationml.slide+xml"/>
  <Override PartName="/ppt/slides/slide49.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2.xml" ContentType="application/vnd.openxmlformats-officedocument.presentationml.slide+xml"/>
  <Override PartName="/ppt/slides/slide57.xml" ContentType="application/vnd.openxmlformats-officedocument.presentationml.slide+xml"/>
  <Override PartName="/ppt/slides/slide14.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60"/>
  </p:handoutMasterIdLst>
  <p:sldIdLst>
    <p:sldId id="293" r:id="rId2"/>
    <p:sldId id="266" r:id="rId3"/>
    <p:sldId id="256" r:id="rId4"/>
    <p:sldId id="267" r:id="rId5"/>
    <p:sldId id="268" r:id="rId6"/>
    <p:sldId id="269" r:id="rId7"/>
    <p:sldId id="270" r:id="rId8"/>
    <p:sldId id="271" r:id="rId9"/>
    <p:sldId id="272" r:id="rId10"/>
    <p:sldId id="273" r:id="rId11"/>
    <p:sldId id="294" r:id="rId12"/>
    <p:sldId id="274" r:id="rId13"/>
    <p:sldId id="275" r:id="rId14"/>
    <p:sldId id="276" r:id="rId15"/>
    <p:sldId id="277" r:id="rId16"/>
    <p:sldId id="278" r:id="rId17"/>
    <p:sldId id="279" r:id="rId18"/>
    <p:sldId id="280" r:id="rId19"/>
    <p:sldId id="281" r:id="rId20"/>
    <p:sldId id="283" r:id="rId21"/>
    <p:sldId id="284" r:id="rId22"/>
    <p:sldId id="285" r:id="rId23"/>
    <p:sldId id="286" r:id="rId24"/>
    <p:sldId id="287" r:id="rId25"/>
    <p:sldId id="288" r:id="rId26"/>
    <p:sldId id="289" r:id="rId27"/>
    <p:sldId id="290" r:id="rId28"/>
    <p:sldId id="291" r:id="rId29"/>
    <p:sldId id="292" r:id="rId30"/>
    <p:sldId id="295"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 id="311" r:id="rId46"/>
    <p:sldId id="312" r:id="rId47"/>
    <p:sldId id="313" r:id="rId48"/>
    <p:sldId id="314" r:id="rId49"/>
    <p:sldId id="315" r:id="rId50"/>
    <p:sldId id="316" r:id="rId51"/>
    <p:sldId id="317" r:id="rId52"/>
    <p:sldId id="318" r:id="rId53"/>
    <p:sldId id="319" r:id="rId54"/>
    <p:sldId id="320" r:id="rId55"/>
    <p:sldId id="321" r:id="rId56"/>
    <p:sldId id="322" r:id="rId57"/>
    <p:sldId id="323" r:id="rId58"/>
    <p:sldId id="324" r:id="rId59"/>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5480"/>
    <a:srgbClr val="7F8993"/>
    <a:srgbClr val="779E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63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ustomXml" Target="../customXml/item2.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1F114098-4598-6343-99BA-CF5B8044CEB2}" type="datetimeFigureOut">
              <a:rPr lang="en-US" smtClean="0"/>
              <a:pPr/>
              <a:t>10/22/2015</a:t>
            </a:fld>
            <a:endParaRPr lang="en-US"/>
          </a:p>
        </p:txBody>
      </p:sp>
      <p:sp>
        <p:nvSpPr>
          <p:cNvPr id="4" name="Footer Placeholder 3"/>
          <p:cNvSpPr>
            <a:spLocks noGrp="1"/>
          </p:cNvSpPr>
          <p:nvPr>
            <p:ph type="ftr" sz="quarter" idx="2"/>
          </p:nvPr>
        </p:nvSpPr>
        <p:spPr>
          <a:xfrm>
            <a:off x="0" y="8829966"/>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6"/>
            <a:ext cx="2971800" cy="464820"/>
          </a:xfrm>
          <a:prstGeom prst="rect">
            <a:avLst/>
          </a:prstGeom>
        </p:spPr>
        <p:txBody>
          <a:bodyPr vert="horz" lIns="91440" tIns="45720" rIns="91440" bIns="45720" rtlCol="0" anchor="b"/>
          <a:lstStyle>
            <a:lvl1pPr algn="r">
              <a:defRPr sz="1200"/>
            </a:lvl1pPr>
          </a:lstStyle>
          <a:p>
            <a:fld id="{9222B4AD-5F55-224E-8876-5D5F862CF56B}" type="slidenum">
              <a:rPr lang="en-US" smtClean="0"/>
              <a:pPr/>
              <a:t>‹#›</a:t>
            </a:fld>
            <a:endParaRPr lang="en-US"/>
          </a:p>
        </p:txBody>
      </p:sp>
    </p:spTree>
    <p:extLst>
      <p:ext uri="{BB962C8B-B14F-4D97-AF65-F5344CB8AC3E}">
        <p14:creationId xmlns:p14="http://schemas.microsoft.com/office/powerpoint/2010/main" val="33370540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t="28676"/>
          <a:stretch/>
        </p:blipFill>
        <p:spPr>
          <a:xfrm>
            <a:off x="0" y="1966452"/>
            <a:ext cx="9143391" cy="4891091"/>
          </a:xfrm>
          <a:prstGeom prst="rect">
            <a:avLst/>
          </a:prstGeom>
        </p:spPr>
      </p:pic>
      <p:sp>
        <p:nvSpPr>
          <p:cNvPr id="2" name="Title 1"/>
          <p:cNvSpPr>
            <a:spLocks noGrp="1"/>
          </p:cNvSpPr>
          <p:nvPr>
            <p:ph type="ctrTitle"/>
          </p:nvPr>
        </p:nvSpPr>
        <p:spPr>
          <a:xfrm>
            <a:off x="685800" y="2416175"/>
            <a:ext cx="7772400" cy="1470025"/>
          </a:xfrm>
        </p:spPr>
        <p:txBody>
          <a:bodyPr anchor="b">
            <a:normAutofit/>
          </a:bodyPr>
          <a:lstStyle>
            <a:lvl1pP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4171950"/>
            <a:ext cx="6400800"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B9FD53E-811C-3647-B5F3-484EDECF3090}" type="datetimeFigureOut">
              <a:rPr lang="en-US" smtClean="0"/>
              <a:pPr/>
              <a:t>10/22/2015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9936" y="934884"/>
            <a:ext cx="5538838" cy="846958"/>
          </a:xfrm>
          <a:prstGeom prst="rect">
            <a:avLst/>
          </a:prstGeom>
        </p:spPr>
      </p:pic>
    </p:spTree>
    <p:extLst>
      <p:ext uri="{BB962C8B-B14F-4D97-AF65-F5344CB8AC3E}">
        <p14:creationId xmlns:p14="http://schemas.microsoft.com/office/powerpoint/2010/main" val="82260653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63539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58098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339596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176728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42445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304821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247264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D53E-811C-3647-B5F3-484EDECF3090}"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0FB4D-3904-A044-A5B7-D65532B54865}" type="slidenum">
              <a:rPr lang="en-US" smtClean="0"/>
              <a:pPr/>
              <a:t>‹#›</a:t>
            </a:fld>
            <a:endParaRPr lang="en-US"/>
          </a:p>
        </p:txBody>
      </p:sp>
    </p:spTree>
    <p:extLst>
      <p:ext uri="{BB962C8B-B14F-4D97-AF65-F5344CB8AC3E}">
        <p14:creationId xmlns:p14="http://schemas.microsoft.com/office/powerpoint/2010/main" val="363649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1">
            <a:extLst>
              <a:ext uri="{28A0092B-C50C-407E-A947-70E740481C1C}">
                <a14:useLocalDpi xmlns:a14="http://schemas.microsoft.com/office/drawing/2010/main" val="0"/>
              </a:ext>
            </a:extLst>
          </a:blip>
          <a:srcRect b="80626"/>
          <a:stretch/>
        </p:blipFill>
        <p:spPr>
          <a:xfrm>
            <a:off x="0" y="1"/>
            <a:ext cx="9143391" cy="1328568"/>
          </a:xfrm>
          <a:prstGeom prst="rect">
            <a:avLst/>
          </a:prstGeom>
        </p:spPr>
      </p:pic>
      <p:sp>
        <p:nvSpPr>
          <p:cNvPr id="2" name="Title Placeholder 1"/>
          <p:cNvSpPr>
            <a:spLocks noGrp="1"/>
          </p:cNvSpPr>
          <p:nvPr>
            <p:ph type="title"/>
          </p:nvPr>
        </p:nvSpPr>
        <p:spPr>
          <a:xfrm>
            <a:off x="914400" y="43"/>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600200"/>
            <a:ext cx="77724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fld id="{6B9FD53E-811C-3647-B5F3-484EDECF3090}" type="datetimeFigureOut">
              <a:rPr lang="en-US" smtClean="0"/>
              <a:pPr/>
              <a:t>10/22/2015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900">
                <a:solidFill>
                  <a:schemeClr val="tx1">
                    <a:tint val="75000"/>
                  </a:schemeClr>
                </a:solidFill>
                <a:latin typeface="Arial"/>
                <a:cs typeface="Aria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900">
                <a:solidFill>
                  <a:schemeClr val="tx1">
                    <a:tint val="75000"/>
                  </a:schemeClr>
                </a:solidFill>
                <a:latin typeface="Arial"/>
                <a:cs typeface="Arial"/>
              </a:defRPr>
            </a:lvl1pPr>
          </a:lstStyle>
          <a:p>
            <a:fld id="{1A60FB4D-3904-A044-A5B7-D65532B54865}" type="slidenum">
              <a:rPr lang="en-US" smtClean="0"/>
              <a:pPr/>
              <a:t>‹#›</a:t>
            </a:fld>
            <a:endParaRPr lang="en-US"/>
          </a:p>
        </p:txBody>
      </p:sp>
      <p:pic>
        <p:nvPicPr>
          <p:cNvPr id="11" name="Picture 10" descr="North-Risk-Partners-with-All-logo-outlines-r2.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565967" y="5959902"/>
            <a:ext cx="3124923" cy="477840"/>
          </a:xfrm>
          <a:prstGeom prst="rect">
            <a:avLst/>
          </a:prstGeom>
        </p:spPr>
      </p:pic>
    </p:spTree>
    <p:extLst>
      <p:ext uri="{BB962C8B-B14F-4D97-AF65-F5344CB8AC3E}">
        <p14:creationId xmlns:p14="http://schemas.microsoft.com/office/powerpoint/2010/main" val="40115808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bg1"/>
          </a:solidFill>
          <a:latin typeface="Arial"/>
          <a:ea typeface="+mj-ea"/>
          <a:cs typeface="Arial"/>
        </a:defRPr>
      </a:lvl1pPr>
    </p:titleStyle>
    <p:bodyStyle>
      <a:lvl1pPr marL="342900" indent="-342900" algn="l" defTabSz="457200" rtl="0" eaLnBrk="1" latinLnBrk="0" hangingPunct="1">
        <a:spcBef>
          <a:spcPts val="0"/>
        </a:spcBef>
        <a:spcAft>
          <a:spcPts val="1200"/>
        </a:spcAft>
        <a:buClr>
          <a:srgbClr val="779E91"/>
        </a:buClr>
        <a:buFont typeface="Arial"/>
        <a:buChar char="•"/>
        <a:defRPr sz="2400" kern="1200">
          <a:solidFill>
            <a:schemeClr val="bg1">
              <a:lumMod val="50000"/>
            </a:schemeClr>
          </a:solidFill>
          <a:latin typeface="Arial"/>
          <a:ea typeface="+mn-ea"/>
          <a:cs typeface="Arial"/>
        </a:defRPr>
      </a:lvl1pPr>
      <a:lvl2pPr marL="742950" indent="-285750" algn="l" defTabSz="457200" rtl="0" eaLnBrk="1" latinLnBrk="0" hangingPunct="1">
        <a:spcBef>
          <a:spcPts val="0"/>
        </a:spcBef>
        <a:spcAft>
          <a:spcPts val="900"/>
        </a:spcAft>
        <a:buClr>
          <a:srgbClr val="779E91"/>
        </a:buClr>
        <a:buFont typeface="Arial"/>
        <a:buChar char="–"/>
        <a:defRPr sz="2000" kern="1200">
          <a:solidFill>
            <a:schemeClr val="bg1">
              <a:lumMod val="50000"/>
            </a:schemeClr>
          </a:solidFill>
          <a:latin typeface="Arial"/>
          <a:ea typeface="+mn-ea"/>
          <a:cs typeface="Arial"/>
        </a:defRPr>
      </a:lvl2pPr>
      <a:lvl3pPr marL="1143000" indent="-228600" algn="l" defTabSz="457200" rtl="0" eaLnBrk="1" latinLnBrk="0" hangingPunct="1">
        <a:spcBef>
          <a:spcPts val="0"/>
        </a:spcBef>
        <a:spcAft>
          <a:spcPts val="900"/>
        </a:spcAft>
        <a:buClr>
          <a:srgbClr val="779E91"/>
        </a:buClr>
        <a:buFont typeface="Arial"/>
        <a:buChar char="•"/>
        <a:defRPr sz="1800" kern="1200">
          <a:solidFill>
            <a:schemeClr val="bg1">
              <a:lumMod val="50000"/>
            </a:schemeClr>
          </a:solidFill>
          <a:latin typeface="Arial"/>
          <a:ea typeface="+mn-ea"/>
          <a:cs typeface="Arial"/>
        </a:defRPr>
      </a:lvl3pPr>
      <a:lvl4pPr marL="16002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4pPr>
      <a:lvl5pPr marL="2057400" indent="-228600" algn="l" defTabSz="457200" rtl="0" eaLnBrk="1" latinLnBrk="0" hangingPunct="1">
        <a:spcBef>
          <a:spcPts val="0"/>
        </a:spcBef>
        <a:spcAft>
          <a:spcPts val="900"/>
        </a:spcAft>
        <a:buClr>
          <a:srgbClr val="779E91"/>
        </a:buClr>
        <a:buFont typeface="Arial"/>
        <a:buChar char="»"/>
        <a:defRPr sz="1600" kern="1200">
          <a:solidFill>
            <a:schemeClr val="bg1">
              <a:lumMod val="50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19" y="2667081"/>
            <a:ext cx="8720253" cy="1470025"/>
          </a:xfrm>
        </p:spPr>
        <p:txBody>
          <a:bodyPr>
            <a:normAutofit fontScale="90000"/>
          </a:bodyPr>
          <a:lstStyle/>
          <a:p>
            <a:pPr algn="ctr"/>
            <a:r>
              <a:rPr lang="en-US" sz="3200" dirty="0" smtClean="0"/>
              <a:t>Endangered Species (Your Exempt Workforce)</a:t>
            </a:r>
            <a:br>
              <a:rPr lang="en-US" sz="3200" dirty="0" smtClean="0"/>
            </a:br>
            <a:r>
              <a:rPr lang="en-US" sz="3200" dirty="0" smtClean="0"/>
              <a:t>and</a:t>
            </a:r>
            <a:br>
              <a:rPr lang="en-US" sz="3200" dirty="0" smtClean="0"/>
            </a:br>
            <a:r>
              <a:rPr lang="en-US" sz="3200" dirty="0" smtClean="0"/>
              <a:t>Not-So-Independent Contractors</a:t>
            </a:r>
            <a:endParaRPr lang="en-US" sz="3200" dirty="0"/>
          </a:p>
        </p:txBody>
      </p:sp>
      <p:sp>
        <p:nvSpPr>
          <p:cNvPr id="3" name="Subtitle 2"/>
          <p:cNvSpPr>
            <a:spLocks noGrp="1"/>
          </p:cNvSpPr>
          <p:nvPr>
            <p:ph type="subTitle" idx="1"/>
          </p:nvPr>
        </p:nvSpPr>
        <p:spPr>
          <a:xfrm>
            <a:off x="685800" y="4536693"/>
            <a:ext cx="5514279" cy="1752600"/>
          </a:xfrm>
        </p:spPr>
        <p:txBody>
          <a:bodyPr/>
          <a:lstStyle/>
          <a:p>
            <a:r>
              <a:rPr lang="en-US" dirty="0" smtClean="0"/>
              <a:t> </a:t>
            </a:r>
            <a:r>
              <a:rPr lang="en-US" sz="2000" dirty="0" smtClean="0"/>
              <a:t>- When do you have to pay your salaried employees overtime?</a:t>
            </a:r>
          </a:p>
          <a:p>
            <a:r>
              <a:rPr lang="en-US" sz="2000" dirty="0" smtClean="0"/>
              <a:t> - When do independent contractors start to count as employees?</a:t>
            </a:r>
            <a:endParaRPr lang="en-US" sz="2000" dirty="0"/>
          </a:p>
        </p:txBody>
      </p:sp>
      <p:sp>
        <p:nvSpPr>
          <p:cNvPr id="4" name="Subtitle 2"/>
          <p:cNvSpPr txBox="1">
            <a:spLocks/>
          </p:cNvSpPr>
          <p:nvPr/>
        </p:nvSpPr>
        <p:spPr>
          <a:xfrm>
            <a:off x="2503449" y="2147616"/>
            <a:ext cx="3696630" cy="537117"/>
          </a:xfrm>
          <a:prstGeom prst="rect">
            <a:avLst/>
          </a:prstGeom>
        </p:spPr>
        <p:txBody>
          <a:bodyPr vert="horz" lIns="91440" tIns="45720" rIns="91440" bIns="45720" rtlCol="0">
            <a:normAutofit fontScale="92500"/>
          </a:bodyPr>
          <a:lstStyle/>
          <a:p>
            <a:pPr marL="0" marR="0" lvl="0" indent="0" algn="l" defTabSz="457200" rtl="0" eaLnBrk="1" fontAlgn="auto" latinLnBrk="0" hangingPunct="1">
              <a:lnSpc>
                <a:spcPct val="100000"/>
              </a:lnSpc>
              <a:spcBef>
                <a:spcPts val="0"/>
              </a:spcBef>
              <a:spcAft>
                <a:spcPts val="1200"/>
              </a:spcAft>
              <a:buClr>
                <a:srgbClr val="779E91"/>
              </a:buClr>
              <a:buSzTx/>
              <a:buFont typeface="Arial"/>
              <a:buNone/>
              <a:tabLst/>
              <a:defRPr/>
            </a:pPr>
            <a:r>
              <a:rPr kumimoji="0" lang="en-US" sz="2400" b="0" i="0" u="none" strike="noStrike" kern="1200" cap="none" spc="0" normalizeH="0" baseline="0" noProof="0" dirty="0" smtClean="0">
                <a:ln>
                  <a:noFill/>
                </a:ln>
                <a:solidFill>
                  <a:schemeClr val="bg1"/>
                </a:solidFill>
                <a:effectLst/>
                <a:uLnTx/>
                <a:uFillTx/>
                <a:latin typeface="Arial"/>
                <a:ea typeface="+mn-ea"/>
                <a:cs typeface="Arial"/>
              </a:rPr>
              <a:t>October 22, 2015 Webinar</a:t>
            </a:r>
            <a:endParaRPr kumimoji="0" lang="en-US" sz="2400" b="0" i="0" u="none" strike="noStrike" kern="1200" cap="none" spc="0" normalizeH="0" baseline="0" noProof="0" dirty="0">
              <a:ln>
                <a:noFill/>
              </a:ln>
              <a:solidFill>
                <a:schemeClr val="bg1"/>
              </a:solidFill>
              <a:effectLst/>
              <a:uLnTx/>
              <a:uFillTx/>
              <a:latin typeface="Arial"/>
              <a:ea typeface="+mn-ea"/>
              <a:cs typeface="Arial"/>
            </a:endParaRPr>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a:t>
            </a:r>
            <a:endParaRPr lang="en-US" dirty="0"/>
          </a:p>
        </p:txBody>
      </p:sp>
      <p:sp>
        <p:nvSpPr>
          <p:cNvPr id="5" name="Content Placeholder 4"/>
          <p:cNvSpPr>
            <a:spLocks noGrp="1"/>
          </p:cNvSpPr>
          <p:nvPr>
            <p:ph idx="1"/>
          </p:nvPr>
        </p:nvSpPr>
        <p:spPr/>
        <p:txBody>
          <a:bodyPr/>
          <a:lstStyle/>
          <a:p>
            <a:pPr marL="457200" indent="-457200">
              <a:spcAft>
                <a:spcPts val="2400"/>
              </a:spcAft>
              <a:buFont typeface="+mj-lt"/>
              <a:buAutoNum type="arabicParenR"/>
            </a:pPr>
            <a:r>
              <a:rPr lang="en-US" dirty="0" smtClean="0"/>
              <a:t>Be salaried, meaning that they are paid a predetermined and fixed salary that is not subject to reduction because of variations in the quality or quantity of work performed (“salary basis test”);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a:t>
            </a:r>
            <a:endParaRPr lang="en-US" dirty="0"/>
          </a:p>
        </p:txBody>
      </p:sp>
      <p:sp>
        <p:nvSpPr>
          <p:cNvPr id="5" name="Content Placeholder 4"/>
          <p:cNvSpPr>
            <a:spLocks noGrp="1"/>
          </p:cNvSpPr>
          <p:nvPr>
            <p:ph idx="1"/>
          </p:nvPr>
        </p:nvSpPr>
        <p:spPr/>
        <p:txBody>
          <a:bodyPr/>
          <a:lstStyle/>
          <a:p>
            <a:pPr marL="514350" indent="-514350">
              <a:spcAft>
                <a:spcPts val="0"/>
              </a:spcAft>
              <a:buFont typeface="+mj-lt"/>
              <a:buAutoNum type="arabicParenR" startAt="2"/>
            </a:pPr>
            <a:r>
              <a:rPr lang="en-US" dirty="0" smtClean="0">
                <a:latin typeface="Arial" charset="0"/>
                <a:cs typeface="Arial" charset="0"/>
              </a:rPr>
              <a:t>Be paid more than a specified salary threshold, currently $455 per week or $23,660 annually (the “salary level test”); </a:t>
            </a:r>
          </a:p>
          <a:p>
            <a:pPr marL="514350" indent="-1588">
              <a:spcAft>
                <a:spcPts val="0"/>
              </a:spcAft>
              <a:buNone/>
            </a:pPr>
            <a:r>
              <a:rPr lang="en-US" dirty="0" smtClean="0">
                <a:latin typeface="Arial" charset="0"/>
                <a:cs typeface="Arial" charset="0"/>
              </a:rPr>
              <a:t>and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a:t>
            </a:r>
            <a:endParaRPr lang="en-US" dirty="0"/>
          </a:p>
        </p:txBody>
      </p:sp>
      <p:sp>
        <p:nvSpPr>
          <p:cNvPr id="5" name="Content Placeholder 4"/>
          <p:cNvSpPr>
            <a:spLocks noGrp="1"/>
          </p:cNvSpPr>
          <p:nvPr>
            <p:ph idx="1"/>
          </p:nvPr>
        </p:nvSpPr>
        <p:spPr/>
        <p:txBody>
          <a:bodyPr/>
          <a:lstStyle/>
          <a:p>
            <a:pPr marL="457200" indent="-457200">
              <a:spcAft>
                <a:spcPts val="2400"/>
              </a:spcAft>
              <a:buFont typeface="+mj-lt"/>
              <a:buAutoNum type="arabicParenR" startAt="3"/>
            </a:pPr>
            <a:r>
              <a:rPr lang="en-US" dirty="0" smtClean="0"/>
              <a:t>Primarily perform executive, administrative, or professional duties as provided in the DOL’s regulations (the “duties test”).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Additionally, certain highly compensated employees are exempt from the FLSA’s overtime pay requirements if they are paid total annual compensation of at least $100,000, receive at least $455 per week paid on a salary or fee basis, perform office or non-manual work, and customarily and regularly perform at least one of the exempt duties or responsibilities of an executive, administrative, or professional employee.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lstStyle/>
          <a:p>
            <a:r>
              <a:rPr lang="en-US" cap="none" dirty="0" smtClean="0">
                <a:solidFill>
                  <a:srgbClr val="7F8993"/>
                </a:solidFill>
              </a:rPr>
              <a:t>DOL Requests for Comment</a:t>
            </a:r>
            <a:endParaRPr lang="en-US" cap="none" dirty="0">
              <a:solidFill>
                <a:srgbClr val="7F8993"/>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DOL also seeks comments on a variety of issues throughout the proposal. For example, the DOL is specifically seeking comments from the public on whether to allow incentive compensation and nondiscretionary bonuses, such as a production bonus, to be considered in determining whether the salary-level test is satisfied.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DOL is also seeking comments regarding the methodology it should use in annually updating the minimum salary and compensation levels going forward.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No changes in the duties test are included in the proposed rulemaking. Nonetheless, the DOL is seeking comments on whether the current duties test is working to effectively screen out employees who are not bona fide white collar exempt employees.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Specifically, the DOL is soliciting comments on</a:t>
            </a:r>
          </a:p>
          <a:p>
            <a:pPr marL="693738" indent="-354013">
              <a:spcAft>
                <a:spcPts val="2400"/>
              </a:spcAft>
            </a:pPr>
            <a:r>
              <a:rPr lang="en-US" dirty="0" smtClean="0"/>
              <a:t>What, if any, changes should be made to the duties test; </a:t>
            </a:r>
          </a:p>
          <a:p>
            <a:pPr marL="693738" indent="-354013">
              <a:spcAft>
                <a:spcPts val="2400"/>
              </a:spcAft>
            </a:pPr>
            <a:r>
              <a:rPr lang="en-US" dirty="0" smtClean="0"/>
              <a:t>Whether employees should be required to spend a minimum amount of time performing work that is their primary duty in or to quality for an exemption (i.e., a requirement similar to California’s 50% requirement for exempt employees);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a:xfrm>
            <a:off x="914400" y="2020529"/>
            <a:ext cx="7772400" cy="4105634"/>
          </a:xfrm>
        </p:spPr>
        <p:txBody>
          <a:bodyPr/>
          <a:lstStyle/>
          <a:p>
            <a:pPr marL="696913" indent="-357188">
              <a:spcAft>
                <a:spcPts val="2400"/>
              </a:spcAft>
            </a:pPr>
            <a:r>
              <a:rPr lang="en-US" dirty="0" smtClean="0"/>
              <a:t>Whether the DOL should reinstitute the long/short duties test used prior to the 2004 revisions to the regulations; </a:t>
            </a:r>
          </a:p>
          <a:p>
            <a:pPr marL="696913" indent="-357188">
              <a:spcAft>
                <a:spcPts val="2400"/>
              </a:spcAft>
            </a:pPr>
            <a:r>
              <a:rPr lang="en-US" dirty="0" smtClean="0"/>
              <a:t>Whether additional examples of how the exemption may apply to specific jobs should be included in the regulations;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22313" y="4025590"/>
            <a:ext cx="7772400" cy="1362075"/>
          </a:xfrm>
        </p:spPr>
        <p:txBody>
          <a:bodyPr>
            <a:normAutofit/>
          </a:bodyPr>
          <a:lstStyle/>
          <a:p>
            <a:r>
              <a:rPr lang="en-US" cap="none" dirty="0" smtClean="0">
                <a:solidFill>
                  <a:srgbClr val="305480"/>
                </a:solidFill>
              </a:rPr>
              <a:t>Mike Bourgon</a:t>
            </a:r>
            <a:br>
              <a:rPr lang="en-US" cap="none" dirty="0" smtClean="0">
                <a:solidFill>
                  <a:srgbClr val="305480"/>
                </a:solidFill>
              </a:rPr>
            </a:br>
            <a:r>
              <a:rPr lang="en-US" cap="none" dirty="0" smtClean="0">
                <a:solidFill>
                  <a:srgbClr val="305480"/>
                </a:solidFill>
              </a:rPr>
              <a:t>Mike Conroy</a:t>
            </a:r>
            <a:endParaRPr lang="en-US" cap="none" dirty="0">
              <a:solidFill>
                <a:srgbClr val="305480"/>
              </a:solidFill>
            </a:endParaRPr>
          </a:p>
        </p:txBody>
      </p:sp>
      <p:sp>
        <p:nvSpPr>
          <p:cNvPr id="4" name="Text Placeholder 3"/>
          <p:cNvSpPr>
            <a:spLocks noGrp="1"/>
          </p:cNvSpPr>
          <p:nvPr>
            <p:ph type="body" idx="1"/>
          </p:nvPr>
        </p:nvSpPr>
        <p:spPr>
          <a:xfrm>
            <a:off x="722313" y="1315844"/>
            <a:ext cx="7772400" cy="414763"/>
          </a:xfrm>
        </p:spPr>
        <p:txBody>
          <a:bodyPr/>
          <a:lstStyle/>
          <a:p>
            <a:r>
              <a:rPr lang="en-US" dirty="0" smtClean="0"/>
              <a:t>Presented by:</a:t>
            </a:r>
            <a:endParaRPr lang="en-US" dirty="0"/>
          </a:p>
        </p:txBody>
      </p:sp>
      <p:pic>
        <p:nvPicPr>
          <p:cNvPr id="5" name="Picture 4" descr="Synergy Logo.jpg"/>
          <p:cNvPicPr>
            <a:picLocks noChangeAspect="1"/>
          </p:cNvPicPr>
          <p:nvPr/>
        </p:nvPicPr>
        <p:blipFill>
          <a:blip r:embed="rId2"/>
          <a:stretch>
            <a:fillRect/>
          </a:stretch>
        </p:blipFill>
        <p:spPr>
          <a:xfrm>
            <a:off x="722313" y="1951463"/>
            <a:ext cx="6168556" cy="1839952"/>
          </a:xfrm>
          <a:prstGeom prst="rect">
            <a:avLst/>
          </a:prstGeom>
        </p:spPr>
      </p:pic>
    </p:spTree>
    <p:extLst>
      <p:ext uri="{BB962C8B-B14F-4D97-AF65-F5344CB8AC3E}">
        <p14:creationId xmlns:p14="http://schemas.microsoft.com/office/powerpoint/2010/main" val="3751984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a:xfrm>
            <a:off x="914400" y="2005781"/>
            <a:ext cx="7772400" cy="4120382"/>
          </a:xfrm>
        </p:spPr>
        <p:txBody>
          <a:bodyPr/>
          <a:lstStyle/>
          <a:p>
            <a:pPr marL="696913" indent="-357188">
              <a:spcAft>
                <a:spcPts val="2400"/>
              </a:spcAft>
            </a:pPr>
            <a:r>
              <a:rPr lang="en-US" dirty="0" smtClean="0"/>
              <a:t>Whether the concurrent duties regulation for executive employees should be changed; and </a:t>
            </a:r>
          </a:p>
          <a:p>
            <a:pPr marL="696913" indent="-357188">
              <a:spcAft>
                <a:spcPts val="2400"/>
              </a:spcAft>
            </a:pPr>
            <a:r>
              <a:rPr lang="en-US" dirty="0" smtClean="0"/>
              <a:t>Suggestions regarding further examples of the application of white collar exemptions to employees in computer-related fields.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295-page proposal was posted on the DOL’s website on June 30.  Comments are due 60 days after publication, which means that the deadline for submitting comments will be early September, unless an extension to the comment period is granted.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DOL Requests for Comment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At this point, it is unclear when the final regulations will be published, but we do not expect them to be issued before 2016.  The effective date of the new regulations likely will occur at least 30–60 days after the final regulations are published.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lstStyle/>
          <a:p>
            <a:r>
              <a:rPr lang="en-US" cap="none" dirty="0" smtClean="0">
                <a:solidFill>
                  <a:srgbClr val="7F8993"/>
                </a:solidFill>
              </a:rPr>
              <a:t>Conclusion</a:t>
            </a:r>
            <a:endParaRPr lang="en-US" cap="none" dirty="0">
              <a:solidFill>
                <a:srgbClr val="7F8993"/>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proposed revisions to the FLSA’s white collar exemptions are designed to extend overtime protections to millions of employees.</a:t>
            </a:r>
          </a:p>
          <a:p>
            <a:pPr marL="3175" indent="-3175">
              <a:spcAft>
                <a:spcPts val="2400"/>
              </a:spcAft>
              <a:buNone/>
            </a:pPr>
            <a:r>
              <a:rPr lang="en-US" dirty="0" smtClean="0"/>
              <a:t>Employers should consider the following actions: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First, companies and trade associations affected by the proposal and possible changes to the duties tests should consider submitting comments to ensure that the regulatory record reflects the true impact of any proposed changes and to shape the final rule.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Second, the significant increase in the compensation required to meet the proposed salary-level test will likely affect long-standing staffing and compensation models. Additionally, the publicity generated by the proposed changes may cause a number of employees to question whether they are properly classified.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As such, although any final regulatory change is not imminent, we recommend that companies consider auditing their current employee population to determine what changes will be made to staffing models and the classification of “close to the line” positions if and when the proposed rule becomes final.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Those changes may include raising the salary for certain employees to meet the new proposed standards, bolstering job duties, or reclassifying employees from exempt to nonexempt. Reclassifying exempt employees to nonexempt, in turn, requires considering a broad range of issues, including communication strategy, manager and employee training, timekeeping policies and practices, scheduling, compensation structures, calculation of the overtime rate, and many other issues.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Planning ahead is critical to managing the risks associated with reclassification.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lstStyle/>
          <a:p>
            <a:r>
              <a:rPr lang="en-US" dirty="0" smtClean="0"/>
              <a:t>The Endangered Species – </a:t>
            </a:r>
            <a:br>
              <a:rPr lang="en-US" dirty="0" smtClean="0"/>
            </a:br>
            <a:r>
              <a:rPr lang="en-US" dirty="0" smtClean="0"/>
              <a:t>Your Exempt Workforce</a:t>
            </a:r>
            <a:endParaRPr lang="en-US" dirty="0"/>
          </a:p>
        </p:txBody>
      </p:sp>
      <p:sp>
        <p:nvSpPr>
          <p:cNvPr id="3" name="Subtitle 2"/>
          <p:cNvSpPr>
            <a:spLocks noGrp="1"/>
          </p:cNvSpPr>
          <p:nvPr>
            <p:ph type="subTitle" idx="1"/>
          </p:nvPr>
        </p:nvSpPr>
        <p:spPr/>
        <p:txBody>
          <a:bodyPr/>
          <a:lstStyle/>
          <a:p>
            <a:r>
              <a:rPr lang="en-US" dirty="0" smtClean="0"/>
              <a:t>How to Prepare for the Department of Labor’s Higher Salary Requirement and              Revamping of the Duties Test</a:t>
            </a:r>
          </a:p>
          <a:p>
            <a:endParaRPr lang="en-US" dirty="0"/>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2416175"/>
            <a:ext cx="8130941" cy="1470025"/>
          </a:xfrm>
        </p:spPr>
        <p:txBody>
          <a:bodyPr/>
          <a:lstStyle/>
          <a:p>
            <a:r>
              <a:rPr lang="en-US" dirty="0" smtClean="0"/>
              <a:t>Not So Independent Contractors</a:t>
            </a:r>
            <a:endParaRPr lang="en-US" dirty="0"/>
          </a:p>
        </p:txBody>
      </p:sp>
      <p:sp>
        <p:nvSpPr>
          <p:cNvPr id="3" name="Subtitle 2"/>
          <p:cNvSpPr>
            <a:spLocks noGrp="1"/>
          </p:cNvSpPr>
          <p:nvPr>
            <p:ph type="subTitle" idx="1"/>
          </p:nvPr>
        </p:nvSpPr>
        <p:spPr>
          <a:xfrm>
            <a:off x="685800" y="4171950"/>
            <a:ext cx="3915697" cy="1752600"/>
          </a:xfrm>
        </p:spPr>
        <p:txBody>
          <a:bodyPr/>
          <a:lstStyle/>
          <a:p>
            <a:r>
              <a:rPr lang="en-US" dirty="0" smtClean="0"/>
              <a:t>A Review of the            New DOL Ground Rules</a:t>
            </a:r>
          </a:p>
          <a:p>
            <a:endParaRPr lang="en-US" dirty="0"/>
          </a:p>
        </p:txBody>
      </p:sp>
    </p:spTree>
    <p:extLst>
      <p:ext uri="{BB962C8B-B14F-4D97-AF65-F5344CB8AC3E}">
        <p14:creationId xmlns:p14="http://schemas.microsoft.com/office/powerpoint/2010/main" val="8237084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buNone/>
            </a:pPr>
            <a:r>
              <a:rPr lang="en-US" dirty="0" smtClean="0"/>
              <a:t>The U.S. Department of Labor (USDOL) has launched two major initiatives designed to encourage individual workers who are contract service providers to bring misclassification claims and lawsuits.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buNone/>
            </a:pPr>
            <a:r>
              <a:rPr lang="en-US" dirty="0" smtClean="0"/>
              <a:t>The Department has released extensive new guidance underscoring that independent contractor misclassification remains a top enforcement priority. It is also launching a new outreach program to encourage individual workers to challenge their independent contractor status.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962069"/>
            <a:ext cx="7772400" cy="1506692"/>
          </a:xfrm>
        </p:spPr>
        <p:txBody>
          <a:bodyPr>
            <a:normAutofit/>
          </a:bodyPr>
          <a:lstStyle/>
          <a:p>
            <a:r>
              <a:rPr lang="en-US" cap="none" dirty="0" smtClean="0">
                <a:solidFill>
                  <a:srgbClr val="7F8993"/>
                </a:solidFill>
              </a:rPr>
              <a:t>USDOL Administrator’s Interpretation No. 2015-1</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basic framework for identifying independent contractor status under the wage/hour law has been relatively consistent for many years. USDOL has long had a Fact Sheet outlining its enforcement position.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marL="3175" indent="-3175">
              <a:spcAft>
                <a:spcPts val="2400"/>
              </a:spcAft>
              <a:buNone/>
            </a:pPr>
            <a:r>
              <a:rPr lang="en-US" dirty="0" smtClean="0"/>
              <a:t>But, the underlying premise has always been the same: A multi-factor test focusing on whether the worker is economically dependent on the employer, considering the “economic realities” of the situation, as opposed to truly being “in business for him or herself”.</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marL="3175" indent="-3175">
              <a:spcAft>
                <a:spcPts val="2400"/>
              </a:spcAft>
              <a:buNone/>
            </a:pPr>
            <a:r>
              <a:rPr lang="en-US" dirty="0" smtClean="0"/>
              <a:t>On July 15, 2015, the USDOL reiterated this analysis in a lengthy Administrator’s Interpretation No. 2015-1, which sets forth six non-exclusive factors that should be used to determine if an individual qualifies as an employee rather than an independent contractor: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a:spcAft>
                <a:spcPts val="2400"/>
              </a:spcAft>
            </a:pPr>
            <a:r>
              <a:rPr lang="en-US" dirty="0" smtClean="0"/>
              <a:t>Is the work an integral part of the employer’s business?</a:t>
            </a:r>
          </a:p>
          <a:p>
            <a:pPr>
              <a:spcAft>
                <a:spcPts val="2400"/>
              </a:spcAft>
            </a:pPr>
            <a:r>
              <a:rPr lang="en-US" dirty="0" smtClean="0"/>
              <a:t>Does the worker’s managerial skill affect the worker’s opportunity for profit or loss?</a:t>
            </a:r>
          </a:p>
          <a:p>
            <a:pPr>
              <a:spcAft>
                <a:spcPts val="2400"/>
              </a:spcAft>
            </a:pPr>
            <a:r>
              <a:rPr lang="en-US" dirty="0" smtClean="0"/>
              <a:t>How does the worker’s relative investment compare to the employer’s investment?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a:spcAft>
                <a:spcPts val="2400"/>
              </a:spcAft>
            </a:pPr>
            <a:r>
              <a:rPr lang="en-US" dirty="0" smtClean="0"/>
              <a:t>Does the work performed require special skill and initiative?</a:t>
            </a:r>
          </a:p>
          <a:p>
            <a:pPr>
              <a:spcAft>
                <a:spcPts val="2400"/>
              </a:spcAft>
            </a:pPr>
            <a:r>
              <a:rPr lang="en-US" dirty="0" smtClean="0"/>
              <a:t>Is the relationship between the worker and the employer permanent or indefinite?</a:t>
            </a:r>
          </a:p>
          <a:p>
            <a:pPr>
              <a:spcAft>
                <a:spcPts val="2400"/>
              </a:spcAft>
            </a:pPr>
            <a:r>
              <a:rPr lang="en-US" dirty="0" smtClean="0"/>
              <a:t>What is the nature and degree of the employer’s control?</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900" dirty="0" smtClean="0"/>
              <a:t>USDOL Administrator’s Interpretation No. 2015-1</a:t>
            </a:r>
            <a:endParaRPr lang="en-US" sz="2900"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outcome turns more on the number and weight of the factors as they relate to the ultimate question of economic dependence, than to an employer’s control over the worker. No one factor is dispositive. And, because the application of the criteria can be subjective, outcomes vary depending on the judge deciding the case.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buNone/>
            </a:pPr>
            <a:r>
              <a:rPr lang="en-US" dirty="0" smtClean="0"/>
              <a:t>On June 30, the US Department of Labor (DOL) announced the highly anticipated proposed revisions to the Fair Labor Standards Act’s (FLSA’s) overtime exemptions. The proposed revisions increase the minimum salary needed to qualify for the FLSA’s standard white collar exemptions to be equal to the 40th percentile of weekly earnings for full-time salaried employees (projected to be $50,440 annually or $970 a week in 2016).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normAutofit/>
          </a:bodyPr>
          <a:lstStyle/>
          <a:p>
            <a:r>
              <a:rPr lang="en-US" cap="none" dirty="0" smtClean="0">
                <a:solidFill>
                  <a:srgbClr val="7F8993"/>
                </a:solidFill>
              </a:rPr>
              <a:t>Why Does the Administrator’s Interpretation Matter?</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229600" cy="1143000"/>
          </a:xfrm>
        </p:spPr>
        <p:txBody>
          <a:bodyPr>
            <a:normAutofit/>
          </a:bodyPr>
          <a:lstStyle/>
          <a:p>
            <a:r>
              <a:rPr lang="en-US" sz="2700" dirty="0" smtClean="0"/>
              <a:t>Why Does the Administrator’s Interpretation Matter?</a:t>
            </a:r>
            <a:endParaRPr lang="en-US" sz="2700"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six factors are not new. What the guidance does is bring more attention to this issue and create an easy-to-use template for just about any plaintiff’s lawyer to craft a claim.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229600" cy="1143000"/>
          </a:xfrm>
        </p:spPr>
        <p:txBody>
          <a:bodyPr>
            <a:normAutofit/>
          </a:bodyPr>
          <a:lstStyle/>
          <a:p>
            <a:r>
              <a:rPr lang="en-US" sz="2700" dirty="0" smtClean="0"/>
              <a:t>Why Does the Administrator’s Interpretation Matter?</a:t>
            </a:r>
            <a:endParaRPr lang="en-US" sz="2700" dirty="0"/>
          </a:p>
        </p:txBody>
      </p:sp>
      <p:sp>
        <p:nvSpPr>
          <p:cNvPr id="5" name="Content Placeholder 4"/>
          <p:cNvSpPr>
            <a:spLocks noGrp="1"/>
          </p:cNvSpPr>
          <p:nvPr>
            <p:ph idx="1"/>
          </p:nvPr>
        </p:nvSpPr>
        <p:spPr/>
        <p:txBody>
          <a:bodyPr/>
          <a:lstStyle/>
          <a:p>
            <a:pPr marL="3175" indent="-3175">
              <a:spcAft>
                <a:spcPts val="2400"/>
              </a:spcAft>
              <a:buNone/>
            </a:pPr>
            <a:r>
              <a:rPr lang="en-US" dirty="0" smtClean="0"/>
              <a:t>It also underscores that USDOL has made independent contractor misclassification a priority and is committed to expending significant resources to attack business models using contractor service providers.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43"/>
            <a:ext cx="8229600" cy="1143000"/>
          </a:xfrm>
        </p:spPr>
        <p:txBody>
          <a:bodyPr>
            <a:normAutofit/>
          </a:bodyPr>
          <a:lstStyle/>
          <a:p>
            <a:r>
              <a:rPr lang="en-US" sz="2700" dirty="0" smtClean="0"/>
              <a:t>Why Does the Administrator’s Interpretation Matter?</a:t>
            </a:r>
            <a:endParaRPr lang="en-US" sz="2700" dirty="0"/>
          </a:p>
        </p:txBody>
      </p:sp>
      <p:sp>
        <p:nvSpPr>
          <p:cNvPr id="5" name="Content Placeholder 4"/>
          <p:cNvSpPr>
            <a:spLocks noGrp="1"/>
          </p:cNvSpPr>
          <p:nvPr>
            <p:ph idx="1"/>
          </p:nvPr>
        </p:nvSpPr>
        <p:spPr/>
        <p:txBody>
          <a:bodyPr/>
          <a:lstStyle/>
          <a:p>
            <a:pPr marL="3175" indent="-3175">
              <a:spcAft>
                <a:spcPts val="2400"/>
              </a:spcAft>
              <a:buNone/>
            </a:pPr>
            <a:r>
              <a:rPr lang="en-US" dirty="0" smtClean="0"/>
              <a:t>Accordingly, businesses relying on contract service providers now, more than ever, need to carefully assess their contractor relationships.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lstStyle/>
          <a:p>
            <a:r>
              <a:rPr lang="en-US" cap="none" dirty="0" smtClean="0">
                <a:solidFill>
                  <a:srgbClr val="7F8993"/>
                </a:solidFill>
              </a:rPr>
              <a:t>Business Risk Management</a:t>
            </a:r>
            <a:endParaRPr lang="en-US" cap="none" dirty="0">
              <a:solidFill>
                <a:srgbClr val="7F8993"/>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Business Risk Management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Given the costly consequences of misclassification (e.g., payroll taxes, OT pay, Affordable Care Act, FMLA, and other statutory rights), employers need to realistically assess their contractor relationships and actual work practices to determine whether changes are needed to reduce the risk of misclassification.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Business Risk Management</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Also, businesses need to understand that multiple tests for independent contractor status exist in other federal, state, and local laws. Thus, compliance with the FLSA test alone is not necessarily sufficient.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lstStyle/>
          <a:p>
            <a:r>
              <a:rPr lang="en-US" cap="none" dirty="0" smtClean="0">
                <a:solidFill>
                  <a:srgbClr val="7F8993"/>
                </a:solidFill>
              </a:rPr>
              <a:t>What To Do</a:t>
            </a:r>
            <a:endParaRPr lang="en-US" cap="none" dirty="0">
              <a:solidFill>
                <a:srgbClr val="7F8993"/>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Do business only with a business entity that has a business license. Make payment to the business entity.</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Whenever possible, only contract with a business that has its own employees and allow the business to decide which employee or employees will do the work.</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buNone/>
            </a:pPr>
            <a:r>
              <a:rPr lang="en-US" dirty="0" smtClean="0"/>
              <a:t>The DOL also proposes to increase the minimum total annual compensation required to qualify for the highly compensated exemption to be equal to the 90th percentile of earnings for full-time salaried employees ($122,148 per year as of 2013).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Emphasize and clarify the difference between the company’s business and the contract service provider’s business. Be prepared to show how the service provider can continue or expand business with or without a contract with the company.</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Be sure that actual practices align with the language in the contract.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Rely on brand justification or industry best practices when outlining contract requirements.</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Do not finance the contractor’s business or provide equipment and supplies.</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Do not restrict a contractor from working for others; allow for and facilitate the ability of the contractor to work for others.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Limit the duration of the contract and the ability to automatically renew.</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Pay attention to and use contract terminology, not employment terminology.</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To Do</a:t>
            </a:r>
            <a:endParaRPr lang="en-US" dirty="0"/>
          </a:p>
        </p:txBody>
      </p:sp>
      <p:sp>
        <p:nvSpPr>
          <p:cNvPr id="5" name="Content Placeholder 4"/>
          <p:cNvSpPr>
            <a:spLocks noGrp="1"/>
          </p:cNvSpPr>
          <p:nvPr>
            <p:ph idx="1"/>
          </p:nvPr>
        </p:nvSpPr>
        <p:spPr/>
        <p:txBody>
          <a:bodyPr/>
          <a:lstStyle/>
          <a:p>
            <a:pPr>
              <a:spcAft>
                <a:spcPts val="2400"/>
              </a:spcAft>
            </a:pPr>
            <a:r>
              <a:rPr lang="en-US" dirty="0" smtClean="0"/>
              <a:t>Do not control the details of how work is performed.</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Synergy Contact Information</a:t>
            </a:r>
            <a:endParaRPr lang="en-US" dirty="0"/>
          </a:p>
        </p:txBody>
      </p:sp>
      <p:sp>
        <p:nvSpPr>
          <p:cNvPr id="6" name="Content Placeholder 5"/>
          <p:cNvSpPr txBox="1">
            <a:spLocks noGrp="1"/>
          </p:cNvSpPr>
          <p:nvPr>
            <p:ph idx="1"/>
          </p:nvPr>
        </p:nvSpPr>
        <p:spPr>
          <a:xfrm>
            <a:off x="392151" y="1782060"/>
            <a:ext cx="4047893" cy="3349635"/>
          </a:xfrm>
          <a:prstGeom prst="rect">
            <a:avLst/>
          </a:prstGeom>
          <a:noFill/>
        </p:spPr>
        <p:txBody>
          <a:bodyPr wrap="square" rtlCol="0">
            <a:spAutoFit/>
          </a:bodyPr>
          <a:lstStyle/>
          <a:p>
            <a:pPr indent="7938">
              <a:spcAft>
                <a:spcPts val="0"/>
              </a:spcAft>
              <a:buNone/>
              <a:defRPr/>
            </a:pPr>
            <a:r>
              <a:rPr lang="en-US" sz="2600" b="1" dirty="0" smtClean="0">
                <a:solidFill>
                  <a:srgbClr val="305480"/>
                </a:solidFill>
              </a:rPr>
              <a:t>Mike Bourgon</a:t>
            </a:r>
          </a:p>
          <a:p>
            <a:pPr indent="7938">
              <a:spcAft>
                <a:spcPts val="0"/>
              </a:spcAft>
              <a:buNone/>
              <a:defRPr/>
            </a:pPr>
            <a:r>
              <a:rPr lang="en-US" sz="2600" b="1" dirty="0" smtClean="0">
                <a:solidFill>
                  <a:srgbClr val="305480"/>
                </a:solidFill>
              </a:rPr>
              <a:t>651-270-2281</a:t>
            </a:r>
          </a:p>
          <a:p>
            <a:pPr indent="7938">
              <a:spcAft>
                <a:spcPts val="0"/>
              </a:spcAft>
              <a:buNone/>
              <a:defRPr/>
            </a:pPr>
            <a:r>
              <a:rPr lang="en-US" sz="2600" b="1" dirty="0" smtClean="0">
                <a:solidFill>
                  <a:srgbClr val="305480"/>
                </a:solidFill>
              </a:rPr>
              <a:t>mike@synhr.com</a:t>
            </a:r>
          </a:p>
          <a:p>
            <a:pPr indent="7938">
              <a:spcAft>
                <a:spcPts val="0"/>
              </a:spcAft>
              <a:buNone/>
              <a:defRPr/>
            </a:pPr>
            <a:endParaRPr lang="en-US" sz="2600" b="1" dirty="0" smtClean="0">
              <a:solidFill>
                <a:srgbClr val="305480"/>
              </a:solidFill>
            </a:endParaRPr>
          </a:p>
          <a:p>
            <a:pPr indent="7938">
              <a:spcAft>
                <a:spcPts val="0"/>
              </a:spcAft>
              <a:buNone/>
              <a:defRPr/>
            </a:pPr>
            <a:r>
              <a:rPr lang="en-US" sz="2600" b="1" dirty="0" smtClean="0">
                <a:solidFill>
                  <a:srgbClr val="305480"/>
                </a:solidFill>
              </a:rPr>
              <a:t>Michael Conroy</a:t>
            </a:r>
          </a:p>
          <a:p>
            <a:pPr indent="7938">
              <a:spcAft>
                <a:spcPts val="0"/>
              </a:spcAft>
              <a:buNone/>
              <a:defRPr/>
            </a:pPr>
            <a:r>
              <a:rPr lang="en-US" sz="2600" b="1" dirty="0" smtClean="0">
                <a:solidFill>
                  <a:srgbClr val="305480"/>
                </a:solidFill>
                <a:ea typeface="Tahoma" pitchFamily="34" charset="0"/>
                <a:cs typeface="Tahoma" pitchFamily="34" charset="0"/>
              </a:rPr>
              <a:t>651-325-5395</a:t>
            </a:r>
          </a:p>
          <a:p>
            <a:pPr indent="7938">
              <a:spcAft>
                <a:spcPts val="0"/>
              </a:spcAft>
              <a:buNone/>
              <a:defRPr/>
            </a:pPr>
            <a:r>
              <a:rPr lang="en-US" sz="2600" b="1" dirty="0" smtClean="0">
                <a:solidFill>
                  <a:srgbClr val="305480"/>
                </a:solidFill>
              </a:rPr>
              <a:t>mconroy@synhr.com</a:t>
            </a:r>
          </a:p>
          <a:p>
            <a:pPr indent="7938">
              <a:spcBef>
                <a:spcPts val="200"/>
              </a:spcBef>
              <a:defRPr/>
            </a:pPr>
            <a:endParaRPr lang="en-US" sz="2800" dirty="0" smtClean="0">
              <a:solidFill>
                <a:srgbClr val="305480"/>
              </a:solidFill>
            </a:endParaRPr>
          </a:p>
        </p:txBody>
      </p:sp>
      <p:pic>
        <p:nvPicPr>
          <p:cNvPr id="7" name="Picture 3"/>
          <p:cNvPicPr>
            <a:picLocks noChangeAspect="1" noChangeArrowheads="1"/>
          </p:cNvPicPr>
          <p:nvPr/>
        </p:nvPicPr>
        <p:blipFill>
          <a:blip r:embed="rId2" cstate="print"/>
          <a:srcRect/>
          <a:stretch>
            <a:fillRect/>
          </a:stretch>
        </p:blipFill>
        <p:spPr bwMode="auto">
          <a:xfrm>
            <a:off x="4049752" y="2141034"/>
            <a:ext cx="4572000" cy="1351417"/>
          </a:xfrm>
          <a:prstGeom prst="rect">
            <a:avLst/>
          </a:prstGeom>
          <a:noFill/>
          <a:ln w="9525">
            <a:noFill/>
            <a:miter lim="800000"/>
            <a:headEnd/>
            <a:tailEnd/>
          </a:ln>
        </p:spPr>
      </p:pic>
      <p:sp>
        <p:nvSpPr>
          <p:cNvPr id="8" name="TextBox 7"/>
          <p:cNvSpPr txBox="1"/>
          <p:nvPr/>
        </p:nvSpPr>
        <p:spPr>
          <a:xfrm>
            <a:off x="5480825" y="3314032"/>
            <a:ext cx="2895600" cy="856645"/>
          </a:xfrm>
          <a:prstGeom prst="rect">
            <a:avLst/>
          </a:prstGeom>
          <a:noFill/>
        </p:spPr>
        <p:txBody>
          <a:bodyPr wrap="square" rtlCol="0">
            <a:spAutoFit/>
          </a:bodyPr>
          <a:lstStyle/>
          <a:p>
            <a:pPr marL="228600" indent="7938">
              <a:spcBef>
                <a:spcPts val="200"/>
              </a:spcBef>
              <a:defRPr/>
            </a:pPr>
            <a:r>
              <a:rPr lang="en-US" sz="2400" dirty="0" smtClean="0">
                <a:solidFill>
                  <a:schemeClr val="accent3">
                    <a:lumMod val="50000"/>
                  </a:schemeClr>
                </a:solidFill>
              </a:rPr>
              <a:t>www.SynHR.com</a:t>
            </a:r>
          </a:p>
          <a:p>
            <a:pPr marL="228600" indent="7938">
              <a:spcBef>
                <a:spcPts val="200"/>
              </a:spcBef>
              <a:defRPr/>
            </a:pPr>
            <a:r>
              <a:rPr lang="en-US" sz="2400" dirty="0" smtClean="0">
                <a:solidFill>
                  <a:schemeClr val="accent3">
                    <a:lumMod val="50000"/>
                  </a:schemeClr>
                </a:solidFill>
              </a:rPr>
              <a:t>1-888-603-7872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buNone/>
            </a:pPr>
            <a:r>
              <a:rPr lang="en-US" dirty="0" smtClean="0"/>
              <a:t>Additionally, the DOL proposes to adjust (and likely increase) these minimum salary and compensation levels on an annual basis.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proposed rule does not include changes to the FLSA’s duties test , but the DOL nevertheless seeks comments on whether, in light of its compensation proposals, changes to the duties test are necessary. </a:t>
            </a:r>
          </a:p>
          <a:p>
            <a:pPr marL="3175" indent="-3175">
              <a:spcAft>
                <a:spcPts val="2400"/>
              </a:spcAft>
              <a:buNone/>
            </a:pPr>
            <a:r>
              <a:rPr lang="en-US" dirty="0" smtClean="0"/>
              <a:t>The DOL is providing the public with a 60-day period after the proposed rule is published in Federal Register to comment on it.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3044825"/>
            <a:ext cx="7772400" cy="1362075"/>
          </a:xfrm>
        </p:spPr>
        <p:txBody>
          <a:bodyPr/>
          <a:lstStyle/>
          <a:p>
            <a:r>
              <a:rPr lang="en-US" cap="none" dirty="0" smtClean="0">
                <a:solidFill>
                  <a:srgbClr val="7F8993"/>
                </a:solidFill>
              </a:rPr>
              <a:t>Background</a:t>
            </a:r>
            <a:endParaRPr lang="en-US" cap="none" dirty="0">
              <a:solidFill>
                <a:srgbClr val="7F8993"/>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a:t>
            </a:r>
            <a:endParaRPr lang="en-US" dirty="0"/>
          </a:p>
        </p:txBody>
      </p:sp>
      <p:sp>
        <p:nvSpPr>
          <p:cNvPr id="5" name="Content Placeholder 4"/>
          <p:cNvSpPr>
            <a:spLocks noGrp="1"/>
          </p:cNvSpPr>
          <p:nvPr>
            <p:ph idx="1"/>
          </p:nvPr>
        </p:nvSpPr>
        <p:spPr/>
        <p:txBody>
          <a:bodyPr/>
          <a:lstStyle/>
          <a:p>
            <a:pPr marL="3175" indent="-3175">
              <a:spcAft>
                <a:spcPts val="2400"/>
              </a:spcAft>
              <a:buNone/>
            </a:pPr>
            <a:r>
              <a:rPr lang="en-US" dirty="0" smtClean="0"/>
              <a:t>The FLSA’s white collar exemptions exclude certain executive, administrative, and professional employees from federal minimum wage and overtime requirements.  </a:t>
            </a:r>
          </a:p>
          <a:p>
            <a:pPr marL="3175" indent="-3175">
              <a:spcAft>
                <a:spcPts val="2400"/>
              </a:spcAft>
              <a:buNone/>
            </a:pPr>
            <a:r>
              <a:rPr lang="en-US" dirty="0" smtClean="0"/>
              <a:t>Presently, to qualify for one of these exemptions, employees generally must: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88DA52-1155-4275-927A-A9439452EFF5}"/>
</file>

<file path=customXml/itemProps2.xml><?xml version="1.0" encoding="utf-8"?>
<ds:datastoreItem xmlns:ds="http://schemas.openxmlformats.org/officeDocument/2006/customXml" ds:itemID="{9BE2313F-41E4-4517-8FC5-AF7AA4F98270}"/>
</file>

<file path=customXml/itemProps3.xml><?xml version="1.0" encoding="utf-8"?>
<ds:datastoreItem xmlns:ds="http://schemas.openxmlformats.org/officeDocument/2006/customXml" ds:itemID="{DA028A31-7402-4CEA-A53D-4EE847419F4A}"/>
</file>

<file path=docProps/app.xml><?xml version="1.0" encoding="utf-8"?>
<Properties xmlns="http://schemas.openxmlformats.org/officeDocument/2006/extended-properties" xmlns:vt="http://schemas.openxmlformats.org/officeDocument/2006/docPropsVTypes">
  <TotalTime>302</TotalTime>
  <Words>1926</Words>
  <Application>Microsoft Office PowerPoint</Application>
  <PresentationFormat>On-screen Show (4:3)</PresentationFormat>
  <Paragraphs>131</Paragraphs>
  <Slides>58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Calibri</vt:lpstr>
      <vt:lpstr>Tahoma</vt:lpstr>
      <vt:lpstr>Office Theme</vt:lpstr>
      <vt:lpstr>Endangered Species (Your Exempt Workforce) and Not-So-Independent Contractors</vt:lpstr>
      <vt:lpstr>Mike Bourgon Mike Conroy</vt:lpstr>
      <vt:lpstr>The Endangered Species –  Your Exempt Workforce</vt:lpstr>
      <vt:lpstr>Introduction</vt:lpstr>
      <vt:lpstr>Introduction</vt:lpstr>
      <vt:lpstr>Introduction</vt:lpstr>
      <vt:lpstr>Introduction</vt:lpstr>
      <vt:lpstr>Background</vt:lpstr>
      <vt:lpstr>Background</vt:lpstr>
      <vt:lpstr>Background</vt:lpstr>
      <vt:lpstr>Background</vt:lpstr>
      <vt:lpstr>Background</vt:lpstr>
      <vt:lpstr>Background</vt:lpstr>
      <vt:lpstr>DOL Requests for Comment</vt:lpstr>
      <vt:lpstr>DOL Requests for Comment</vt:lpstr>
      <vt:lpstr>DOL Requests for Comment</vt:lpstr>
      <vt:lpstr>DOL Requests for Comment</vt:lpstr>
      <vt:lpstr>DOL Requests for Comment</vt:lpstr>
      <vt:lpstr>DOL Requests for Comment</vt:lpstr>
      <vt:lpstr>DOL Requests for Comment</vt:lpstr>
      <vt:lpstr>DOL Requests for Comment</vt:lpstr>
      <vt:lpstr>DOL Requests for Comment</vt:lpstr>
      <vt:lpstr>Conclusion</vt:lpstr>
      <vt:lpstr>Conclusion</vt:lpstr>
      <vt:lpstr>Conclusion</vt:lpstr>
      <vt:lpstr>Conclusion</vt:lpstr>
      <vt:lpstr>Conclusion</vt:lpstr>
      <vt:lpstr>Conclusion</vt:lpstr>
      <vt:lpstr>Conclusion</vt:lpstr>
      <vt:lpstr>Not So Independent Contractors</vt:lpstr>
      <vt:lpstr>Introduction</vt:lpstr>
      <vt:lpstr>Introduction</vt:lpstr>
      <vt:lpstr>USDOL Administrator’s Interpretation No. 2015-1</vt:lpstr>
      <vt:lpstr>USDOL Administrator’s Interpretation No. 2015-1</vt:lpstr>
      <vt:lpstr>USDOL Administrator’s Interpretation No. 2015-1</vt:lpstr>
      <vt:lpstr>USDOL Administrator’s Interpretation No. 2015-1</vt:lpstr>
      <vt:lpstr>USDOL Administrator’s Interpretation No. 2015-1</vt:lpstr>
      <vt:lpstr>USDOL Administrator’s Interpretation No. 2015-1</vt:lpstr>
      <vt:lpstr>USDOL Administrator’s Interpretation No. 2015-1</vt:lpstr>
      <vt:lpstr>Why Does the Administrator’s Interpretation Matter?</vt:lpstr>
      <vt:lpstr>Why Does the Administrator’s Interpretation Matter?</vt:lpstr>
      <vt:lpstr>Why Does the Administrator’s Interpretation Matter?</vt:lpstr>
      <vt:lpstr>Why Does the Administrator’s Interpretation Matter?</vt:lpstr>
      <vt:lpstr>Business Risk Management</vt:lpstr>
      <vt:lpstr>Business Risk Management</vt:lpstr>
      <vt:lpstr>Business Risk Management</vt:lpstr>
      <vt:lpstr>What To Do</vt:lpstr>
      <vt:lpstr>What To Do</vt:lpstr>
      <vt:lpstr>What To Do</vt:lpstr>
      <vt:lpstr>What To Do</vt:lpstr>
      <vt:lpstr>What To Do</vt:lpstr>
      <vt:lpstr>What To Do</vt:lpstr>
      <vt:lpstr>What To Do</vt:lpstr>
      <vt:lpstr>What To Do</vt:lpstr>
      <vt:lpstr>What To Do</vt:lpstr>
      <vt:lpstr>What To Do</vt:lpstr>
      <vt:lpstr>What To Do</vt:lpstr>
      <vt:lpstr>Synergy Contact Information</vt:lpstr>
    </vt:vector>
  </TitlesOfParts>
  <Company>Sight Marketing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Lantto</dc:creator>
  <cp:lastModifiedBy>Johannah Saari</cp:lastModifiedBy>
  <cp:revision>53</cp:revision>
  <cp:lastPrinted>2014-12-10T18:59:49Z</cp:lastPrinted>
  <dcterms:created xsi:type="dcterms:W3CDTF">2013-11-05T15:10:56Z</dcterms:created>
  <dcterms:modified xsi:type="dcterms:W3CDTF">2015-10-22T13:48:17Z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