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8.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2.xml" ContentType="application/vnd.openxmlformats-officedocument.presentationml.slideLayout+xml"/>
  <Override PartName="/ppt/slideLayouts/slideLayout19.xml" ContentType="application/vnd.openxmlformats-officedocument.presentationml.slideLayout+xml"/>
  <Override PartName="/ppt/slideLayouts/slideLayout2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 id="2147483778" r:id="rId2"/>
    <p:sldMasterId id="2147483790" r:id="rId3"/>
  </p:sldMasterIdLst>
  <p:notesMasterIdLst>
    <p:notesMasterId r:id="rId56"/>
  </p:notesMasterIdLst>
  <p:handoutMasterIdLst>
    <p:handoutMasterId r:id="rId57"/>
  </p:handoutMasterIdLst>
  <p:sldIdLst>
    <p:sldId id="562" r:id="rId4"/>
    <p:sldId id="563" r:id="rId5"/>
    <p:sldId id="622" r:id="rId6"/>
    <p:sldId id="653" r:id="rId7"/>
    <p:sldId id="623" r:id="rId8"/>
    <p:sldId id="654" r:id="rId9"/>
    <p:sldId id="655" r:id="rId10"/>
    <p:sldId id="656" r:id="rId11"/>
    <p:sldId id="657" r:id="rId12"/>
    <p:sldId id="658" r:id="rId13"/>
    <p:sldId id="659" r:id="rId14"/>
    <p:sldId id="660" r:id="rId15"/>
    <p:sldId id="661" r:id="rId16"/>
    <p:sldId id="662" r:id="rId17"/>
    <p:sldId id="663" r:id="rId18"/>
    <p:sldId id="664" r:id="rId19"/>
    <p:sldId id="666" r:id="rId20"/>
    <p:sldId id="700" r:id="rId21"/>
    <p:sldId id="667" r:id="rId22"/>
    <p:sldId id="668" r:id="rId23"/>
    <p:sldId id="669" r:id="rId24"/>
    <p:sldId id="670" r:id="rId25"/>
    <p:sldId id="671" r:id="rId26"/>
    <p:sldId id="672" r:id="rId27"/>
    <p:sldId id="701" r:id="rId28"/>
    <p:sldId id="674" r:id="rId29"/>
    <p:sldId id="675" r:id="rId30"/>
    <p:sldId id="676" r:id="rId31"/>
    <p:sldId id="677" r:id="rId32"/>
    <p:sldId id="678" r:id="rId33"/>
    <p:sldId id="679" r:id="rId34"/>
    <p:sldId id="680" r:id="rId35"/>
    <p:sldId id="681" r:id="rId36"/>
    <p:sldId id="682" r:id="rId37"/>
    <p:sldId id="683" r:id="rId38"/>
    <p:sldId id="684" r:id="rId39"/>
    <p:sldId id="685" r:id="rId40"/>
    <p:sldId id="686" r:id="rId41"/>
    <p:sldId id="687" r:id="rId42"/>
    <p:sldId id="688" r:id="rId43"/>
    <p:sldId id="689" r:id="rId44"/>
    <p:sldId id="702" r:id="rId45"/>
    <p:sldId id="691" r:id="rId46"/>
    <p:sldId id="692" r:id="rId47"/>
    <p:sldId id="693" r:id="rId48"/>
    <p:sldId id="694" r:id="rId49"/>
    <p:sldId id="695" r:id="rId50"/>
    <p:sldId id="696" r:id="rId51"/>
    <p:sldId id="697" r:id="rId52"/>
    <p:sldId id="698" r:id="rId53"/>
    <p:sldId id="699" r:id="rId54"/>
    <p:sldId id="652" r:id="rId5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590" autoAdjust="0"/>
  </p:normalViewPr>
  <p:slideViewPr>
    <p:cSldViewPr>
      <p:cViewPr>
        <p:scale>
          <a:sx n="90" d="100"/>
          <a:sy n="90" d="100"/>
        </p:scale>
        <p:origin x="-498" y="312"/>
      </p:cViewPr>
      <p:guideLst>
        <p:guide orient="horz" pos="2160"/>
        <p:guide pos="2880"/>
      </p:guideLst>
    </p:cSldViewPr>
  </p:slideViewPr>
  <p:outlineViewPr>
    <p:cViewPr>
      <p:scale>
        <a:sx n="33" d="100"/>
        <a:sy n="33" d="100"/>
      </p:scale>
      <p:origin x="12" y="1389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customXml" Target="../customXml/item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61" Type="http://schemas.openxmlformats.org/officeDocument/2006/relationships/tableStyles" Target="tableStyle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notesMaster" Target="notesMasters/notesMaster1.xml"/><Relationship Id="rId64" Type="http://schemas.openxmlformats.org/officeDocument/2006/relationships/customXml" Target="../customXml/item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handoutMaster" Target="handoutMasters/handoutMaster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C9E29235-7A9A-4968-9BD4-D1F591C22D6A}" type="datetimeFigureOut">
              <a:rPr lang="en-US" smtClean="0"/>
              <a:pPr/>
              <a:t>1/22/2015</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706651F1-4285-45E9-BB1D-2B6BA525D9E5}" type="slidenum">
              <a:rPr lang="en-US" smtClean="0"/>
              <a:pPr/>
              <a:t>‹#›</a:t>
            </a:fld>
            <a:endParaRPr lang="en-US"/>
          </a:p>
        </p:txBody>
      </p:sp>
    </p:spTree>
    <p:extLst>
      <p:ext uri="{BB962C8B-B14F-4D97-AF65-F5344CB8AC3E}">
        <p14:creationId xmlns:p14="http://schemas.microsoft.com/office/powerpoint/2010/main" val="3498634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39" name="Rectangle 3"/>
          <p:cNvSpPr>
            <a:spLocks noGrp="1" noChangeArrowheads="1"/>
          </p:cNvSpPr>
          <p:nvPr>
            <p:ph type="dt" idx="1"/>
          </p:nvPr>
        </p:nvSpPr>
        <p:spPr bwMode="auto">
          <a:xfrm>
            <a:off x="3884613"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5800" y="4415790"/>
            <a:ext cx="5486400" cy="418338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5542" name="Rectangle 6"/>
          <p:cNvSpPr>
            <a:spLocks noGrp="1" noChangeArrowheads="1"/>
          </p:cNvSpPr>
          <p:nvPr>
            <p:ph type="ftr" sz="quarter" idx="4"/>
          </p:nvPr>
        </p:nvSpPr>
        <p:spPr bwMode="auto">
          <a:xfrm>
            <a:off x="0"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43" name="Rectangle 7"/>
          <p:cNvSpPr>
            <a:spLocks noGrp="1" noChangeArrowheads="1"/>
          </p:cNvSpPr>
          <p:nvPr>
            <p:ph type="sldNum" sz="quarter" idx="5"/>
          </p:nvPr>
        </p:nvSpPr>
        <p:spPr bwMode="auto">
          <a:xfrm>
            <a:off x="3884613"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3ECEA019-4148-4A90-8B1B-7352DFA1B192}" type="slidenum">
              <a:rPr lang="en-US"/>
              <a:pPr>
                <a:defRPr/>
              </a:pPr>
              <a:t>‹#›</a:t>
            </a:fld>
            <a:endParaRPr lang="en-US" dirty="0"/>
          </a:p>
        </p:txBody>
      </p:sp>
    </p:spTree>
    <p:extLst>
      <p:ext uri="{BB962C8B-B14F-4D97-AF65-F5344CB8AC3E}">
        <p14:creationId xmlns:p14="http://schemas.microsoft.com/office/powerpoint/2010/main" val="6006055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2418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8911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093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9082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2329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7251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5109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6574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5587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24720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550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71763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155266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303835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25700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25267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577633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48170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727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4483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45235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345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74695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6126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0537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38054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7637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0048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2641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2601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5650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674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8888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1/22/2015</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191133524"/>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1/22/2015</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3552190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1/22/2015</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094358408"/>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862012" y="1524000"/>
            <a:ext cx="7443788" cy="2200275"/>
          </a:xfrm>
          <a:prstGeom prst="rect">
            <a:avLst/>
          </a:prstGeom>
          <a:noFill/>
          <a:ln w="9525">
            <a:noFill/>
            <a:miter lim="800000"/>
            <a:headEnd/>
            <a:tailEnd/>
          </a:ln>
        </p:spPr>
      </p:pic>
    </p:spTree>
    <p:extLst>
      <p:ext uri="{BB962C8B-B14F-4D97-AF65-F5344CB8AC3E}">
        <p14:creationId xmlns:p14="http://schemas.microsoft.com/office/powerpoint/2010/main" val="370292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Salary Basis Test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In order to apply a white collar exemption, employees must receive and be paid a salary.</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Salary Basis Test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Autofit/>
          </a:bodyPr>
          <a:lstStyle/>
          <a:p>
            <a:pPr marL="0" indent="0">
              <a:spcBef>
                <a:spcPts val="0"/>
              </a:spcBef>
              <a:spcAft>
                <a:spcPts val="1200"/>
              </a:spcAft>
              <a:buClr>
                <a:srgbClr val="000000"/>
              </a:buClr>
              <a:buSzPct val="92000"/>
              <a:buNone/>
            </a:pPr>
            <a:r>
              <a:rPr lang="en-US" sz="3000" dirty="0" smtClean="0">
                <a:latin typeface="Tahoma" pitchFamily="34" charset="0"/>
                <a:ea typeface="Tahoma" pitchFamily="34" charset="0"/>
                <a:cs typeface="Tahoma" pitchFamily="34" charset="0"/>
              </a:rPr>
              <a:t>If an employee receives a salary of at least $455 per week ($23,660 per annum) this is not subject to reduction due to variations in quality/quantity of work performed and meets the regulatory definitions for “duties”, they do not have to be paid overtime for hours worked over 40 in a week because their salary is intended to cover all of their working time.</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Considerations for the Salary Basis Test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905000"/>
            <a:ext cx="7848600" cy="4191000"/>
          </a:xfrm>
        </p:spPr>
        <p:txBody>
          <a:bodyPr>
            <a:normAutofit/>
          </a:bodyPr>
          <a:lstStyle/>
          <a:p>
            <a:pPr marL="514350" indent="-514350">
              <a:spcBef>
                <a:spcPts val="0"/>
              </a:spcBef>
              <a:spcAft>
                <a:spcPts val="1200"/>
              </a:spcAft>
              <a:buClr>
                <a:srgbClr val="000000"/>
              </a:buClr>
              <a:buSzPct val="92000"/>
              <a:buFont typeface="+mj-lt"/>
              <a:buAutoNum type="arabicPeriod"/>
            </a:pPr>
            <a:r>
              <a:rPr lang="en-US" dirty="0" smtClean="0">
                <a:latin typeface="Tahoma" pitchFamily="34" charset="0"/>
                <a:ea typeface="Tahoma" pitchFamily="34" charset="0"/>
                <a:cs typeface="Tahoma" pitchFamily="34" charset="0"/>
              </a:rPr>
              <a:t>Does the organization have a written policy prohibiting improper salary deductions?</a:t>
            </a:r>
          </a:p>
          <a:p>
            <a:pPr marL="514350" indent="-514350">
              <a:spcBef>
                <a:spcPts val="0"/>
              </a:spcBef>
              <a:spcAft>
                <a:spcPts val="1200"/>
              </a:spcAft>
              <a:buClr>
                <a:srgbClr val="000000"/>
              </a:buClr>
              <a:buSzPct val="92000"/>
              <a:buFont typeface="+mj-lt"/>
              <a:buAutoNum type="arabicPeriod"/>
            </a:pPr>
            <a:r>
              <a:rPr lang="en-US" dirty="0" smtClean="0">
                <a:latin typeface="Tahoma" pitchFamily="34" charset="0"/>
                <a:ea typeface="Tahoma" pitchFamily="34" charset="0"/>
                <a:cs typeface="Tahoma" pitchFamily="34" charset="0"/>
              </a:rPr>
              <a:t>Does the automated payroll system have electronic alerts to prevent salary docking?</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Considerations for the Salary Basis Test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905000"/>
            <a:ext cx="7848600" cy="4191000"/>
          </a:xfrm>
        </p:spPr>
        <p:txBody>
          <a:bodyPr>
            <a:normAutofit/>
          </a:bodyPr>
          <a:lstStyle/>
          <a:p>
            <a:pPr marL="514350" indent="-514350">
              <a:spcBef>
                <a:spcPts val="0"/>
              </a:spcBef>
              <a:spcAft>
                <a:spcPts val="1200"/>
              </a:spcAft>
              <a:buClr>
                <a:srgbClr val="000000"/>
              </a:buClr>
              <a:buSzPct val="92000"/>
              <a:buFont typeface="+mj-lt"/>
              <a:buAutoNum type="arabicPeriod" startAt="3"/>
            </a:pPr>
            <a:r>
              <a:rPr lang="en-US" dirty="0" smtClean="0">
                <a:latin typeface="Tahoma" pitchFamily="34" charset="0"/>
                <a:ea typeface="Tahoma" pitchFamily="34" charset="0"/>
                <a:cs typeface="Tahoma" pitchFamily="34" charset="0"/>
              </a:rPr>
              <a:t>Is there a written safe harbor policy calling for the investigation of complaints and timely reimbursing of improper deductions?</a:t>
            </a:r>
          </a:p>
          <a:p>
            <a:pPr marL="514350" indent="-514350">
              <a:spcBef>
                <a:spcPts val="0"/>
              </a:spcBef>
              <a:spcAft>
                <a:spcPts val="1200"/>
              </a:spcAft>
              <a:buClr>
                <a:srgbClr val="000000"/>
              </a:buClr>
              <a:buSzPct val="92000"/>
              <a:buFont typeface="+mj-lt"/>
              <a:buAutoNum type="arabicPeriod" startAt="3"/>
            </a:pPr>
            <a:r>
              <a:rPr lang="en-US" dirty="0" smtClean="0">
                <a:latin typeface="Tahoma" pitchFamily="34" charset="0"/>
                <a:ea typeface="Tahoma" pitchFamily="34" charset="0"/>
                <a:cs typeface="Tahoma" pitchFamily="34" charset="0"/>
              </a:rPr>
              <a:t>Is there an automated system for requesting time off, paid or unpaid?  Are there review levels?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Considerations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514350" indent="-514350">
              <a:spcBef>
                <a:spcPts val="0"/>
              </a:spcBef>
              <a:spcAft>
                <a:spcPts val="1200"/>
              </a:spcAft>
              <a:buClr>
                <a:srgbClr val="000000"/>
              </a:buClr>
              <a:buSzPct val="92000"/>
              <a:buFont typeface="+mj-lt"/>
              <a:buAutoNum type="arabicPeriod" startAt="5"/>
            </a:pPr>
            <a:r>
              <a:rPr lang="en-US" dirty="0" smtClean="0">
                <a:latin typeface="Tahoma" pitchFamily="34" charset="0"/>
                <a:ea typeface="Tahoma" pitchFamily="34" charset="0"/>
                <a:cs typeface="Tahoma" pitchFamily="34" charset="0"/>
              </a:rPr>
              <a:t>Are there rules governing time off and, if so, is the time off limited to full-day increments?</a:t>
            </a:r>
          </a:p>
          <a:p>
            <a:pPr marL="514350" indent="-514350">
              <a:spcBef>
                <a:spcPts val="0"/>
              </a:spcBef>
              <a:spcAft>
                <a:spcPts val="1200"/>
              </a:spcAft>
              <a:buClr>
                <a:srgbClr val="000000"/>
              </a:buClr>
              <a:buSzPct val="92000"/>
              <a:buFont typeface="+mj-lt"/>
              <a:buAutoNum type="arabicPeriod" startAt="5"/>
            </a:pPr>
            <a:r>
              <a:rPr lang="en-US" dirty="0" smtClean="0">
                <a:latin typeface="Tahoma" pitchFamily="34" charset="0"/>
                <a:ea typeface="Tahoma" pitchFamily="34" charset="0"/>
                <a:cs typeface="Tahoma" pitchFamily="34" charset="0"/>
              </a:rPr>
              <a:t>Are employee pay stubs or earning statements understandable as to how compensation is calculated?</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Considerations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514350" indent="-514350">
              <a:spcBef>
                <a:spcPts val="0"/>
              </a:spcBef>
              <a:spcAft>
                <a:spcPts val="1200"/>
              </a:spcAft>
              <a:buClr>
                <a:srgbClr val="000000"/>
              </a:buClr>
              <a:buSzPct val="92000"/>
              <a:buFont typeface="+mj-lt"/>
              <a:buAutoNum type="arabicPeriod" startAt="7"/>
            </a:pPr>
            <a:r>
              <a:rPr lang="en-US" dirty="0" smtClean="0">
                <a:latin typeface="Tahoma" pitchFamily="34" charset="0"/>
                <a:ea typeface="Tahoma" pitchFamily="34" charset="0"/>
                <a:cs typeface="Tahoma" pitchFamily="34" charset="0"/>
              </a:rPr>
              <a:t>For salaried exempt employees, do they reflect a predetermined salary that is regularly paid?</a:t>
            </a:r>
          </a:p>
          <a:p>
            <a:pPr marL="514350" indent="-514350">
              <a:spcBef>
                <a:spcPts val="0"/>
              </a:spcBef>
              <a:spcAft>
                <a:spcPts val="1200"/>
              </a:spcAft>
              <a:buClr>
                <a:srgbClr val="000000"/>
              </a:buClr>
              <a:buSzPct val="92000"/>
              <a:buFont typeface="+mj-lt"/>
              <a:buAutoNum type="arabicPeriod" startAt="7"/>
            </a:pPr>
            <a:r>
              <a:rPr lang="en-US" dirty="0" smtClean="0">
                <a:latin typeface="Tahoma" pitchFamily="34" charset="0"/>
                <a:ea typeface="Tahoma" pitchFamily="34" charset="0"/>
                <a:cs typeface="Tahoma" pitchFamily="34" charset="0"/>
              </a:rPr>
              <a:t>Failure to consider these items for salaried employees could render an exempt as an hourly employee and entitled them to unpaid overtime.</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67818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Regular Rate of Pay and OT Calculations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8458200" cy="4191000"/>
          </a:xfrm>
        </p:spPr>
        <p:txBody>
          <a:bodyPr>
            <a:noAutofit/>
          </a:bodyPr>
          <a:lstStyle/>
          <a:p>
            <a:pPr marL="514350" indent="-514350">
              <a:lnSpc>
                <a:spcPct val="90000"/>
              </a:lnSpc>
              <a:spcBef>
                <a:spcPts val="0"/>
              </a:spcBef>
              <a:spcAft>
                <a:spcPts val="1200"/>
              </a:spcAft>
              <a:buClr>
                <a:srgbClr val="000000"/>
              </a:buClr>
              <a:buSzPct val="92000"/>
            </a:pPr>
            <a:r>
              <a:rPr lang="en-US" sz="3000" dirty="0" smtClean="0">
                <a:latin typeface="Tahoma" pitchFamily="34" charset="0"/>
                <a:ea typeface="Tahoma" pitchFamily="34" charset="0"/>
                <a:cs typeface="Tahoma" pitchFamily="34" charset="0"/>
              </a:rPr>
              <a:t>In many instances, employers pay attendance bonuses and other non-discretionary bonuses that induce non-exempt employees to work more steadily or more efficiently or for longer periods of time.</a:t>
            </a:r>
          </a:p>
          <a:p>
            <a:pPr marL="514350" indent="-514350">
              <a:lnSpc>
                <a:spcPct val="90000"/>
              </a:lnSpc>
              <a:spcBef>
                <a:spcPts val="0"/>
              </a:spcBef>
              <a:spcAft>
                <a:spcPts val="1200"/>
              </a:spcAft>
              <a:buClr>
                <a:srgbClr val="000000"/>
              </a:buClr>
              <a:buSzPct val="92000"/>
            </a:pPr>
            <a:r>
              <a:rPr lang="en-US" sz="3000" dirty="0" smtClean="0">
                <a:latin typeface="Tahoma" pitchFamily="34" charset="0"/>
                <a:ea typeface="Tahoma" pitchFamily="34" charset="0"/>
                <a:cs typeface="Tahoma" pitchFamily="34" charset="0"/>
              </a:rPr>
              <a:t>These payments are not often included in the calculation of the employee’s regular rate of pay before overtime pay is calculated.</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Regular Rate of Pay</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All compensation that constitutes “remuneration for employment” must be included unless it falls within a very specific statutory exemption.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Thus these “bonuses” must be included in the calculation of the “regular rate of pay”.</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600200"/>
            <a:ext cx="6400800" cy="830997"/>
          </a:xfrm>
          <a:prstGeom prst="rect">
            <a:avLst/>
          </a:prstGeom>
          <a:noFill/>
        </p:spPr>
        <p:txBody>
          <a:bodyPr wrap="square" rtlCol="0">
            <a:spAutoFit/>
          </a:bodyPr>
          <a:lstStyle/>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Sexual Harassment</a:t>
            </a:r>
            <a:endParaRPr lang="en-US" sz="48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Tangible Employment Action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0" indent="0">
              <a:spcBef>
                <a:spcPts val="0"/>
              </a:spcBef>
              <a:spcAft>
                <a:spcPts val="2400"/>
              </a:spcAft>
              <a:buClr>
                <a:srgbClr val="000000"/>
              </a:buClr>
              <a:buSzPct val="92000"/>
              <a:buNone/>
            </a:pPr>
            <a:r>
              <a:rPr lang="en-US" dirty="0" smtClean="0">
                <a:latin typeface="Tahoma" pitchFamily="34" charset="0"/>
                <a:ea typeface="Tahoma" pitchFamily="34" charset="0"/>
                <a:cs typeface="Tahoma" pitchFamily="34" charset="0"/>
              </a:rPr>
              <a:t>When does harassment become a tangible employment action?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If a supervisor’s harassment includes the taking of a tangible employment action – the employer will have no defense to charges.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457200"/>
            <a:ext cx="8229600" cy="2308324"/>
          </a:xfrm>
          <a:prstGeom prst="rect">
            <a:avLst/>
          </a:prstGeom>
          <a:noFill/>
        </p:spPr>
        <p:txBody>
          <a:bodyPr wrap="square" rtlCol="0">
            <a:spAutoFit/>
          </a:bodyPr>
          <a:lstStyle/>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Employee Relations</a:t>
            </a:r>
          </a:p>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Legal Update, </a:t>
            </a:r>
          </a:p>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Ideas and Trends</a:t>
            </a:r>
            <a:endParaRPr lang="en-US" sz="4800" b="1" dirty="0">
              <a:solidFill>
                <a:prstClr val="black"/>
              </a:solidFill>
              <a:latin typeface="Tahoma" pitchFamily="34" charset="0"/>
              <a:ea typeface="Tahoma" pitchFamily="34" charset="0"/>
              <a:cs typeface="Tahoma" pitchFamily="34" charset="0"/>
            </a:endParaRPr>
          </a:p>
        </p:txBody>
      </p:sp>
      <p:sp>
        <p:nvSpPr>
          <p:cNvPr id="4" name="TextBox 3"/>
          <p:cNvSpPr txBox="1"/>
          <p:nvPr/>
        </p:nvSpPr>
        <p:spPr>
          <a:xfrm>
            <a:off x="3429000" y="2895600"/>
            <a:ext cx="2373535" cy="523220"/>
          </a:xfrm>
          <a:prstGeom prst="rect">
            <a:avLst/>
          </a:prstGeom>
          <a:noFill/>
        </p:spPr>
        <p:txBody>
          <a:bodyPr wrap="square" rtlCol="0">
            <a:spAutoFit/>
          </a:bodyPr>
          <a:lstStyle/>
          <a:p>
            <a:pPr algn="ctr" fontAlgn="auto">
              <a:spcBef>
                <a:spcPts val="0"/>
              </a:spcBef>
              <a:spcAft>
                <a:spcPts val="0"/>
              </a:spcAft>
            </a:pPr>
            <a:r>
              <a:rPr lang="en-US" sz="2800" dirty="0" smtClean="0">
                <a:solidFill>
                  <a:prstClr val="black"/>
                </a:solidFill>
                <a:latin typeface="Tahoma" pitchFamily="34" charset="0"/>
                <a:ea typeface="Tahoma" pitchFamily="34" charset="0"/>
                <a:cs typeface="Tahoma" pitchFamily="34" charset="0"/>
              </a:rPr>
              <a:t>Presented by:</a:t>
            </a:r>
            <a:endParaRPr lang="en-US" sz="2800" dirty="0">
              <a:solidFill>
                <a:prstClr val="black"/>
              </a:solidFill>
              <a:latin typeface="Tahoma" pitchFamily="34" charset="0"/>
              <a:ea typeface="Tahoma" pitchFamily="34" charset="0"/>
              <a:cs typeface="Tahoma" pitchFamily="34" charset="0"/>
            </a:endParaRPr>
          </a:p>
        </p:txBody>
      </p:sp>
      <p:sp>
        <p:nvSpPr>
          <p:cNvPr id="5" name="TextBox 4"/>
          <p:cNvSpPr txBox="1"/>
          <p:nvPr/>
        </p:nvSpPr>
        <p:spPr>
          <a:xfrm>
            <a:off x="2667000" y="3429000"/>
            <a:ext cx="3789884" cy="1877437"/>
          </a:xfrm>
          <a:prstGeom prst="rect">
            <a:avLst/>
          </a:prstGeom>
          <a:noFill/>
        </p:spPr>
        <p:txBody>
          <a:bodyPr wrap="square" rtlCol="0">
            <a:spAutoFit/>
          </a:bodyPr>
          <a:lstStyle/>
          <a:p>
            <a:pPr algn="ctr" fontAlgn="auto">
              <a:spcBef>
                <a:spcPts val="0"/>
              </a:spcBef>
              <a:spcAft>
                <a:spcPts val="0"/>
              </a:spcAft>
            </a:pPr>
            <a:r>
              <a:rPr lang="en-US" sz="4400" dirty="0" smtClean="0">
                <a:solidFill>
                  <a:prstClr val="black"/>
                </a:solidFill>
                <a:latin typeface="Tahoma" pitchFamily="34" charset="0"/>
                <a:ea typeface="Tahoma" pitchFamily="34" charset="0"/>
                <a:cs typeface="Tahoma" pitchFamily="34" charset="0"/>
              </a:rPr>
              <a:t>Mike Bourgon</a:t>
            </a:r>
          </a:p>
          <a:p>
            <a:pPr algn="ctr" fontAlgn="auto">
              <a:spcBef>
                <a:spcPts val="0"/>
              </a:spcBef>
              <a:spcAft>
                <a:spcPts val="0"/>
              </a:spcAft>
            </a:pPr>
            <a:r>
              <a:rPr lang="en-US" sz="2800" dirty="0" smtClean="0">
                <a:solidFill>
                  <a:prstClr val="black"/>
                </a:solidFill>
                <a:latin typeface="Tahoma" pitchFamily="34" charset="0"/>
                <a:ea typeface="Tahoma" pitchFamily="34" charset="0"/>
                <a:cs typeface="Tahoma" pitchFamily="34" charset="0"/>
              </a:rPr>
              <a:t>and</a:t>
            </a:r>
          </a:p>
          <a:p>
            <a:pPr algn="ctr" fontAlgn="auto">
              <a:spcBef>
                <a:spcPts val="0"/>
              </a:spcBef>
              <a:spcAft>
                <a:spcPts val="0"/>
              </a:spcAft>
            </a:pPr>
            <a:r>
              <a:rPr lang="en-US" sz="4400" dirty="0" smtClean="0">
                <a:solidFill>
                  <a:prstClr val="black"/>
                </a:solidFill>
                <a:latin typeface="Tahoma" pitchFamily="34" charset="0"/>
                <a:ea typeface="Tahoma" pitchFamily="34" charset="0"/>
                <a:cs typeface="Tahoma" pitchFamily="34" charset="0"/>
              </a:rPr>
              <a:t>Michelle Super</a:t>
            </a:r>
            <a:endParaRPr lang="en-US" sz="4400"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Tangible Employment Action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8229600" cy="4191000"/>
          </a:xfrm>
        </p:spPr>
        <p:txBody>
          <a:bodyPr>
            <a:normAutofit fontScale="92500" lnSpcReduction="10000"/>
          </a:bodyPr>
          <a:lstStyle/>
          <a:p>
            <a:pPr marL="514350" indent="-51435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The Story of Ben. . .</a:t>
            </a:r>
          </a:p>
          <a:p>
            <a:pPr marL="514350" indent="-51435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	A supervisor at your company makes sexual overtures towards Sonia, a sales woman.</a:t>
            </a:r>
          </a:p>
          <a:p>
            <a:pPr marL="514350" indent="-51435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	When Sonia rejects his advances, Ben eliminates her private office and reassigns some of her work.</a:t>
            </a:r>
          </a:p>
          <a:p>
            <a:pPr marL="514350" indent="-51435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	Can your company be liable for Ben’s actions?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Tangible Employment Action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A tangible adverse employment action may be found if:</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Direct economic harm</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Decreases in employee’s earning potential</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Significant disruption in his/her working conditions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Tangible Employment Action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The U.S. Supreme Court has said that a tangible employment action occurs when there is: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 significant change in employment status such as hiring, firing, or failing to promote or reassigning with significantly different responsibilities.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Tangible Employment Action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 decision causing a significant change in benefits – such as a significant reduction in pay or loss of health benefits.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 direct monetary loss is not necessary in order for conduct to constitute a tangible job action.</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Tangible Employment Action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Rather the significant loss of benefits or characteristics such as the resources necessary for the employee to do his/her  job – may constitute a tangible job action.</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600200"/>
            <a:ext cx="6400800" cy="1569660"/>
          </a:xfrm>
          <a:prstGeom prst="rect">
            <a:avLst/>
          </a:prstGeom>
          <a:noFill/>
        </p:spPr>
        <p:txBody>
          <a:bodyPr wrap="square" rtlCol="0">
            <a:spAutoFit/>
          </a:bodyPr>
          <a:lstStyle/>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Americans with Disabilities Act</a:t>
            </a:r>
            <a:endParaRPr lang="en-US" sz="48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ADA Accommodations Update</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As a general rule, there is a responsibility for an individual with a disability to inform the employer that an accommodation is needed.</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 Federal court has recently carved out an exception to the rule if the disability is obvious.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ADA Example</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You recently have hired a pharmacy assistant who’s movements and speech are notably slow due to cerebral palsy.  The individual has two years of experience with another local pharmacy where he received prescriptions and dispensed prescription drugs without incident.</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ADA Example</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0" indent="0">
              <a:spcBef>
                <a:spcPts val="0"/>
              </a:spcBef>
              <a:spcAft>
                <a:spcPts val="2400"/>
              </a:spcAft>
              <a:buClr>
                <a:srgbClr val="000000"/>
              </a:buClr>
              <a:buSzPct val="92000"/>
              <a:buNone/>
            </a:pPr>
            <a:r>
              <a:rPr lang="en-US" dirty="0" smtClean="0">
                <a:latin typeface="Tahoma" pitchFamily="34" charset="0"/>
                <a:ea typeface="Tahoma" pitchFamily="34" charset="0"/>
                <a:cs typeface="Tahoma" pitchFamily="34" charset="0"/>
              </a:rPr>
              <a:t>The individual’s supervisor is displeased, however, with his performance.</a:t>
            </a:r>
          </a:p>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The supervisor believes that the individual is too slow and appears to have difficulty matching customer’s names with their prescriptions.</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Question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Given that the individual has never asked for an accommodation for his disability, can the individual be transferred to another department without engaging in an interactive accommodation process?</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Topics to be Discussed:</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lstStyle/>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Payroll Practices Update</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Sexual Harassment</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ADA/ADAAA Update</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Legal Terminations</a:t>
            </a:r>
          </a:p>
          <a:p>
            <a:pPr marL="0" indent="0">
              <a:spcBef>
                <a:spcPts val="0"/>
              </a:spcBef>
              <a:spcAft>
                <a:spcPts val="1200"/>
              </a:spcAft>
              <a:buClr>
                <a:srgbClr val="000000"/>
              </a:buClr>
              <a:buSzPct val="92000"/>
              <a:buNone/>
            </a:pPr>
            <a:endParaRPr lang="en-US" sz="32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Answer</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8001000" cy="4191000"/>
          </a:xfrm>
        </p:spPr>
        <p:txBody>
          <a:bodyPr>
            <a:normAutofit fontScale="92500" lnSpcReduction="100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The American with Disabilities Statute requires accommodation of “known” disabilities not just disabilities for which accommodation has been requested.</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The employer has a duty to reasonably accommodate an employee’s disability if the employer knows or reasonably “should have known” that the employee is disabled.</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sz="3600" dirty="0" smtClean="0">
                <a:solidFill>
                  <a:srgbClr val="0070C0"/>
                </a:solidFill>
                <a:latin typeface="Tahoma" pitchFamily="34" charset="0"/>
                <a:ea typeface="Tahoma" pitchFamily="34" charset="0"/>
                <a:cs typeface="Tahoma" pitchFamily="34" charset="0"/>
              </a:rPr>
              <a:t>ADA Amendment Act of 2008 (ADAAA)</a:t>
            </a:r>
            <a:br>
              <a:rPr lang="en-US" sz="3600" dirty="0" smtClean="0">
                <a:solidFill>
                  <a:srgbClr val="0070C0"/>
                </a:solidFill>
                <a:latin typeface="Tahoma" pitchFamily="34" charset="0"/>
                <a:ea typeface="Tahoma" pitchFamily="34" charset="0"/>
                <a:cs typeface="Tahoma" pitchFamily="34" charset="0"/>
              </a:rPr>
            </a:br>
            <a:r>
              <a:rPr lang="en-US" sz="2000" dirty="0" smtClean="0">
                <a:solidFill>
                  <a:srgbClr val="0070C0"/>
                </a:solidFill>
                <a:latin typeface="Tahoma" pitchFamily="34" charset="0"/>
                <a:ea typeface="Tahoma" pitchFamily="34" charset="0"/>
                <a:cs typeface="Tahoma" pitchFamily="34" charset="0"/>
              </a:rPr>
              <a:t>Effective January 1, 2009</a:t>
            </a:r>
            <a:endParaRPr lang="en-US" sz="2000"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fontScale="92500" lnSpcReduction="10000"/>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Currently, under the ADA of 1990, disability is defined as: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 physical or mental impairment that substantially limits one or more major life activities.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 record of such an impairment.</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Being regarded as having such an impairment.</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sz="3600" dirty="0" smtClean="0">
                <a:solidFill>
                  <a:srgbClr val="0070C0"/>
                </a:solidFill>
                <a:latin typeface="Tahoma" pitchFamily="34" charset="0"/>
                <a:ea typeface="Tahoma" pitchFamily="34" charset="0"/>
                <a:cs typeface="Tahoma" pitchFamily="34" charset="0"/>
              </a:rPr>
              <a:t>ADA Amendment Act of 2008 (ADAAA)</a:t>
            </a:r>
            <a:br>
              <a:rPr lang="en-US" sz="3600" dirty="0" smtClean="0">
                <a:solidFill>
                  <a:srgbClr val="0070C0"/>
                </a:solidFill>
                <a:latin typeface="Tahoma" pitchFamily="34" charset="0"/>
                <a:ea typeface="Tahoma" pitchFamily="34" charset="0"/>
                <a:cs typeface="Tahoma" pitchFamily="34" charset="0"/>
              </a:rPr>
            </a:br>
            <a:r>
              <a:rPr lang="en-US" sz="2000" dirty="0" smtClean="0">
                <a:solidFill>
                  <a:srgbClr val="0070C0"/>
                </a:solidFill>
                <a:latin typeface="Tahoma" pitchFamily="34" charset="0"/>
                <a:ea typeface="Tahoma" pitchFamily="34" charset="0"/>
                <a:cs typeface="Tahoma" pitchFamily="34" charset="0"/>
              </a:rPr>
              <a:t>Effective January 1, 2009</a:t>
            </a:r>
            <a:endParaRPr lang="en-US" sz="2000"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While the ADAAA retains the ADA’s existing definition of “disability”, it amends the ADA to further clarify and define three critical terms within the definition which ultimately allows more employees to be covered.</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Major Changes to the Act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Redefines the term “substantially limits”.  Although the EEOC is still in the process of defining the term and finalizing the regulations, employers can be certain that the EEOC will take an expansive approach.</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Major Changes to the Act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8229600" cy="4191000"/>
          </a:xfrm>
        </p:spPr>
        <p:txBody>
          <a:bodyPr>
            <a:normAutofit fontScale="85000" lnSpcReduction="10000"/>
          </a:bodyPr>
          <a:lstStyle/>
          <a:p>
            <a:pPr marL="514350" indent="-514350">
              <a:lnSpc>
                <a:spcPct val="110000"/>
              </a:lnSpc>
              <a:spcBef>
                <a:spcPts val="0"/>
              </a:spcBef>
              <a:spcAft>
                <a:spcPts val="1200"/>
              </a:spcAft>
              <a:buClr>
                <a:srgbClr val="000000"/>
              </a:buClr>
              <a:buSzPct val="92000"/>
            </a:pPr>
            <a:r>
              <a:rPr lang="en-US" sz="3300" dirty="0" smtClean="0">
                <a:latin typeface="Tahoma" pitchFamily="34" charset="0"/>
                <a:ea typeface="Tahoma" pitchFamily="34" charset="0"/>
                <a:cs typeface="Tahoma" pitchFamily="34" charset="0"/>
              </a:rPr>
              <a:t>Expands the definition of “major life activities” to include activities such as caring for oneself, performing manual tasks, seeing, eating, breathing, learning, reading, concentrating and working , and the operation of major bodily functions such as functions of the immune system, normal cell growth, bowels, digestive, brain, bladder, circulatory, endocrine and reproductive system.</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Major Changes to the Act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fontScale="925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Clarifies and broadens the scope of potential liability for ‘regarding an individual as disabled’.</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Cannot consider mitigating measures, such as medications or assistive devises, when assessing whether an individual has a disability.  The amendment excludes ordinary glasses or contact lenses.</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Major Changes to the Act</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Clarifies that an impairment that is episodic or in remission is a disability if it would substantially limit a major life activity when active (e.g., diabetes, epilepsy, lupus).</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sz="4200" dirty="0" smtClean="0">
                <a:solidFill>
                  <a:srgbClr val="0070C0"/>
                </a:solidFill>
                <a:latin typeface="Tahoma" pitchFamily="34" charset="0"/>
                <a:ea typeface="Tahoma" pitchFamily="34" charset="0"/>
                <a:cs typeface="Tahoma" pitchFamily="34" charset="0"/>
              </a:rPr>
              <a:t>Tips for Complying with the ADAAA</a:t>
            </a:r>
            <a:endParaRPr lang="en-US" sz="4200"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lnSpcReduction="100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Review your employment policies on disabilities and reasonable accommodation.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Revisit reasonable accommodation requests, if any, that have been denied because you determined that the employee did not satisfy the ADA’s definition of the term ‘disability’.</a:t>
            </a:r>
          </a:p>
          <a:p>
            <a:pPr marL="514350" indent="-514350">
              <a:spcBef>
                <a:spcPts val="0"/>
              </a:spcBef>
              <a:spcAft>
                <a:spcPts val="1200"/>
              </a:spcAft>
              <a:buClr>
                <a:srgbClr val="000000"/>
              </a:buClr>
              <a:buSzPct val="92000"/>
              <a:buNone/>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sz="4200" dirty="0" smtClean="0">
                <a:solidFill>
                  <a:srgbClr val="0070C0"/>
                </a:solidFill>
                <a:latin typeface="Tahoma" pitchFamily="34" charset="0"/>
                <a:ea typeface="Tahoma" pitchFamily="34" charset="0"/>
                <a:cs typeface="Tahoma" pitchFamily="34" charset="0"/>
              </a:rPr>
              <a:t>Tips for Complying with the ADAAA</a:t>
            </a:r>
            <a:endParaRPr lang="en-US" sz="4200"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lnSpcReduction="100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Train your managers who deal with accommodation requests on the changes in the law, given that more employees will be eligible for ADA protection.  If there is any doubt about whether the impairment constitutes a disability under the law, it is advisable to consult with an HR professional or legal counsel.</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Tips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8382000" cy="4191000"/>
          </a:xfrm>
        </p:spPr>
        <p:txBody>
          <a:bodyPr>
            <a:noAutofit/>
          </a:bodyPr>
          <a:lstStyle/>
          <a:p>
            <a:pPr marL="514350" indent="-514350">
              <a:lnSpc>
                <a:spcPct val="90000"/>
              </a:lnSpc>
              <a:spcBef>
                <a:spcPts val="0"/>
              </a:spcBef>
              <a:spcAft>
                <a:spcPts val="1200"/>
              </a:spcAft>
              <a:buClr>
                <a:srgbClr val="000000"/>
              </a:buClr>
              <a:buSzPct val="92000"/>
            </a:pPr>
            <a:r>
              <a:rPr lang="en-US" sz="2800" dirty="0" smtClean="0">
                <a:latin typeface="Tahoma" pitchFamily="34" charset="0"/>
                <a:ea typeface="Tahoma" pitchFamily="34" charset="0"/>
                <a:cs typeface="Tahoma" pitchFamily="34" charset="0"/>
              </a:rPr>
              <a:t>Managers should also be trained on the changes to the ADA’s definition of a person who is ‘regarded as’ disabled which now may make it possible for just about anyone with a non-temporary impairment to bring the discrimination claim under the law.  Denigrating comments about employees’ physical appearance or physical and mental abilities are now more likely to give rise to liability.</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600200"/>
            <a:ext cx="6400800" cy="1569660"/>
          </a:xfrm>
          <a:prstGeom prst="rect">
            <a:avLst/>
          </a:prstGeom>
          <a:noFill/>
        </p:spPr>
        <p:txBody>
          <a:bodyPr wrap="square" rtlCol="0">
            <a:spAutoFit/>
          </a:bodyPr>
          <a:lstStyle/>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Payroll Practices Update</a:t>
            </a:r>
            <a:endParaRPr lang="en-US" sz="48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Tips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8229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Understand the legal risks associated with the discipline and termination of an individual who is ‘regarded as disabled’ under the law.  It is important to dot your “I”s and cross your “T”s to ensure you have appropriate documentation and support for your termination and disciplinary actions.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Summary</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8153400" cy="4191000"/>
          </a:xfrm>
        </p:spPr>
        <p:txBody>
          <a:bodyPr>
            <a:normAutofit fontScale="92500" lnSpcReduction="10000"/>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Although the ADA Amendment Act has changed the ADA and the way courts will interpret the law, good common sense policies and practices such as promoting a respectful work environment and being open-minded and thoughtful when employees request reasonable accommodations will continue to help employers comply with the law and avoid liability.</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600200"/>
            <a:ext cx="6400800" cy="1569660"/>
          </a:xfrm>
          <a:prstGeom prst="rect">
            <a:avLst/>
          </a:prstGeom>
          <a:noFill/>
        </p:spPr>
        <p:txBody>
          <a:bodyPr wrap="square" rtlCol="0">
            <a:spAutoFit/>
          </a:bodyPr>
          <a:lstStyle/>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Legal</a:t>
            </a:r>
          </a:p>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Terminations</a:t>
            </a:r>
            <a:endParaRPr lang="en-US" sz="48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Impact of Employment At-Will</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8077200" cy="4191000"/>
          </a:xfrm>
        </p:spPr>
        <p:txBody>
          <a:bodyPr>
            <a:normAutofit fontScale="77500" lnSpcReduction="20000"/>
          </a:bodyPr>
          <a:lstStyle/>
          <a:p>
            <a:pPr marL="0" indent="0">
              <a:spcBef>
                <a:spcPts val="0"/>
              </a:spcBef>
              <a:spcAft>
                <a:spcPts val="1200"/>
              </a:spcAft>
              <a:buClr>
                <a:srgbClr val="000000"/>
              </a:buClr>
              <a:buSzPct val="92000"/>
              <a:buNone/>
            </a:pPr>
            <a:r>
              <a:rPr lang="en-US" dirty="0" smtClean="0">
                <a:latin typeface="Tahoma" pitchFamily="34" charset="0"/>
                <a:ea typeface="Tahoma" pitchFamily="34" charset="0"/>
                <a:cs typeface="Tahoma" pitchFamily="34" charset="0"/>
              </a:rPr>
              <a:t>Most employees establish an at-will relationship with their employees either as a result of the law or an existing policy.  However, as a practical matter, you should not completely rely on your at-will status to defend your termination decisions unless. . .</a:t>
            </a:r>
          </a:p>
          <a:p>
            <a:pPr marL="339725" lvl="1" indent="-339725">
              <a:spcBef>
                <a:spcPts val="0"/>
              </a:spcBef>
              <a:spcAft>
                <a:spcPts val="1200"/>
              </a:spcAft>
              <a:buClr>
                <a:srgbClr val="000000"/>
              </a:buClr>
              <a:buSzPct val="92000"/>
              <a:buFont typeface="Arial" pitchFamily="34" charset="0"/>
              <a:buChar char="•"/>
            </a:pPr>
            <a:r>
              <a:rPr lang="en-US" dirty="0" smtClean="0">
                <a:latin typeface="Tahoma" pitchFamily="34" charset="0"/>
                <a:ea typeface="Tahoma" pitchFamily="34" charset="0"/>
                <a:cs typeface="Tahoma" pitchFamily="34" charset="0"/>
              </a:rPr>
              <a:t>You haven’t used an illegal basis for terminating an employment relationship or . . .</a:t>
            </a:r>
          </a:p>
          <a:p>
            <a:pPr marL="339725" lvl="1" indent="-339725">
              <a:spcBef>
                <a:spcPts val="0"/>
              </a:spcBef>
              <a:spcAft>
                <a:spcPts val="1200"/>
              </a:spcAft>
              <a:buClr>
                <a:srgbClr val="000000"/>
              </a:buClr>
              <a:buSzPct val="92000"/>
              <a:buFont typeface="Arial" pitchFamily="34" charset="0"/>
              <a:buChar char="•"/>
            </a:pPr>
            <a:r>
              <a:rPr lang="en-US" dirty="0" smtClean="0">
                <a:latin typeface="Tahoma" pitchFamily="34" charset="0"/>
                <a:ea typeface="Tahoma" pitchFamily="34" charset="0"/>
                <a:cs typeface="Tahoma" pitchFamily="34" charset="0"/>
              </a:rPr>
              <a:t>Done anything during the relationship to change the at-will status of your employees or . . .</a:t>
            </a:r>
          </a:p>
          <a:p>
            <a:pPr marL="339725" lvl="1" indent="-339725">
              <a:spcBef>
                <a:spcPts val="0"/>
              </a:spcBef>
              <a:spcAft>
                <a:spcPts val="1200"/>
              </a:spcAft>
              <a:buClr>
                <a:srgbClr val="000000"/>
              </a:buClr>
              <a:buSzPct val="92000"/>
              <a:buFont typeface="Arial" pitchFamily="34" charset="0"/>
              <a:buChar char="•"/>
            </a:pPr>
            <a:r>
              <a:rPr lang="en-US" dirty="0" smtClean="0">
                <a:latin typeface="Tahoma" pitchFamily="34" charset="0"/>
                <a:ea typeface="Tahoma" pitchFamily="34" charset="0"/>
                <a:cs typeface="Tahoma" pitchFamily="34" charset="0"/>
              </a:rPr>
              <a:t>Unless you have established best practices on the front end in order to exercise your at-will employment rights with minimized risk.</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Best Practices Avoid Litigation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fontScale="85000" lnSpcReduction="200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Create a clearly articulated at-will employment policy.</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Include a disclaimer in the employee handbook that the company reserves the right to change, amend, and terminate HR policies at its discretion.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Require employees to sign an acknowledgment of receipt of the HR policies.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Ensure supervisors are trained on all policies and their applications.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Best Practices Avoid Litigation</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fontScale="92500" lnSpcReduction="100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Follow your own policies and apply them fairly.</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Always maintain thorough documentation.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Don’t fire an employee for poor performance when the employee’s records show good evaluations.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Don’t criticize an employee for events that pre-date a positive review.</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Critical Firing Mistakes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fontScale="925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Failing to have an employment contract or offer letter for each employee</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Not having standard policies in writing</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Not having proper appraisal documentation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Not having a legitimate job related reason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Failure to prepare for the termination</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Critical Firing Mistakes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752600"/>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Taking too long to take action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Not having a follow-up plan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Talking too much</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Letting the word out</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Arguing</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The Termination Meeting</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0"/>
            <a:ext cx="7848600" cy="4191000"/>
          </a:xfrm>
        </p:spPr>
        <p:txBody>
          <a:bodyPr>
            <a:normAutofit fontScale="925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Remember:  Termination is not discipline.</a:t>
            </a:r>
          </a:p>
          <a:p>
            <a:pPr marL="914400" lvl="1"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Discipline is an attempt to remediate an inappropriate behavior.</a:t>
            </a:r>
          </a:p>
          <a:p>
            <a:pPr marL="914400" lvl="1"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Termination is simply cutting lines.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Termination is not the time to teach life lessons.</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Set the termination date and time early in the week and early in the day.</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The Termination Meeting</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0"/>
            <a:ext cx="7848600" cy="4191000"/>
          </a:xfrm>
        </p:spPr>
        <p:txBody>
          <a:bodyPr>
            <a:normAutofit lnSpcReduction="10000"/>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Notify other key personnel who have a need to know, such as senior management and security.</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Be brief.</a:t>
            </a:r>
          </a:p>
          <a:p>
            <a:pPr marL="914400" lvl="1"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No more than 15 minutes. . . Any longer and you are lecturing, not firing.</a:t>
            </a:r>
          </a:p>
          <a:p>
            <a:pPr marL="914400" lvl="1"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Employee will start to escalate.</a:t>
            </a:r>
          </a:p>
          <a:p>
            <a:pPr marL="914400" lvl="1"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Abandon normal protocol (exit interview).</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Steps to Avoid FSLA Claims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lstStyle/>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Examine your organization’s exempt classifications, payroll practices, complaint mechanisms and training programs to make sure they meet the applicable standards.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The Termination Meeting</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0"/>
            <a:ext cx="7848600" cy="4191000"/>
          </a:xfrm>
        </p:spPr>
        <p:txBody>
          <a:bodyPr>
            <a:normAutofit/>
          </a:bodyPr>
          <a:lstStyle/>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Keep your feelings to yourself.</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Explain exit process and final pay information.</a:t>
            </a:r>
          </a:p>
          <a:p>
            <a:pPr marL="514350" indent="-51435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End the meeting and escort employee from building.</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600200"/>
            <a:ext cx="6400800" cy="1569660"/>
          </a:xfrm>
          <a:prstGeom prst="rect">
            <a:avLst/>
          </a:prstGeom>
          <a:noFill/>
        </p:spPr>
        <p:txBody>
          <a:bodyPr wrap="square" rtlCol="0">
            <a:spAutoFit/>
          </a:bodyPr>
          <a:lstStyle/>
          <a:p>
            <a:pPr algn="ctr" fontAlgn="auto">
              <a:spcBef>
                <a:spcPts val="0"/>
              </a:spcBef>
              <a:spcAft>
                <a:spcPts val="0"/>
              </a:spcAft>
            </a:pPr>
            <a:r>
              <a:rPr lang="en-US" sz="4800" b="1" dirty="0" smtClean="0">
                <a:solidFill>
                  <a:prstClr val="black"/>
                </a:solidFill>
                <a:latin typeface="Tahoma" pitchFamily="34" charset="0"/>
                <a:ea typeface="Tahoma" pitchFamily="34" charset="0"/>
                <a:cs typeface="Tahoma" pitchFamily="34" charset="0"/>
              </a:rPr>
              <a:t>Questions &amp;</a:t>
            </a:r>
            <a:br>
              <a:rPr lang="en-US" sz="4800" b="1" dirty="0" smtClean="0">
                <a:solidFill>
                  <a:prstClr val="black"/>
                </a:solidFill>
                <a:latin typeface="Tahoma" pitchFamily="34" charset="0"/>
                <a:ea typeface="Tahoma" pitchFamily="34" charset="0"/>
                <a:cs typeface="Tahoma" pitchFamily="34" charset="0"/>
              </a:rPr>
            </a:br>
            <a:r>
              <a:rPr lang="en-US" sz="4800" b="1" dirty="0" smtClean="0">
                <a:solidFill>
                  <a:prstClr val="black"/>
                </a:solidFill>
                <a:latin typeface="Tahoma" pitchFamily="34" charset="0"/>
                <a:ea typeface="Tahoma" pitchFamily="34" charset="0"/>
                <a:cs typeface="Tahoma" pitchFamily="34" charset="0"/>
              </a:rPr>
              <a:t>Answers</a:t>
            </a:r>
            <a:endParaRPr lang="en-US" sz="28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295400" y="838200"/>
            <a:ext cx="4572000" cy="1351417"/>
          </a:xfrm>
          <a:prstGeom prst="rect">
            <a:avLst/>
          </a:prstGeom>
          <a:noFill/>
          <a:ln w="9525">
            <a:noFill/>
            <a:miter lim="800000"/>
            <a:headEnd/>
            <a:tailEnd/>
          </a:ln>
        </p:spPr>
      </p:pic>
      <p:sp>
        <p:nvSpPr>
          <p:cNvPr id="3" name="TextBox 2"/>
          <p:cNvSpPr txBox="1"/>
          <p:nvPr/>
        </p:nvSpPr>
        <p:spPr>
          <a:xfrm>
            <a:off x="381000" y="3657600"/>
            <a:ext cx="8153400" cy="1436291"/>
          </a:xfrm>
          <a:prstGeom prst="rect">
            <a:avLst/>
          </a:prstGeom>
          <a:noFill/>
        </p:spPr>
        <p:txBody>
          <a:bodyPr wrap="square" rtlCol="0">
            <a:spAutoFit/>
          </a:bodyPr>
          <a:lstStyle/>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Mike Bourgon	Michelle Super</a:t>
            </a:r>
          </a:p>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651-270-2281	612-281-9381</a:t>
            </a:r>
          </a:p>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mike@SynHR.com	michelle@SynHR.com</a:t>
            </a:r>
          </a:p>
        </p:txBody>
      </p:sp>
      <p:sp>
        <p:nvSpPr>
          <p:cNvPr id="4" name="Title 1"/>
          <p:cNvSpPr txBox="1">
            <a:spLocks/>
          </p:cNvSpPr>
          <p:nvPr/>
        </p:nvSpPr>
        <p:spPr>
          <a:xfrm>
            <a:off x="304800" y="76200"/>
            <a:ext cx="8610600" cy="1143000"/>
          </a:xfrm>
          <a:prstGeom prst="rect">
            <a:avLst/>
          </a:prstGeom>
        </p:spPr>
        <p:txBody>
          <a:bodyPr vert="horz" lIns="91440" tIns="45720" rIns="91440" bIns="45720" rtlCol="0" anchor="ctr">
            <a:noAutofit/>
          </a:bodyPr>
          <a:lstStyle/>
          <a:p>
            <a:pPr fontAlgn="auto">
              <a:spcAft>
                <a:spcPts val="0"/>
              </a:spcAft>
              <a:defRPr/>
            </a:pPr>
            <a:r>
              <a:rPr lang="en-US" sz="4400" dirty="0" smtClean="0">
                <a:solidFill>
                  <a:srgbClr val="0070C0"/>
                </a:solidFill>
                <a:latin typeface="Tahoma" pitchFamily="34" charset="0"/>
                <a:ea typeface="Tahoma" pitchFamily="34" charset="0"/>
                <a:cs typeface="Tahoma" pitchFamily="34" charset="0"/>
              </a:rPr>
              <a:t>Contact Information</a:t>
            </a:r>
            <a:endParaRPr lang="en-US" sz="4400" dirty="0">
              <a:solidFill>
                <a:srgbClr val="0070C0"/>
              </a:solidFill>
              <a:latin typeface="Tahoma" pitchFamily="34" charset="0"/>
              <a:ea typeface="Tahoma" pitchFamily="34" charset="0"/>
              <a:cs typeface="Tahoma" pitchFamily="34" charset="0"/>
            </a:endParaRPr>
          </a:p>
        </p:txBody>
      </p:sp>
      <p:sp>
        <p:nvSpPr>
          <p:cNvPr id="7" name="TextBox 6"/>
          <p:cNvSpPr txBox="1"/>
          <p:nvPr/>
        </p:nvSpPr>
        <p:spPr>
          <a:xfrm>
            <a:off x="2514600" y="1981200"/>
            <a:ext cx="3962400" cy="2015936"/>
          </a:xfrm>
          <a:prstGeom prst="rect">
            <a:avLst/>
          </a:prstGeom>
          <a:noFill/>
        </p:spPr>
        <p:txBody>
          <a:bodyPr wrap="square" rtlCol="0">
            <a:spAutoFit/>
          </a:bodyPr>
          <a:lstStyle/>
          <a:p>
            <a:pPr marL="228600" indent="7938" fontAlgn="auto">
              <a:spcBef>
                <a:spcPts val="200"/>
              </a:spcBef>
              <a:spcAft>
                <a:spcPts val="0"/>
              </a:spcAft>
              <a:defRPr/>
            </a:pPr>
            <a:r>
              <a:rPr lang="en-US" sz="3200" b="1" dirty="0" smtClean="0">
                <a:solidFill>
                  <a:srgbClr val="9BBB59">
                    <a:lumMod val="50000"/>
                  </a:srgbClr>
                </a:solidFill>
                <a:latin typeface="Calibri"/>
              </a:rPr>
              <a:t>NRP Hotline Line#</a:t>
            </a:r>
          </a:p>
          <a:p>
            <a:pPr marL="228600" indent="7938" fontAlgn="auto">
              <a:spcBef>
                <a:spcPts val="200"/>
              </a:spcBef>
              <a:spcAft>
                <a:spcPts val="0"/>
              </a:spcAft>
              <a:defRPr/>
            </a:pPr>
            <a:r>
              <a:rPr lang="en-US" sz="3200" b="1" dirty="0" smtClean="0">
                <a:solidFill>
                  <a:srgbClr val="9BBB59">
                    <a:lumMod val="50000"/>
                  </a:srgbClr>
                </a:solidFill>
                <a:latin typeface="Calibri"/>
              </a:rPr>
              <a:t>1-888-603-7872</a:t>
            </a:r>
          </a:p>
          <a:p>
            <a:pPr marL="228600" indent="7938" fontAlgn="auto">
              <a:spcBef>
                <a:spcPts val="200"/>
              </a:spcBef>
              <a:spcAft>
                <a:spcPts val="0"/>
              </a:spcAft>
              <a:defRPr/>
            </a:pPr>
            <a:r>
              <a:rPr lang="en-US" sz="3200" b="1" dirty="0" smtClean="0">
                <a:solidFill>
                  <a:srgbClr val="9BBB59">
                    <a:lumMod val="50000"/>
                  </a:srgbClr>
                </a:solidFill>
                <a:latin typeface="Calibri"/>
              </a:rPr>
              <a:t>hotline@synhr.com</a:t>
            </a:r>
          </a:p>
          <a:p>
            <a:pPr marL="228600" indent="7938" fontAlgn="auto">
              <a:spcBef>
                <a:spcPts val="200"/>
              </a:spcBef>
              <a:spcAft>
                <a:spcPts val="0"/>
              </a:spcAft>
              <a:defRPr/>
            </a:pPr>
            <a:endParaRPr lang="en-US" sz="2400" dirty="0" smtClean="0">
              <a:solidFill>
                <a:srgbClr val="9BBB59">
                  <a:lumMod val="50000"/>
                </a:srgbClr>
              </a:solidFill>
              <a:latin typeface="Calibri"/>
            </a:endParaRPr>
          </a:p>
        </p:txBody>
      </p:sp>
    </p:spTree>
    <p:extLst>
      <p:ext uri="{BB962C8B-B14F-4D97-AF65-F5344CB8AC3E}">
        <p14:creationId xmlns:p14="http://schemas.microsoft.com/office/powerpoint/2010/main" val="182035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Steps to Avoid FSLA Claims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lstStyle/>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Conduct the salary basis test for exempt white collar employees.</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Examine the use of the regular rate of pay in overtime calculation.</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Review your internal complaint and investigation procedures as well as record retention methods.</a:t>
            </a: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White Collar Exemptions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8153400" cy="4191000"/>
          </a:xfrm>
        </p:spPr>
        <p:txBody>
          <a:bodyPr>
            <a:normAutofit fontScale="92500" lnSpcReduction="10000"/>
          </a:bodyPr>
          <a:lstStyle/>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Employers must prove that overtime pay was properly denied.</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Generally applies to executive, administrative and professional employees.</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 thorough review of the job duties must be performed to determine exempt status.</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An exempt position must pass both the salary basis and the duties test.</a:t>
            </a:r>
          </a:p>
          <a:p>
            <a:pPr marL="457200" indent="-457200">
              <a:spcBef>
                <a:spcPts val="0"/>
              </a:spcBef>
              <a:spcAft>
                <a:spcPts val="1200"/>
              </a:spcAft>
              <a:buClr>
                <a:srgbClr val="000000"/>
              </a:buClr>
              <a:buSzPct val="92000"/>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Violations of the White Collar Exemptions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905000"/>
            <a:ext cx="8229600" cy="4191000"/>
          </a:xfrm>
        </p:spPr>
        <p:txBody>
          <a:bodyPr>
            <a:normAutofit/>
          </a:bodyPr>
          <a:lstStyle/>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If an employee is misclassified as exempt, the employer may be liable for substantial back pay for unpaid overtime.</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Liquidated damages (which the statue defines as double back pay) in addition to other damages for willful violations.</a:t>
            </a:r>
          </a:p>
          <a:p>
            <a:pPr marL="457200" indent="-457200">
              <a:spcBef>
                <a:spcPts val="0"/>
              </a:spcBef>
              <a:spcAft>
                <a:spcPts val="1200"/>
              </a:spcAft>
              <a:buClr>
                <a:srgbClr val="000000"/>
              </a:buClr>
              <a:buSzPct val="92000"/>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Violations</a:t>
            </a:r>
            <a:endParaRPr lang="en-US" dirty="0">
              <a:solidFill>
                <a:srgbClr val="0070C0"/>
              </a:solidFill>
              <a:latin typeface="Tahoma" pitchFamily="34" charset="0"/>
              <a:ea typeface="Tahoma" pitchFamily="34" charset="0"/>
              <a:cs typeface="Tahoma" pitchFamily="34" charset="0"/>
            </a:endParaRPr>
          </a:p>
        </p:txBody>
      </p:sp>
      <p:sp>
        <p:nvSpPr>
          <p:cNvPr id="7" name="Content Placeholder 2"/>
          <p:cNvSpPr>
            <a:spLocks noGrp="1"/>
          </p:cNvSpPr>
          <p:nvPr>
            <p:ph idx="1"/>
          </p:nvPr>
        </p:nvSpPr>
        <p:spPr>
          <a:xfrm>
            <a:off x="457200" y="1600201"/>
            <a:ext cx="7848600" cy="4191000"/>
          </a:xfrm>
        </p:spPr>
        <p:txBody>
          <a:bodyPr>
            <a:normAutofit/>
          </a:bodyPr>
          <a:lstStyle/>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The statute of limitations is either two or three years depending on whether the violation was willful. </a:t>
            </a:r>
          </a:p>
          <a:p>
            <a:pPr marL="457200" indent="-457200">
              <a:spcBef>
                <a:spcPts val="0"/>
              </a:spcBef>
              <a:spcAft>
                <a:spcPts val="1200"/>
              </a:spcAft>
              <a:buClr>
                <a:srgbClr val="000000"/>
              </a:buClr>
              <a:buSzPct val="92000"/>
            </a:pPr>
            <a:r>
              <a:rPr lang="en-US" dirty="0" smtClean="0">
                <a:latin typeface="Tahoma" pitchFamily="34" charset="0"/>
                <a:ea typeface="Tahoma" pitchFamily="34" charset="0"/>
                <a:cs typeface="Tahoma" pitchFamily="34" charset="0"/>
              </a:rPr>
              <a:t>Managers or supervisors can be held individually liable.</a:t>
            </a:r>
          </a:p>
          <a:p>
            <a:pPr marL="457200" indent="-457200">
              <a:spcBef>
                <a:spcPts val="0"/>
              </a:spcBef>
              <a:spcAft>
                <a:spcPts val="1200"/>
              </a:spcAft>
              <a:buClr>
                <a:srgbClr val="000000"/>
              </a:buClr>
              <a:buSzPct val="92000"/>
            </a:pPr>
            <a:endParaRPr lang="en-US"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B8EA1E8-BEEF-494B-9F62-F2E8C206DE6F}"/>
</file>

<file path=customXml/itemProps2.xml><?xml version="1.0" encoding="utf-8"?>
<ds:datastoreItem xmlns:ds="http://schemas.openxmlformats.org/officeDocument/2006/customXml" ds:itemID="{E877ADCC-E118-4D92-8548-D1CA0157985D}"/>
</file>

<file path=customXml/itemProps3.xml><?xml version="1.0" encoding="utf-8"?>
<ds:datastoreItem xmlns:ds="http://schemas.openxmlformats.org/officeDocument/2006/customXml" ds:itemID="{DB00A599-887F-4E52-B7F4-3D808851EB34}"/>
</file>

<file path=docProps/app.xml><?xml version="1.0" encoding="utf-8"?>
<Properties xmlns="http://schemas.openxmlformats.org/officeDocument/2006/extended-properties" xmlns:vt="http://schemas.openxmlformats.org/officeDocument/2006/docPropsVTypes">
  <Template>Concourse</Template>
  <TotalTime>3096</TotalTime>
  <Words>1985</Words>
  <Application>Microsoft Office PowerPoint</Application>
  <PresentationFormat>On-screen Show (4:3)</PresentationFormat>
  <Paragraphs>168</Paragraphs>
  <Slides>52</Slides>
  <Notes>0</Notes>
  <HiddenSlides>0</HiddenSlides>
  <MMClips>0</MMClips>
  <ScaleCrop>false</ScaleCrop>
  <HeadingPairs>
    <vt:vector size="4" baseType="variant">
      <vt:variant>
        <vt:lpstr>Theme</vt:lpstr>
      </vt:variant>
      <vt:variant>
        <vt:i4>3</vt:i4>
      </vt:variant>
      <vt:variant>
        <vt:lpstr>Slide Titles</vt:lpstr>
      </vt:variant>
      <vt:variant>
        <vt:i4>52</vt:i4>
      </vt:variant>
    </vt:vector>
  </HeadingPairs>
  <TitlesOfParts>
    <vt:vector size="55" baseType="lpstr">
      <vt:lpstr>Office Theme</vt:lpstr>
      <vt:lpstr>1_Office Theme</vt:lpstr>
      <vt:lpstr>2_Office Theme</vt:lpstr>
      <vt:lpstr>PowerPoint Presentation</vt:lpstr>
      <vt:lpstr>PowerPoint Presentation</vt:lpstr>
      <vt:lpstr>Topics to be Discussed:</vt:lpstr>
      <vt:lpstr>PowerPoint Presentation</vt:lpstr>
      <vt:lpstr>Steps to Avoid FSLA Claims</vt:lpstr>
      <vt:lpstr>Steps to Avoid FSLA Claims</vt:lpstr>
      <vt:lpstr>White Collar Exemptions</vt:lpstr>
      <vt:lpstr>Violations of the White Collar Exemptions</vt:lpstr>
      <vt:lpstr>Violations</vt:lpstr>
      <vt:lpstr>Salary Basis Test</vt:lpstr>
      <vt:lpstr>Salary Basis Test</vt:lpstr>
      <vt:lpstr>Considerations for the Salary Basis Test</vt:lpstr>
      <vt:lpstr>Considerations for the Salary Basis Test</vt:lpstr>
      <vt:lpstr>Considerations</vt:lpstr>
      <vt:lpstr>Considerations</vt:lpstr>
      <vt:lpstr>Regular Rate of Pay and OT Calculations</vt:lpstr>
      <vt:lpstr>Regular Rate of Pay</vt:lpstr>
      <vt:lpstr>PowerPoint Presentation</vt:lpstr>
      <vt:lpstr>Tangible Employment Action</vt:lpstr>
      <vt:lpstr>Tangible Employment Action</vt:lpstr>
      <vt:lpstr>Tangible Employment Action</vt:lpstr>
      <vt:lpstr>Tangible Employment Action</vt:lpstr>
      <vt:lpstr>Tangible Employment Action</vt:lpstr>
      <vt:lpstr>Tangible Employment Action</vt:lpstr>
      <vt:lpstr>PowerPoint Presentation</vt:lpstr>
      <vt:lpstr>ADA Accommodations Update</vt:lpstr>
      <vt:lpstr>ADA Example</vt:lpstr>
      <vt:lpstr>ADA Example</vt:lpstr>
      <vt:lpstr>Question</vt:lpstr>
      <vt:lpstr>Answer</vt:lpstr>
      <vt:lpstr>ADA Amendment Act of 2008 (ADAAA) Effective January 1, 2009</vt:lpstr>
      <vt:lpstr>ADA Amendment Act of 2008 (ADAAA) Effective January 1, 2009</vt:lpstr>
      <vt:lpstr>Major Changes to the Act</vt:lpstr>
      <vt:lpstr>Major Changes to the Act</vt:lpstr>
      <vt:lpstr>Major Changes to the Act</vt:lpstr>
      <vt:lpstr>Major Changes to the Act</vt:lpstr>
      <vt:lpstr>Tips for Complying with the ADAAA</vt:lpstr>
      <vt:lpstr>Tips for Complying with the ADAAA</vt:lpstr>
      <vt:lpstr>Tips</vt:lpstr>
      <vt:lpstr>Tips</vt:lpstr>
      <vt:lpstr>Summary</vt:lpstr>
      <vt:lpstr>PowerPoint Presentation</vt:lpstr>
      <vt:lpstr>Impact of Employment At-Will</vt:lpstr>
      <vt:lpstr>Best Practices Avoid Litigation</vt:lpstr>
      <vt:lpstr>Best Practices Avoid Litigation</vt:lpstr>
      <vt:lpstr>Critical Firing Mistakes</vt:lpstr>
      <vt:lpstr>Critical Firing Mistakes</vt:lpstr>
      <vt:lpstr>The Termination Meeting</vt:lpstr>
      <vt:lpstr>The Termination Meeting</vt:lpstr>
      <vt:lpstr>The Termination Meeting</vt:lpstr>
      <vt:lpstr>PowerPoint Presentation</vt:lpstr>
      <vt:lpstr>PowerPoint Presentation</vt:lpstr>
    </vt:vector>
  </TitlesOfParts>
  <Company>Medica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 Overview of the ACA</dc:title>
  <dc:creator>Beverly Love</dc:creator>
  <cp:lastModifiedBy>Michelle</cp:lastModifiedBy>
  <cp:revision>310</cp:revision>
  <dcterms:created xsi:type="dcterms:W3CDTF">2012-08-12T18:25:46Z</dcterms:created>
  <dcterms:modified xsi:type="dcterms:W3CDTF">2015-01-22T18:19:14Z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