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21.xml" ContentType="application/vnd.openxmlformats-officedocument.presentationml.slide+xml"/>
  <Override PartName="/ppt/slides/slide78.xml" ContentType="application/vnd.openxmlformats-officedocument.presentationml.slide+xml"/>
  <Override PartName="/ppt/slides/slide8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7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0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4.xml" ContentType="application/vnd.openxmlformats-officedocument.presentationml.slide+xml"/>
  <Override PartName="/ppt/slides/slide18.xml" ContentType="application/vnd.openxmlformats-officedocument.presentationml.slide+xml"/>
  <Override PartName="/ppt/slides/slide102.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03.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90.xml" ContentType="application/vnd.openxmlformats-officedocument.presentationml.slide+xml"/>
  <Override PartName="/ppt/slides/slide86.xml" ContentType="application/vnd.openxmlformats-officedocument.presentationml.slide+xml"/>
  <Override PartName="/ppt/slides/slide9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1.xml" ContentType="application/vnd.openxmlformats-officedocument.presentationml.slide+xml"/>
  <Override PartName="/ppt/slides/slide96.xml" ContentType="application/vnd.openxmlformats-officedocument.presentationml.slide+xml"/>
  <Override PartName="/ppt/slides/slide93.xml" ContentType="application/vnd.openxmlformats-officedocument.presentationml.slide+xml"/>
  <Override PartName="/ppt/slides/slide97.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256" r:id="rId2"/>
    <p:sldId id="31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4"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13" r:id="rId106"/>
  </p:sldIdLst>
  <p:sldSz cx="9144000" cy="6858000" type="screen4x3"/>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E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115"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1F114098-4598-6343-99BA-CF5B8044CEB2}" type="datetimeFigureOut">
              <a:rPr lang="en-US" smtClean="0"/>
              <a:t>9/17/2015</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9222B4AD-5F55-224E-8876-5D5F862CF56B}" type="slidenum">
              <a:rPr lang="en-US" smtClean="0"/>
              <a:t>‹#›</a:t>
            </a:fld>
            <a:endParaRPr lang="en-US"/>
          </a:p>
        </p:txBody>
      </p:sp>
    </p:spTree>
    <p:extLst>
      <p:ext uri="{BB962C8B-B14F-4D97-AF65-F5344CB8AC3E}">
        <p14:creationId xmlns:p14="http://schemas.microsoft.com/office/powerpoint/2010/main" val="3337054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a:defRPr sz="1200"/>
            </a:lvl1pPr>
          </a:lstStyle>
          <a:p>
            <a:fld id="{0F08D249-204C-44FF-A320-7CD34ADD7F4C}" type="datetimeFigureOut">
              <a:rPr lang="en-US" smtClean="0"/>
              <a:t>9/17/2015</a:t>
            </a:fld>
            <a:endParaRPr lang="en-US"/>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5000"/>
            <a:ext cx="548640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29718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525"/>
            <a:ext cx="2971800" cy="463550"/>
          </a:xfrm>
          <a:prstGeom prst="rect">
            <a:avLst/>
          </a:prstGeom>
        </p:spPr>
        <p:txBody>
          <a:bodyPr vert="horz" lIns="91440" tIns="45720" rIns="91440" bIns="45720" rtlCol="0" anchor="b"/>
          <a:lstStyle>
            <a:lvl1pPr algn="r">
              <a:defRPr sz="1200"/>
            </a:lvl1pPr>
          </a:lstStyle>
          <a:p>
            <a:fld id="{A43BA64C-17BD-436E-99DB-E1B2A6F73EF1}" type="slidenum">
              <a:rPr lang="en-US" smtClean="0"/>
              <a:t>‹#›</a:t>
            </a:fld>
            <a:endParaRPr lang="en-US"/>
          </a:p>
        </p:txBody>
      </p:sp>
    </p:spTree>
    <p:extLst>
      <p:ext uri="{BB962C8B-B14F-4D97-AF65-F5344CB8AC3E}">
        <p14:creationId xmlns:p14="http://schemas.microsoft.com/office/powerpoint/2010/main" val="116757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BA64C-17BD-436E-99DB-E1B2A6F73EF1}" type="slidenum">
              <a:rPr lang="en-US" smtClean="0"/>
              <a:t>2</a:t>
            </a:fld>
            <a:endParaRPr lang="en-US"/>
          </a:p>
        </p:txBody>
      </p:sp>
    </p:spTree>
    <p:extLst>
      <p:ext uri="{BB962C8B-B14F-4D97-AF65-F5344CB8AC3E}">
        <p14:creationId xmlns:p14="http://schemas.microsoft.com/office/powerpoint/2010/main" val="3122016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8676"/>
          <a:stretch/>
        </p:blipFill>
        <p:spPr>
          <a:xfrm>
            <a:off x="0" y="1966452"/>
            <a:ext cx="9143391" cy="4891091"/>
          </a:xfrm>
          <a:prstGeom prst="rect">
            <a:avLst/>
          </a:prstGeom>
        </p:spPr>
      </p:pic>
      <p:sp>
        <p:nvSpPr>
          <p:cNvPr id="2" name="Title 1"/>
          <p:cNvSpPr>
            <a:spLocks noGrp="1"/>
          </p:cNvSpPr>
          <p:nvPr>
            <p:ph type="ctrTitle"/>
          </p:nvPr>
        </p:nvSpPr>
        <p:spPr>
          <a:xfrm>
            <a:off x="685800" y="2416175"/>
            <a:ext cx="7772400" cy="1470025"/>
          </a:xfrm>
        </p:spPr>
        <p:txBody>
          <a:bodyPr anchor="b">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7195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B9FD53E-811C-3647-B5F3-484EDECF3090}" type="datetimeFigureOut">
              <a:rPr lang="en-US" smtClean="0"/>
              <a:pPr/>
              <a:t>9/17/2015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60FB4D-3904-A044-A5B7-D65532B54865}" type="slidenum">
              <a:rPr lang="en-US" smtClean="0"/>
              <a:pPr/>
              <a:t>‹#›</a:t>
            </a:fld>
            <a:endParaRPr lang="en-US"/>
          </a:p>
        </p:txBody>
      </p:sp>
      <p:pic>
        <p:nvPicPr>
          <p:cNvPr id="11" name="Picture 10" descr="North-Risk-Partners-with-All-logo-outlines-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936" y="934884"/>
            <a:ext cx="5538838" cy="846958"/>
          </a:xfrm>
          <a:prstGeom prst="rect">
            <a:avLst/>
          </a:prstGeom>
        </p:spPr>
      </p:pic>
    </p:spTree>
    <p:extLst>
      <p:ext uri="{BB962C8B-B14F-4D97-AF65-F5344CB8AC3E}">
        <p14:creationId xmlns:p14="http://schemas.microsoft.com/office/powerpoint/2010/main" val="822606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FD53E-811C-3647-B5F3-484EDECF309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63539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FD53E-811C-3647-B5F3-484EDECF309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58098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FD53E-811C-3647-B5F3-484EDECF309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339596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FD53E-811C-3647-B5F3-484EDECF3090}"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17672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FD53E-811C-3647-B5F3-484EDECF3090}"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424451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FD53E-811C-3647-B5F3-484EDECF3090}"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30482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FD53E-811C-3647-B5F3-484EDECF309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247264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FD53E-811C-3647-B5F3-484EDECF309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36364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1">
            <a:extLst>
              <a:ext uri="{28A0092B-C50C-407E-A947-70E740481C1C}">
                <a14:useLocalDpi xmlns:a14="http://schemas.microsoft.com/office/drawing/2010/main" val="0"/>
              </a:ext>
            </a:extLst>
          </a:blip>
          <a:srcRect b="80626"/>
          <a:stretch/>
        </p:blipFill>
        <p:spPr>
          <a:xfrm>
            <a:off x="0" y="1"/>
            <a:ext cx="9143391" cy="1328568"/>
          </a:xfrm>
          <a:prstGeom prst="rect">
            <a:avLst/>
          </a:prstGeom>
        </p:spPr>
      </p:pic>
      <p:sp>
        <p:nvSpPr>
          <p:cNvPr id="2" name="Title Placeholder 1"/>
          <p:cNvSpPr>
            <a:spLocks noGrp="1"/>
          </p:cNvSpPr>
          <p:nvPr>
            <p:ph type="title"/>
          </p:nvPr>
        </p:nvSpPr>
        <p:spPr>
          <a:xfrm>
            <a:off x="914400" y="4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6B9FD53E-811C-3647-B5F3-484EDECF3090}" type="datetimeFigureOut">
              <a:rPr lang="en-US" smtClean="0"/>
              <a:pPr/>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1A60FB4D-3904-A044-A5B7-D65532B54865}" type="slidenum">
              <a:rPr lang="en-US" smtClean="0"/>
              <a:pPr/>
              <a:t>‹#›</a:t>
            </a:fld>
            <a:endParaRPr lang="en-US"/>
          </a:p>
        </p:txBody>
      </p:sp>
      <p:pic>
        <p:nvPicPr>
          <p:cNvPr id="11" name="Picture 10"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5967" y="5959902"/>
            <a:ext cx="3124923" cy="477840"/>
          </a:xfrm>
          <a:prstGeom prst="rect">
            <a:avLst/>
          </a:prstGeom>
        </p:spPr>
      </p:pic>
    </p:spTree>
    <p:extLst>
      <p:ext uri="{BB962C8B-B14F-4D97-AF65-F5344CB8AC3E}">
        <p14:creationId xmlns:p14="http://schemas.microsoft.com/office/powerpoint/2010/main" val="401158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bg1"/>
          </a:solidFill>
          <a:latin typeface="Arial"/>
          <a:ea typeface="+mj-ea"/>
          <a:cs typeface="Arial"/>
        </a:defRPr>
      </a:lvl1pPr>
    </p:titleStyle>
    <p:bodyStyle>
      <a:lvl1pPr marL="342900" indent="-342900" algn="l" defTabSz="457200" rtl="0" eaLnBrk="1" latinLnBrk="0" hangingPunct="1">
        <a:spcBef>
          <a:spcPts val="0"/>
        </a:spcBef>
        <a:spcAft>
          <a:spcPts val="1200"/>
        </a:spcAft>
        <a:buClr>
          <a:srgbClr val="779E91"/>
        </a:buClr>
        <a:buFont typeface="Arial"/>
        <a:buChar char="•"/>
        <a:defRPr sz="2400" kern="1200">
          <a:solidFill>
            <a:schemeClr val="bg1">
              <a:lumMod val="50000"/>
            </a:schemeClr>
          </a:solidFill>
          <a:latin typeface="Arial"/>
          <a:ea typeface="+mn-ea"/>
          <a:cs typeface="Arial"/>
        </a:defRPr>
      </a:lvl1pPr>
      <a:lvl2pPr marL="742950" indent="-285750" algn="l" defTabSz="457200" rtl="0" eaLnBrk="1" latinLnBrk="0" hangingPunct="1">
        <a:spcBef>
          <a:spcPts val="0"/>
        </a:spcBef>
        <a:spcAft>
          <a:spcPts val="900"/>
        </a:spcAft>
        <a:buClr>
          <a:srgbClr val="779E91"/>
        </a:buClr>
        <a:buFont typeface="Arial"/>
        <a:buChar char="–"/>
        <a:defRPr sz="2000" kern="1200">
          <a:solidFill>
            <a:schemeClr val="bg1">
              <a:lumMod val="50000"/>
            </a:schemeClr>
          </a:solidFill>
          <a:latin typeface="Arial"/>
          <a:ea typeface="+mn-ea"/>
          <a:cs typeface="Arial"/>
        </a:defRPr>
      </a:lvl2pPr>
      <a:lvl3pPr marL="1143000" indent="-228600" algn="l" defTabSz="457200" rtl="0" eaLnBrk="1" latinLnBrk="0" hangingPunct="1">
        <a:spcBef>
          <a:spcPts val="0"/>
        </a:spcBef>
        <a:spcAft>
          <a:spcPts val="900"/>
        </a:spcAft>
        <a:buClr>
          <a:srgbClr val="779E91"/>
        </a:buClr>
        <a:buFont typeface="Arial"/>
        <a:buChar char="•"/>
        <a:defRPr sz="1800" kern="1200">
          <a:solidFill>
            <a:schemeClr val="bg1">
              <a:lumMod val="50000"/>
            </a:schemeClr>
          </a:solidFill>
          <a:latin typeface="Arial"/>
          <a:ea typeface="+mn-ea"/>
          <a:cs typeface="Arial"/>
        </a:defRPr>
      </a:lvl3pPr>
      <a:lvl4pPr marL="1600200" indent="-228600" algn="l" defTabSz="457200" rtl="0" eaLnBrk="1" latinLnBrk="0" hangingPunct="1">
        <a:spcBef>
          <a:spcPts val="0"/>
        </a:spcBef>
        <a:spcAft>
          <a:spcPts val="900"/>
        </a:spcAft>
        <a:buClr>
          <a:srgbClr val="779E91"/>
        </a:buClr>
        <a:buFont typeface="Arial"/>
        <a:buChar char="–"/>
        <a:defRPr sz="1600" kern="1200">
          <a:solidFill>
            <a:schemeClr val="bg1">
              <a:lumMod val="50000"/>
            </a:schemeClr>
          </a:solidFill>
          <a:latin typeface="Arial"/>
          <a:ea typeface="+mn-ea"/>
          <a:cs typeface="Arial"/>
        </a:defRPr>
      </a:lvl4pPr>
      <a:lvl5pPr marL="2057400" indent="-228600" algn="l" defTabSz="457200" rtl="0" eaLnBrk="1" latinLnBrk="0" hangingPunct="1">
        <a:spcBef>
          <a:spcPts val="0"/>
        </a:spcBef>
        <a:spcAft>
          <a:spcPts val="900"/>
        </a:spcAft>
        <a:buClr>
          <a:srgbClr val="779E91"/>
        </a:buClr>
        <a:buFont typeface="Arial"/>
        <a:buChar char="»"/>
        <a:defRPr sz="16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367799"/>
            <a:ext cx="8130941" cy="2076651"/>
          </a:xfrm>
        </p:spPr>
        <p:txBody>
          <a:bodyPr>
            <a:normAutofit fontScale="90000"/>
          </a:bodyPr>
          <a:lstStyle/>
          <a:p>
            <a:r>
              <a:rPr lang="en-US" dirty="0" smtClean="0"/>
              <a:t>Reasonable Cause </a:t>
            </a:r>
            <a:br>
              <a:rPr lang="en-US" dirty="0" smtClean="0"/>
            </a:br>
            <a:r>
              <a:rPr lang="en-US" dirty="0" smtClean="0"/>
              <a:t>for Drug and Alcohol Testing, </a:t>
            </a:r>
            <a:r>
              <a:rPr lang="en-US" i="1" u="sng" dirty="0" smtClean="0"/>
              <a:t>PLUS</a:t>
            </a:r>
            <a:r>
              <a:rPr lang="en-US" i="1" dirty="0" smtClean="0"/>
              <a:t/>
            </a:r>
            <a:br>
              <a:rPr lang="en-US" i="1" dirty="0" smtClean="0"/>
            </a:br>
            <a:r>
              <a:rPr lang="en-US" dirty="0" smtClean="0"/>
              <a:t>How to Conduct Intelligent </a:t>
            </a:r>
            <a:br>
              <a:rPr lang="en-US" dirty="0" smtClean="0"/>
            </a:br>
            <a:r>
              <a:rPr lang="en-US" dirty="0" smtClean="0"/>
              <a:t>Workplace Investigations</a:t>
            </a:r>
            <a:endParaRPr lang="en-US" dirty="0"/>
          </a:p>
        </p:txBody>
      </p:sp>
      <p:sp>
        <p:nvSpPr>
          <p:cNvPr id="3" name="Subtitle 2"/>
          <p:cNvSpPr>
            <a:spLocks noGrp="1"/>
          </p:cNvSpPr>
          <p:nvPr>
            <p:ph type="subTitle" idx="1"/>
          </p:nvPr>
        </p:nvSpPr>
        <p:spPr>
          <a:xfrm>
            <a:off x="685800" y="4749450"/>
            <a:ext cx="6400800" cy="1752600"/>
          </a:xfrm>
        </p:spPr>
        <p:txBody>
          <a:bodyPr/>
          <a:lstStyle/>
          <a:p>
            <a:r>
              <a:rPr lang="en-US" dirty="0" smtClean="0"/>
              <a:t>Presented by: Synergy Human Resources</a:t>
            </a:r>
            <a:endParaRPr lang="en-US" dirty="0"/>
          </a:p>
        </p:txBody>
      </p:sp>
    </p:spTree>
    <p:extLst>
      <p:ext uri="{BB962C8B-B14F-4D97-AF65-F5344CB8AC3E}">
        <p14:creationId xmlns:p14="http://schemas.microsoft.com/office/powerpoint/2010/main" val="823708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6875" y="2985425"/>
            <a:ext cx="8229600" cy="838200"/>
          </a:xfrm>
        </p:spPr>
        <p:txBody>
          <a:bodyPr>
            <a:normAutofit fontScale="90000"/>
          </a:bodyPr>
          <a:lstStyle/>
          <a:p>
            <a:pPr algn="ctr" eaLnBrk="1" hangingPunct="1"/>
            <a:r>
              <a:rPr lang="en-US" sz="6000" b="1" dirty="0" smtClean="0">
                <a:solidFill>
                  <a:schemeClr val="tx1"/>
                </a:solidFill>
              </a:rPr>
              <a:t>Recognizing the</a:t>
            </a:r>
            <a:br>
              <a:rPr lang="en-US" sz="6000" b="1" dirty="0" smtClean="0">
                <a:solidFill>
                  <a:schemeClr val="tx1"/>
                </a:solidFill>
              </a:rPr>
            </a:br>
            <a:r>
              <a:rPr lang="en-US" sz="6000" b="1" dirty="0" smtClean="0">
                <a:solidFill>
                  <a:schemeClr val="tx1"/>
                </a:solidFill>
              </a:rPr>
              <a:t> Signs and Symptoms of Drugs and Alcohol</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371600"/>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Documentation of the investigation (crime witness notes, etc.) should not be placed in the harasser’s or victim’s personnel file.  </a:t>
            </a:r>
          </a:p>
          <a:p>
            <a:pPr marL="0" indent="0">
              <a:spcBef>
                <a:spcPts val="0"/>
              </a:spcBef>
              <a:spcAft>
                <a:spcPts val="1800"/>
              </a:spcAft>
              <a:buNone/>
              <a:defRPr/>
            </a:pPr>
            <a:r>
              <a:rPr lang="en-US" dirty="0" smtClean="0">
                <a:solidFill>
                  <a:srgbClr val="404040"/>
                </a:solidFill>
                <a:latin typeface="Arial" pitchFamily="34" charset="0"/>
                <a:cs typeface="Arial" pitchFamily="34" charset="0"/>
              </a:rPr>
              <a:t>Investigation materials may contain confidential witness statements that would be inappropriate to provide to the perpetrator or victim.</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What If…</a:t>
            </a:r>
          </a:p>
        </p:txBody>
      </p:sp>
      <p:sp>
        <p:nvSpPr>
          <p:cNvPr id="3" name="Content Placeholder 2"/>
          <p:cNvSpPr>
            <a:spLocks noGrp="1"/>
          </p:cNvSpPr>
          <p:nvPr>
            <p:ph idx="1"/>
          </p:nvPr>
        </p:nvSpPr>
        <p:spPr>
          <a:xfrm>
            <a:off x="457200" y="1489295"/>
            <a:ext cx="80772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Although an investigator undertakes an inquiry with the expectation or hope that “the truth” will be uncovered, often the waters are murkier after the investigation than before.</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What If…</a:t>
            </a:r>
          </a:p>
        </p:txBody>
      </p:sp>
      <p:sp>
        <p:nvSpPr>
          <p:cNvPr id="3" name="Content Placeholder 2"/>
          <p:cNvSpPr>
            <a:spLocks noGrp="1"/>
          </p:cNvSpPr>
          <p:nvPr>
            <p:ph idx="1"/>
          </p:nvPr>
        </p:nvSpPr>
        <p:spPr>
          <a:xfrm>
            <a:off x="457200" y="1525509"/>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Investigators are reluctant to make a firm decision where there are no independent witnesses and the alleged harasser and victim have diametrically opposed versions of the event (a he-said/she-said case).</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What If…</a:t>
            </a:r>
          </a:p>
        </p:txBody>
      </p:sp>
      <p:sp>
        <p:nvSpPr>
          <p:cNvPr id="3" name="Content Placeholder 2"/>
          <p:cNvSpPr>
            <a:spLocks noGrp="1"/>
          </p:cNvSpPr>
          <p:nvPr>
            <p:ph idx="1"/>
          </p:nvPr>
        </p:nvSpPr>
        <p:spPr>
          <a:xfrm>
            <a:off x="457200" y="1371600"/>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If the conduct cannot be confirmed or disproved, that should be the investigator’s conclusion, and a common approach is to reinstruct all parties in the company’s discrimination and harassment policies,  complaint procedure, and risk avoidance approach.</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What If…</a:t>
            </a:r>
          </a:p>
        </p:txBody>
      </p:sp>
      <p:sp>
        <p:nvSpPr>
          <p:cNvPr id="3" name="Content Placeholder 2"/>
          <p:cNvSpPr>
            <a:spLocks noGrp="1"/>
          </p:cNvSpPr>
          <p:nvPr>
            <p:ph idx="1"/>
          </p:nvPr>
        </p:nvSpPr>
        <p:spPr>
          <a:xfrm>
            <a:off x="457200" y="1480242"/>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The employer should also conduct additional training of the individuals and/or the workforce on diversity and harassment issues, accident prevention, and risk assessment processes, and consider or invite any request to be transferred out of the department in which the events allegedly occurred.</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TextBox 3"/>
          <p:cNvSpPr txBox="1"/>
          <p:nvPr/>
        </p:nvSpPr>
        <p:spPr>
          <a:xfrm>
            <a:off x="762000" y="1610965"/>
            <a:ext cx="3581400" cy="4739759"/>
          </a:xfrm>
          <a:prstGeom prst="rect">
            <a:avLst/>
          </a:prstGeom>
          <a:noFill/>
        </p:spPr>
        <p:txBody>
          <a:bodyPr wrap="square" rtlCol="0">
            <a:spAutoFit/>
          </a:bodyPr>
          <a:lstStyle/>
          <a:p>
            <a:pPr indent="7938">
              <a:spcBef>
                <a:spcPts val="200"/>
              </a:spcBef>
              <a:defRPr/>
            </a:pPr>
            <a:r>
              <a:rPr lang="en-US" sz="2600" dirty="0" smtClean="0">
                <a:solidFill>
                  <a:schemeClr val="tx1">
                    <a:lumMod val="65000"/>
                    <a:lumOff val="35000"/>
                  </a:schemeClr>
                </a:solidFill>
                <a:latin typeface="Arial" panose="020B0604020202020204" pitchFamily="34" charset="0"/>
                <a:cs typeface="Arial" panose="020B0604020202020204" pitchFamily="34" charset="0"/>
              </a:rPr>
              <a:t>Mike Bourgon</a:t>
            </a:r>
          </a:p>
          <a:p>
            <a:pPr indent="7938">
              <a:spcBef>
                <a:spcPts val="200"/>
              </a:spcBef>
              <a:defRPr/>
            </a:pPr>
            <a:r>
              <a:rPr lang="en-US" sz="2600" dirty="0" smtClean="0">
                <a:solidFill>
                  <a:schemeClr val="tx1">
                    <a:lumMod val="65000"/>
                    <a:lumOff val="35000"/>
                  </a:schemeClr>
                </a:solidFill>
                <a:latin typeface="Arial" panose="020B0604020202020204" pitchFamily="34" charset="0"/>
                <a:cs typeface="Arial" panose="020B0604020202020204" pitchFamily="34" charset="0"/>
              </a:rPr>
              <a:t>651-270-2281</a:t>
            </a:r>
          </a:p>
          <a:p>
            <a:pPr indent="7938">
              <a:spcAft>
                <a:spcPts val="1800"/>
              </a:spcAft>
              <a:defRPr/>
            </a:pPr>
            <a:r>
              <a:rPr lang="en-US" sz="2600" dirty="0" smtClean="0">
                <a:solidFill>
                  <a:schemeClr val="tx1">
                    <a:lumMod val="65000"/>
                    <a:lumOff val="35000"/>
                  </a:schemeClr>
                </a:solidFill>
                <a:latin typeface="Arial" panose="020B0604020202020204" pitchFamily="34" charset="0"/>
                <a:cs typeface="Arial" panose="020B0604020202020204" pitchFamily="34" charset="0"/>
              </a:rPr>
              <a:t>mike@synhr.com</a:t>
            </a:r>
          </a:p>
          <a:p>
            <a:pPr indent="7938">
              <a:spcBef>
                <a:spcPts val="200"/>
              </a:spcBef>
              <a:defRPr/>
            </a:pPr>
            <a:r>
              <a:rPr lang="en-US" sz="2600" dirty="0" smtClean="0">
                <a:solidFill>
                  <a:schemeClr val="tx1">
                    <a:lumMod val="65000"/>
                    <a:lumOff val="35000"/>
                  </a:schemeClr>
                </a:solidFill>
                <a:latin typeface="Arial" panose="020B0604020202020204" pitchFamily="34" charset="0"/>
                <a:cs typeface="Arial" panose="020B0604020202020204" pitchFamily="34" charset="0"/>
              </a:rPr>
              <a:t>Kevin Ryan</a:t>
            </a:r>
          </a:p>
          <a:p>
            <a:pPr indent="7938">
              <a:spcBef>
                <a:spcPts val="200"/>
              </a:spcBef>
              <a:defRPr/>
            </a:pPr>
            <a:r>
              <a:rPr lang="en-US" sz="2600" dirty="0" smtClean="0">
                <a:solidFill>
                  <a:schemeClr val="tx1">
                    <a:lumMod val="65000"/>
                    <a:lumOff val="35000"/>
                  </a:schemeClr>
                </a:solidFill>
                <a:latin typeface="Arial" panose="020B0604020202020204" pitchFamily="34" charset="0"/>
                <a:cs typeface="Arial" panose="020B0604020202020204" pitchFamily="34" charset="0"/>
              </a:rPr>
              <a:t>612-280-5484</a:t>
            </a:r>
          </a:p>
          <a:p>
            <a:pPr indent="7938">
              <a:spcAft>
                <a:spcPts val="1800"/>
              </a:spcAft>
              <a:defRPr/>
            </a:pPr>
            <a:r>
              <a:rPr lang="en-US" sz="2600" dirty="0" smtClean="0">
                <a:solidFill>
                  <a:schemeClr val="tx1">
                    <a:lumMod val="65000"/>
                    <a:lumOff val="35000"/>
                  </a:schemeClr>
                </a:solidFill>
                <a:latin typeface="Arial" panose="020B0604020202020204" pitchFamily="34" charset="0"/>
                <a:cs typeface="Arial" panose="020B0604020202020204" pitchFamily="34" charset="0"/>
              </a:rPr>
              <a:t>kevin@synhr.com</a:t>
            </a:r>
          </a:p>
          <a:p>
            <a:pPr indent="7938">
              <a:spcBef>
                <a:spcPts val="200"/>
              </a:spcBef>
              <a:defRPr/>
            </a:pPr>
            <a:r>
              <a:rPr lang="en-US" sz="2600" dirty="0" smtClean="0">
                <a:solidFill>
                  <a:schemeClr val="tx1">
                    <a:lumMod val="65000"/>
                    <a:lumOff val="35000"/>
                  </a:schemeClr>
                </a:solidFill>
                <a:latin typeface="Arial" panose="020B0604020202020204" pitchFamily="34" charset="0"/>
                <a:cs typeface="Arial" panose="020B0604020202020204" pitchFamily="34" charset="0"/>
              </a:rPr>
              <a:t>Michael Conroy</a:t>
            </a:r>
          </a:p>
          <a:p>
            <a:pPr indent="7938">
              <a:spcBef>
                <a:spcPts val="200"/>
              </a:spcBef>
              <a:defRPr/>
            </a:pPr>
            <a:r>
              <a:rPr lang="en-US" sz="2600" dirty="0" smtClean="0">
                <a:solidFill>
                  <a:schemeClr val="tx1">
                    <a:lumMod val="65000"/>
                    <a:lumOff val="35000"/>
                  </a:schemeClr>
                </a:solidFill>
                <a:latin typeface="Arial" panose="020B0604020202020204" pitchFamily="34" charset="0"/>
                <a:ea typeface="Tahoma" pitchFamily="34" charset="0"/>
                <a:cs typeface="Arial" panose="020B0604020202020204" pitchFamily="34" charset="0"/>
              </a:rPr>
              <a:t>651-325-5395 </a:t>
            </a:r>
            <a:r>
              <a:rPr lang="en-US" sz="2600" dirty="0" smtClean="0">
                <a:solidFill>
                  <a:schemeClr val="tx1">
                    <a:lumMod val="65000"/>
                    <a:lumOff val="35000"/>
                  </a:schemeClr>
                </a:solidFill>
                <a:latin typeface="Arial" panose="020B0604020202020204" pitchFamily="34" charset="0"/>
                <a:cs typeface="Arial" panose="020B0604020202020204" pitchFamily="34" charset="0"/>
              </a:rPr>
              <a:t>mconroy@synhr.com</a:t>
            </a:r>
          </a:p>
          <a:p>
            <a:pPr indent="7938">
              <a:spcBef>
                <a:spcPts val="200"/>
              </a:spcBef>
              <a:defRPr/>
            </a:pPr>
            <a:endParaRPr lang="en-US" sz="2800" dirty="0" smtClean="0">
              <a:solidFill>
                <a:schemeClr val="tx1">
                  <a:lumMod val="65000"/>
                  <a:lumOff val="35000"/>
                </a:schemeClr>
              </a:solidFill>
            </a:endParaRPr>
          </a:p>
        </p:txBody>
      </p:sp>
      <p:pic>
        <p:nvPicPr>
          <p:cNvPr id="5" name="Picture 3"/>
          <p:cNvPicPr>
            <a:picLocks noChangeAspect="1" noChangeArrowheads="1"/>
          </p:cNvPicPr>
          <p:nvPr/>
        </p:nvPicPr>
        <p:blipFill>
          <a:blip r:embed="rId2" cstate="print"/>
          <a:srcRect/>
          <a:stretch>
            <a:fillRect/>
          </a:stretch>
        </p:blipFill>
        <p:spPr bwMode="auto">
          <a:xfrm>
            <a:off x="4038600" y="1828800"/>
            <a:ext cx="4572000" cy="1351417"/>
          </a:xfrm>
          <a:prstGeom prst="rect">
            <a:avLst/>
          </a:prstGeom>
          <a:noFill/>
          <a:ln w="9525">
            <a:noFill/>
            <a:miter lim="800000"/>
            <a:headEnd/>
            <a:tailEnd/>
          </a:ln>
        </p:spPr>
      </p:pic>
      <p:sp>
        <p:nvSpPr>
          <p:cNvPr id="6" name="TextBox 5"/>
          <p:cNvSpPr txBox="1"/>
          <p:nvPr/>
        </p:nvSpPr>
        <p:spPr>
          <a:xfrm>
            <a:off x="5257800" y="3124199"/>
            <a:ext cx="2895600" cy="856645"/>
          </a:xfrm>
          <a:prstGeom prst="rect">
            <a:avLst/>
          </a:prstGeom>
          <a:noFill/>
        </p:spPr>
        <p:txBody>
          <a:bodyPr wrap="square" rtlCol="0">
            <a:spAutoFit/>
          </a:bodyPr>
          <a:lstStyle/>
          <a:p>
            <a:pPr marL="228600" indent="7938">
              <a:spcBef>
                <a:spcPts val="200"/>
              </a:spcBef>
              <a:defRPr/>
            </a:pPr>
            <a:r>
              <a:rPr lang="en-US" sz="2400" dirty="0" smtClean="0">
                <a:latin typeface="Arial" panose="020B0604020202020204" pitchFamily="34" charset="0"/>
                <a:cs typeface="Arial" panose="020B0604020202020204" pitchFamily="34" charset="0"/>
              </a:rPr>
              <a:t>www.SynHR.com</a:t>
            </a:r>
          </a:p>
          <a:p>
            <a:pPr marL="228600" indent="7938">
              <a:spcBef>
                <a:spcPts val="200"/>
              </a:spcBef>
              <a:defRPr/>
            </a:pPr>
            <a:r>
              <a:rPr lang="en-US" sz="2400" dirty="0" smtClean="0">
                <a:latin typeface="Arial" panose="020B0604020202020204" pitchFamily="34" charset="0"/>
                <a:cs typeface="Arial" panose="020B0604020202020204" pitchFamily="34" charset="0"/>
              </a:rPr>
              <a:t>1-888-603-7872</a:t>
            </a:r>
          </a:p>
        </p:txBody>
      </p:sp>
      <p:grpSp>
        <p:nvGrpSpPr>
          <p:cNvPr id="7" name="Group 6"/>
          <p:cNvGrpSpPr/>
          <p:nvPr/>
        </p:nvGrpSpPr>
        <p:grpSpPr>
          <a:xfrm>
            <a:off x="159944" y="6352989"/>
            <a:ext cx="5254378" cy="505011"/>
            <a:chOff x="159944" y="6352989"/>
            <a:chExt cx="5254378" cy="50501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11" name="TextBox 10"/>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extLst>
      <p:ext uri="{BB962C8B-B14F-4D97-AF65-F5344CB8AC3E}">
        <p14:creationId xmlns:p14="http://schemas.microsoft.com/office/powerpoint/2010/main" val="14980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Signs and Symptoms</a:t>
            </a:r>
          </a:p>
        </p:txBody>
      </p:sp>
      <p:sp>
        <p:nvSpPr>
          <p:cNvPr id="17411" name="Content Placeholder 2"/>
          <p:cNvSpPr>
            <a:spLocks noGrp="1"/>
          </p:cNvSpPr>
          <p:nvPr>
            <p:ph idx="1"/>
          </p:nvPr>
        </p:nvSpPr>
        <p:spPr/>
        <p:txBody>
          <a:bodyPr/>
          <a:lstStyle/>
          <a:p>
            <a:pPr eaLnBrk="1" hangingPunct="1"/>
            <a:r>
              <a:rPr lang="en-US" sz="2400" smtClean="0">
                <a:solidFill>
                  <a:srgbClr val="404040"/>
                </a:solidFill>
                <a:latin typeface="Arial" charset="0"/>
                <a:cs typeface="Arial" charset="0"/>
              </a:rPr>
              <a:t>Signs and symptoms of drugs and alcohol are used in determining if an employee may be under the influence of drugs and/or alcohol that would warrant the employee to be tested. </a:t>
            </a:r>
          </a:p>
          <a:p>
            <a:pPr eaLnBrk="1" hangingPunct="1"/>
            <a:r>
              <a:rPr lang="en-US" sz="2400" smtClean="0">
                <a:solidFill>
                  <a:srgbClr val="404040"/>
                </a:solidFill>
                <a:latin typeface="Arial" charset="0"/>
                <a:cs typeface="Arial" charset="0"/>
              </a:rPr>
              <a:t>In most cases the employee’s behavior will be inconsistent with their normal behavior due to the use of a controlled substance or alcohol. </a:t>
            </a:r>
          </a:p>
          <a:p>
            <a:pPr eaLnBrk="1" hangingPunct="1"/>
            <a:r>
              <a:rPr lang="en-US" sz="2400" smtClean="0">
                <a:solidFill>
                  <a:srgbClr val="404040"/>
                </a:solidFill>
                <a:latin typeface="Arial" charset="0"/>
                <a:cs typeface="Arial" charset="0"/>
              </a:rPr>
              <a:t>Abnormal behavior draws attention to the employee and, in most cases, establishes the opportunity for the supervisor to take proactive measures to determine drug/alcohol use. </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28025" y="122725"/>
            <a:ext cx="8229600" cy="914400"/>
          </a:xfrm>
        </p:spPr>
        <p:txBody>
          <a:bodyPr>
            <a:noAutofit/>
          </a:bodyPr>
          <a:lstStyle/>
          <a:p>
            <a:pPr eaLnBrk="1" hangingPunct="1"/>
            <a:r>
              <a:rPr lang="en-US" dirty="0" smtClean="0"/>
              <a:t>Some Causes of Abnormal Behavior</a:t>
            </a:r>
          </a:p>
        </p:txBody>
      </p:sp>
      <p:sp>
        <p:nvSpPr>
          <p:cNvPr id="3" name="Content Placeholder 2"/>
          <p:cNvSpPr>
            <a:spLocks noGrp="1"/>
          </p:cNvSpPr>
          <p:nvPr>
            <p:ph idx="1"/>
          </p:nvPr>
        </p:nvSpPr>
        <p:spPr>
          <a:xfrm>
            <a:off x="457200" y="1335500"/>
            <a:ext cx="8153400" cy="3992563"/>
          </a:xfrm>
        </p:spPr>
        <p:txBody>
          <a:bodyPr rtlCol="0">
            <a:noAutofit/>
          </a:bodyPr>
          <a:lstStyle/>
          <a:p>
            <a:pPr marL="514350" indent="-514350" eaLnBrk="1" fontAlgn="auto" hangingPunct="1">
              <a:spcBef>
                <a:spcPts val="0"/>
              </a:spcBef>
              <a:buFont typeface="Wingdings" pitchFamily="2" charset="2"/>
              <a:buChar char="q"/>
              <a:defRPr/>
            </a:pPr>
            <a:r>
              <a:rPr lang="en-US" dirty="0" smtClean="0">
                <a:solidFill>
                  <a:srgbClr val="404040"/>
                </a:solidFill>
              </a:rPr>
              <a:t>Stress</a:t>
            </a:r>
          </a:p>
          <a:p>
            <a:pPr marL="1030288" indent="-514350" eaLnBrk="1" fontAlgn="auto" hangingPunct="1">
              <a:spcBef>
                <a:spcPts val="0"/>
              </a:spcBef>
              <a:buFont typeface="Wingdings" pitchFamily="2" charset="2"/>
              <a:buChar char="q"/>
              <a:defRPr/>
            </a:pPr>
            <a:r>
              <a:rPr lang="en-US" dirty="0" smtClean="0">
                <a:solidFill>
                  <a:srgbClr val="404040"/>
                </a:solidFill>
              </a:rPr>
              <a:t>Work?</a:t>
            </a:r>
          </a:p>
          <a:p>
            <a:pPr marL="1030288" indent="-514350" eaLnBrk="1" fontAlgn="auto" hangingPunct="1">
              <a:spcBef>
                <a:spcPts val="0"/>
              </a:spcBef>
              <a:buFont typeface="Wingdings" pitchFamily="2" charset="2"/>
              <a:buChar char="q"/>
              <a:defRPr/>
            </a:pPr>
            <a:r>
              <a:rPr lang="en-US" dirty="0" smtClean="0">
                <a:solidFill>
                  <a:srgbClr val="404040"/>
                </a:solidFill>
              </a:rPr>
              <a:t>Home?</a:t>
            </a:r>
          </a:p>
          <a:p>
            <a:pPr marL="1546225" indent="-514350" eaLnBrk="1" fontAlgn="auto" hangingPunct="1">
              <a:spcBef>
                <a:spcPts val="0"/>
              </a:spcBef>
              <a:buFont typeface="Wingdings" pitchFamily="2" charset="2"/>
              <a:buChar char="q"/>
              <a:defRPr/>
            </a:pPr>
            <a:r>
              <a:rPr lang="en-US" dirty="0" smtClean="0">
                <a:solidFill>
                  <a:srgbClr val="404040"/>
                </a:solidFill>
              </a:rPr>
              <a:t>Kids</a:t>
            </a:r>
          </a:p>
          <a:p>
            <a:pPr marL="1546225" indent="-514350" eaLnBrk="1" fontAlgn="auto" hangingPunct="1">
              <a:spcBef>
                <a:spcPts val="0"/>
              </a:spcBef>
              <a:buFont typeface="Wingdings" pitchFamily="2" charset="2"/>
              <a:buChar char="q"/>
              <a:defRPr/>
            </a:pPr>
            <a:r>
              <a:rPr lang="en-US" dirty="0" smtClean="0">
                <a:solidFill>
                  <a:srgbClr val="404040"/>
                </a:solidFill>
              </a:rPr>
              <a:t>Family</a:t>
            </a:r>
          </a:p>
          <a:p>
            <a:pPr marL="1546225" indent="-514350" eaLnBrk="1" fontAlgn="auto" hangingPunct="1">
              <a:spcBef>
                <a:spcPts val="0"/>
              </a:spcBef>
              <a:buFont typeface="Wingdings" pitchFamily="2" charset="2"/>
              <a:buChar char="q"/>
              <a:defRPr/>
            </a:pPr>
            <a:r>
              <a:rPr lang="en-US" dirty="0" smtClean="0">
                <a:solidFill>
                  <a:srgbClr val="404040"/>
                </a:solidFill>
              </a:rPr>
              <a:t>Financial matters</a:t>
            </a:r>
          </a:p>
          <a:p>
            <a:pPr marL="1546225" indent="-514350" eaLnBrk="1" fontAlgn="auto" hangingPunct="1">
              <a:spcBef>
                <a:spcPts val="0"/>
              </a:spcBef>
              <a:buFont typeface="Wingdings" pitchFamily="2" charset="2"/>
              <a:buChar char="q"/>
              <a:defRPr/>
            </a:pPr>
            <a:r>
              <a:rPr lang="en-US" dirty="0" smtClean="0">
                <a:solidFill>
                  <a:srgbClr val="404040"/>
                </a:solidFill>
              </a:rPr>
              <a:t>Death in Family</a:t>
            </a:r>
          </a:p>
          <a:p>
            <a:pPr marL="1546225" indent="-514350" eaLnBrk="1" fontAlgn="auto" hangingPunct="1">
              <a:spcBef>
                <a:spcPts val="0"/>
              </a:spcBef>
              <a:buFont typeface="Wingdings" pitchFamily="2" charset="2"/>
              <a:buChar char="q"/>
              <a:defRPr/>
            </a:pPr>
            <a:r>
              <a:rPr lang="en-US" dirty="0" smtClean="0">
                <a:solidFill>
                  <a:srgbClr val="404040"/>
                </a:solidFill>
              </a:rPr>
              <a:t>Divorce</a:t>
            </a:r>
          </a:p>
          <a:p>
            <a:pPr marL="514350" indent="-514350" eaLnBrk="1" fontAlgn="auto" hangingPunct="1">
              <a:spcBef>
                <a:spcPts val="0"/>
              </a:spcBef>
              <a:buFont typeface="Wingdings" pitchFamily="2" charset="2"/>
              <a:buChar char="q"/>
              <a:defRPr/>
            </a:pPr>
            <a:r>
              <a:rPr lang="en-US" dirty="0" smtClean="0">
                <a:solidFill>
                  <a:srgbClr val="404040"/>
                </a:solidFill>
              </a:rPr>
              <a:t>New Medications/Medical Problems</a:t>
            </a:r>
            <a:endParaRPr lang="en-US" dirty="0">
              <a:solidFill>
                <a:srgbClr val="404040"/>
              </a:solidFill>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85775" y="151600"/>
            <a:ext cx="8229600" cy="838200"/>
          </a:xfrm>
        </p:spPr>
        <p:txBody>
          <a:bodyPr/>
          <a:lstStyle/>
          <a:p>
            <a:pPr eaLnBrk="1" hangingPunct="1"/>
            <a:r>
              <a:rPr lang="en-US" dirty="0" smtClean="0"/>
              <a:t>Problems Caused in the Workplace</a:t>
            </a:r>
          </a:p>
        </p:txBody>
      </p:sp>
      <p:sp>
        <p:nvSpPr>
          <p:cNvPr id="3" name="Content Placeholder 2"/>
          <p:cNvSpPr>
            <a:spLocks noGrp="1"/>
          </p:cNvSpPr>
          <p:nvPr>
            <p:ph idx="1"/>
          </p:nvPr>
        </p:nvSpPr>
        <p:spPr>
          <a:xfrm>
            <a:off x="556814" y="1179212"/>
            <a:ext cx="8153400" cy="3992563"/>
          </a:xfrm>
        </p:spPr>
        <p:txBody>
          <a:bodyPr rtlCol="0">
            <a:noAutofit/>
          </a:bodyPr>
          <a:lstStyle/>
          <a:p>
            <a:pPr marL="514350" indent="-514350" eaLnBrk="1" fontAlgn="auto" hangingPunct="1">
              <a:spcBef>
                <a:spcPts val="0"/>
              </a:spcBef>
              <a:buFont typeface="Wingdings" pitchFamily="2" charset="2"/>
              <a:buChar char="q"/>
              <a:defRPr/>
            </a:pPr>
            <a:r>
              <a:rPr lang="en-US" sz="2200" dirty="0" smtClean="0">
                <a:solidFill>
                  <a:srgbClr val="404040"/>
                </a:solidFill>
              </a:rPr>
              <a:t>Accidents/Injuries</a:t>
            </a:r>
          </a:p>
          <a:p>
            <a:pPr marL="1030288" indent="-514350" eaLnBrk="1" fontAlgn="auto" hangingPunct="1">
              <a:spcBef>
                <a:spcPts val="0"/>
              </a:spcBef>
              <a:buFont typeface="Wingdings" pitchFamily="2" charset="2"/>
              <a:buChar char="q"/>
              <a:defRPr/>
            </a:pPr>
            <a:r>
              <a:rPr lang="en-US" sz="2200" dirty="0" smtClean="0">
                <a:solidFill>
                  <a:srgbClr val="404040"/>
                </a:solidFill>
              </a:rPr>
              <a:t>To himself/herself</a:t>
            </a:r>
          </a:p>
          <a:p>
            <a:pPr marL="1030288" indent="-514350" eaLnBrk="1" fontAlgn="auto" hangingPunct="1">
              <a:spcBef>
                <a:spcPts val="0"/>
              </a:spcBef>
              <a:buFont typeface="Wingdings" pitchFamily="2" charset="2"/>
              <a:buChar char="q"/>
              <a:defRPr/>
            </a:pPr>
            <a:r>
              <a:rPr lang="en-US" sz="2200" dirty="0" smtClean="0">
                <a:solidFill>
                  <a:srgbClr val="404040"/>
                </a:solidFill>
              </a:rPr>
              <a:t>To other employees</a:t>
            </a:r>
          </a:p>
          <a:p>
            <a:pPr marL="1030288" indent="-514350" eaLnBrk="1" fontAlgn="auto" hangingPunct="1">
              <a:spcBef>
                <a:spcPts val="0"/>
              </a:spcBef>
              <a:buFont typeface="Wingdings" pitchFamily="2" charset="2"/>
              <a:buChar char="q"/>
              <a:defRPr/>
            </a:pPr>
            <a:r>
              <a:rPr lang="en-US" sz="2200" dirty="0" smtClean="0">
                <a:solidFill>
                  <a:srgbClr val="404040"/>
                </a:solidFill>
              </a:rPr>
              <a:t>To members of the public</a:t>
            </a:r>
          </a:p>
          <a:p>
            <a:pPr marL="514350" indent="-514350" eaLnBrk="1" fontAlgn="auto" hangingPunct="1">
              <a:spcBef>
                <a:spcPts val="0"/>
              </a:spcBef>
              <a:buFont typeface="Wingdings" pitchFamily="2" charset="2"/>
              <a:buChar char="q"/>
              <a:defRPr/>
            </a:pPr>
            <a:r>
              <a:rPr lang="en-US" sz="2200" dirty="0" smtClean="0">
                <a:solidFill>
                  <a:srgbClr val="404040"/>
                </a:solidFill>
              </a:rPr>
              <a:t>Lack of Productivity</a:t>
            </a:r>
          </a:p>
          <a:p>
            <a:pPr marL="1030288" indent="-514350" eaLnBrk="1" fontAlgn="auto" hangingPunct="1">
              <a:spcBef>
                <a:spcPts val="0"/>
              </a:spcBef>
              <a:buFont typeface="Wingdings" pitchFamily="2" charset="2"/>
              <a:buChar char="q"/>
              <a:defRPr/>
            </a:pPr>
            <a:r>
              <a:rPr lang="en-US" sz="2200" dirty="0" smtClean="0">
                <a:solidFill>
                  <a:srgbClr val="404040"/>
                </a:solidFill>
              </a:rPr>
              <a:t>Reduced or poor output</a:t>
            </a:r>
          </a:p>
          <a:p>
            <a:pPr marL="1030288" indent="-514350" eaLnBrk="1" fontAlgn="auto" hangingPunct="1">
              <a:spcBef>
                <a:spcPts val="0"/>
              </a:spcBef>
              <a:buFont typeface="Wingdings" pitchFamily="2" charset="2"/>
              <a:buChar char="q"/>
              <a:defRPr/>
            </a:pPr>
            <a:r>
              <a:rPr lang="en-US" sz="2200" dirty="0" smtClean="0">
                <a:solidFill>
                  <a:srgbClr val="404040"/>
                </a:solidFill>
              </a:rPr>
              <a:t>Increased workload on others</a:t>
            </a:r>
          </a:p>
          <a:p>
            <a:pPr marL="514350" indent="-514350" eaLnBrk="1" fontAlgn="auto" hangingPunct="1">
              <a:spcBef>
                <a:spcPts val="0"/>
              </a:spcBef>
              <a:buFont typeface="Wingdings" pitchFamily="2" charset="2"/>
              <a:buChar char="q"/>
              <a:defRPr/>
            </a:pPr>
            <a:r>
              <a:rPr lang="en-US" sz="2200" dirty="0" smtClean="0">
                <a:solidFill>
                  <a:srgbClr val="404040"/>
                </a:solidFill>
              </a:rPr>
              <a:t>Theft</a:t>
            </a:r>
          </a:p>
          <a:p>
            <a:pPr marL="514350" indent="-514350" eaLnBrk="1" fontAlgn="auto" hangingPunct="1">
              <a:spcBef>
                <a:spcPts val="0"/>
              </a:spcBef>
              <a:buFont typeface="Wingdings" pitchFamily="2" charset="2"/>
              <a:buChar char="q"/>
              <a:defRPr/>
            </a:pPr>
            <a:r>
              <a:rPr lang="en-US" sz="2200" dirty="0" smtClean="0">
                <a:solidFill>
                  <a:srgbClr val="404040"/>
                </a:solidFill>
              </a:rPr>
              <a:t>Violence</a:t>
            </a:r>
          </a:p>
          <a:p>
            <a:pPr marL="514350" indent="-514350" eaLnBrk="1" fontAlgn="auto" hangingPunct="1">
              <a:spcBef>
                <a:spcPts val="0"/>
              </a:spcBef>
              <a:buFont typeface="Wingdings" pitchFamily="2" charset="2"/>
              <a:buChar char="q"/>
              <a:defRPr/>
            </a:pPr>
            <a:r>
              <a:rPr lang="en-US" sz="2200" dirty="0" smtClean="0">
                <a:solidFill>
                  <a:srgbClr val="404040"/>
                </a:solidFill>
              </a:rPr>
              <a:t>Increased liability to the Department</a:t>
            </a:r>
            <a:endParaRPr lang="en-US" sz="2200" dirty="0">
              <a:solidFill>
                <a:srgbClr val="404040"/>
              </a:solidFill>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Know Your Employees</a:t>
            </a:r>
          </a:p>
        </p:txBody>
      </p:sp>
      <p:sp>
        <p:nvSpPr>
          <p:cNvPr id="20483" name="Content Placeholder 2"/>
          <p:cNvSpPr>
            <a:spLocks noGrp="1"/>
          </p:cNvSpPr>
          <p:nvPr>
            <p:ph idx="1"/>
          </p:nvPr>
        </p:nvSpPr>
        <p:spPr/>
        <p:txBody>
          <a:bodyPr/>
          <a:lstStyle/>
          <a:p>
            <a:pPr eaLnBrk="1" hangingPunct="1"/>
            <a:r>
              <a:rPr lang="en-US" smtClean="0">
                <a:solidFill>
                  <a:srgbClr val="404040"/>
                </a:solidFill>
                <a:latin typeface="Arial" charset="0"/>
                <a:cs typeface="Arial" charset="0"/>
              </a:rPr>
              <a:t>Know when they are stressed about something.</a:t>
            </a:r>
          </a:p>
          <a:p>
            <a:pPr eaLnBrk="1" hangingPunct="1"/>
            <a:r>
              <a:rPr lang="en-US" smtClean="0">
                <a:solidFill>
                  <a:srgbClr val="404040"/>
                </a:solidFill>
                <a:latin typeface="Arial" charset="0"/>
                <a:cs typeface="Arial" charset="0"/>
              </a:rPr>
              <a:t>Take time to listen.</a:t>
            </a:r>
          </a:p>
          <a:p>
            <a:pPr eaLnBrk="1" hangingPunct="1"/>
            <a:r>
              <a:rPr lang="en-US" smtClean="0">
                <a:solidFill>
                  <a:srgbClr val="404040"/>
                </a:solidFill>
                <a:latin typeface="Arial" charset="0"/>
                <a:cs typeface="Arial" charset="0"/>
              </a:rPr>
              <a:t>Always look for the warning signs that could indicate something is wrong.</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Warning Signs</a:t>
            </a:r>
          </a:p>
        </p:txBody>
      </p:sp>
      <p:sp>
        <p:nvSpPr>
          <p:cNvPr id="21507" name="Content Placeholder 2"/>
          <p:cNvSpPr>
            <a:spLocks noGrp="1"/>
          </p:cNvSpPr>
          <p:nvPr>
            <p:ph idx="1"/>
          </p:nvPr>
        </p:nvSpPr>
        <p:spPr/>
        <p:txBody>
          <a:bodyPr>
            <a:normAutofit fontScale="92500" lnSpcReduction="10000"/>
          </a:bodyPr>
          <a:lstStyle/>
          <a:p>
            <a:pPr eaLnBrk="1" hangingPunct="1">
              <a:buFont typeface="Arial" charset="0"/>
              <a:buNone/>
            </a:pPr>
            <a:r>
              <a:rPr lang="en-US" sz="2800" dirty="0" smtClean="0">
                <a:solidFill>
                  <a:srgbClr val="404040"/>
                </a:solidFill>
                <a:latin typeface="Arial" charset="0"/>
                <a:cs typeface="Arial" charset="0"/>
              </a:rPr>
              <a:t>Change in behaviors</a:t>
            </a:r>
          </a:p>
          <a:p>
            <a:pPr eaLnBrk="1" hangingPunct="1">
              <a:buFont typeface="Arial" charset="0"/>
              <a:buNone/>
            </a:pPr>
            <a:r>
              <a:rPr lang="en-US" sz="2800" dirty="0" smtClean="0">
                <a:solidFill>
                  <a:srgbClr val="404040"/>
                </a:solidFill>
                <a:latin typeface="Arial" charset="0"/>
                <a:cs typeface="Arial" charset="0"/>
              </a:rPr>
              <a:t>Sudden swift mood changes</a:t>
            </a:r>
          </a:p>
          <a:p>
            <a:pPr eaLnBrk="1" hangingPunct="1">
              <a:buFont typeface="Arial" charset="0"/>
              <a:buNone/>
            </a:pPr>
            <a:r>
              <a:rPr lang="en-US" sz="2800" dirty="0" smtClean="0">
                <a:solidFill>
                  <a:srgbClr val="404040"/>
                </a:solidFill>
                <a:latin typeface="Arial" charset="0"/>
                <a:cs typeface="Arial" charset="0"/>
              </a:rPr>
              <a:t>Easily angered</a:t>
            </a:r>
          </a:p>
          <a:p>
            <a:pPr eaLnBrk="1" hangingPunct="1">
              <a:buFont typeface="Arial" charset="0"/>
              <a:buNone/>
            </a:pPr>
            <a:r>
              <a:rPr lang="en-US" sz="2800" dirty="0" smtClean="0">
                <a:solidFill>
                  <a:srgbClr val="404040"/>
                </a:solidFill>
                <a:latin typeface="Arial" charset="0"/>
                <a:cs typeface="Arial" charset="0"/>
              </a:rPr>
              <a:t>Absent from work</a:t>
            </a:r>
          </a:p>
          <a:p>
            <a:pPr eaLnBrk="1" hangingPunct="1">
              <a:buFont typeface="Arial" charset="0"/>
              <a:buNone/>
            </a:pPr>
            <a:r>
              <a:rPr lang="en-US" sz="2800" dirty="0" smtClean="0">
                <a:solidFill>
                  <a:srgbClr val="404040"/>
                </a:solidFill>
                <a:latin typeface="Arial" charset="0"/>
                <a:cs typeface="Arial" charset="0"/>
              </a:rPr>
              <a:t>Away from job site</a:t>
            </a:r>
          </a:p>
          <a:p>
            <a:pPr eaLnBrk="1" hangingPunct="1">
              <a:buFont typeface="Arial" charset="0"/>
              <a:buNone/>
            </a:pPr>
            <a:r>
              <a:rPr lang="en-US" sz="2800" dirty="0" smtClean="0">
                <a:solidFill>
                  <a:srgbClr val="404040"/>
                </a:solidFill>
                <a:latin typeface="Arial" charset="0"/>
                <a:cs typeface="Arial" charset="0"/>
              </a:rPr>
              <a:t>Inability to explain reasons for doing something</a:t>
            </a:r>
          </a:p>
          <a:p>
            <a:pPr eaLnBrk="1" hangingPunct="1">
              <a:buFont typeface="Arial" charset="0"/>
              <a:buNone/>
            </a:pPr>
            <a:r>
              <a:rPr lang="en-US" sz="2800" dirty="0" smtClean="0">
                <a:solidFill>
                  <a:srgbClr val="404040"/>
                </a:solidFill>
                <a:latin typeface="Arial" charset="0"/>
                <a:cs typeface="Arial" charset="0"/>
              </a:rPr>
              <a:t>Things turn up missing</a:t>
            </a:r>
          </a:p>
          <a:p>
            <a:pPr eaLnBrk="1" hangingPunct="1">
              <a:buFont typeface="Arial" charset="0"/>
              <a:buNone/>
            </a:pPr>
            <a:r>
              <a:rPr lang="en-US" sz="2800" dirty="0" smtClean="0">
                <a:solidFill>
                  <a:srgbClr val="404040"/>
                </a:solidFill>
                <a:latin typeface="Arial" charset="0"/>
                <a:cs typeface="Arial" charset="0"/>
              </a:rPr>
              <a:t>Frequent accidents / injuries</a:t>
            </a:r>
          </a:p>
          <a:p>
            <a:pPr eaLnBrk="1" hangingPunct="1">
              <a:buFont typeface="Arial" charset="0"/>
              <a:buNone/>
            </a:pPr>
            <a:r>
              <a:rPr lang="en-US" sz="2800" dirty="0" smtClean="0">
                <a:solidFill>
                  <a:srgbClr val="404040"/>
                </a:solidFill>
                <a:latin typeface="Arial" charset="0"/>
                <a:cs typeface="Arial" charset="0"/>
              </a:rPr>
              <a:t>Tired all the time</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Drugs in The Workplace</a:t>
            </a:r>
          </a:p>
        </p:txBody>
      </p:sp>
      <p:sp>
        <p:nvSpPr>
          <p:cNvPr id="22531" name="Content Placeholder 2"/>
          <p:cNvSpPr>
            <a:spLocks noGrp="1"/>
          </p:cNvSpPr>
          <p:nvPr>
            <p:ph idx="1"/>
          </p:nvPr>
        </p:nvSpPr>
        <p:spPr/>
        <p:txBody>
          <a:bodyPr/>
          <a:lstStyle/>
          <a:p>
            <a:pPr marL="0" indent="0" eaLnBrk="1" hangingPunct="1">
              <a:buFont typeface="Arial" charset="0"/>
              <a:buNone/>
            </a:pPr>
            <a:r>
              <a:rPr lang="en-US" smtClean="0">
                <a:solidFill>
                  <a:srgbClr val="404040"/>
                </a:solidFill>
                <a:latin typeface="Arial" charset="0"/>
                <a:cs typeface="Arial" charset="0"/>
              </a:rPr>
              <a:t>The National Institute of Drug Abuse (NIDA) has identified the following drugs as the five drugs that are more commonly found in the workplace.  These are referred to as the “NIDA 5”.</a:t>
            </a:r>
          </a:p>
          <a:p>
            <a:pPr marL="0" indent="0" eaLnBrk="1" hangingPunct="1">
              <a:buFont typeface="Arial" charset="0"/>
              <a:buNone/>
            </a:pPr>
            <a:r>
              <a:rPr lang="en-US" smtClean="0">
                <a:solidFill>
                  <a:srgbClr val="404040"/>
                </a:solidFill>
                <a:latin typeface="Arial" charset="0"/>
                <a:cs typeface="Arial" charset="0"/>
              </a:rPr>
              <a:t>Alcohol, although not considered a drug, is also found in the workplace and is often the reason testing is ordered.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NIDA_5.png"/>
          <p:cNvPicPr>
            <a:picLocks noChangeAspect="1"/>
          </p:cNvPicPr>
          <p:nvPr/>
        </p:nvPicPr>
        <p:blipFill>
          <a:blip r:embed="rId2" cstate="print"/>
          <a:srcRect/>
          <a:stretch>
            <a:fillRect/>
          </a:stretch>
        </p:blipFill>
        <p:spPr bwMode="auto">
          <a:xfrm>
            <a:off x="0" y="0"/>
            <a:ext cx="9374664" cy="7056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Methamphetamines</a:t>
            </a:r>
          </a:p>
        </p:txBody>
      </p:sp>
      <p:sp>
        <p:nvSpPr>
          <p:cNvPr id="24579" name="Content Placeholder 2"/>
          <p:cNvSpPr>
            <a:spLocks noGrp="1"/>
          </p:cNvSpPr>
          <p:nvPr>
            <p:ph idx="1"/>
          </p:nvPr>
        </p:nvSpPr>
        <p:spPr/>
        <p:txBody>
          <a:bodyPr>
            <a:normAutofit/>
          </a:bodyPr>
          <a:lstStyle/>
          <a:p>
            <a:pPr marL="0" indent="0" eaLnBrk="1" hangingPunct="1">
              <a:spcAft>
                <a:spcPts val="600"/>
              </a:spcAft>
              <a:buFont typeface="Arial" charset="0"/>
              <a:buNone/>
            </a:pPr>
            <a:r>
              <a:rPr lang="en-US" b="1" smtClean="0">
                <a:solidFill>
                  <a:srgbClr val="404040"/>
                </a:solidFill>
                <a:latin typeface="Arial" charset="0"/>
                <a:cs typeface="Arial" charset="0"/>
              </a:rPr>
              <a:t>Street names</a:t>
            </a:r>
            <a:r>
              <a:rPr lang="en-US" smtClean="0">
                <a:solidFill>
                  <a:srgbClr val="404040"/>
                </a:solidFill>
                <a:latin typeface="Arial" charset="0"/>
                <a:cs typeface="Arial" charset="0"/>
              </a:rPr>
              <a:t>:</a:t>
            </a:r>
          </a:p>
          <a:p>
            <a:pPr marL="0" indent="0" eaLnBrk="1" hangingPunct="1">
              <a:spcAft>
                <a:spcPts val="1800"/>
              </a:spcAft>
              <a:buFont typeface="Arial" charset="0"/>
              <a:buNone/>
            </a:pPr>
            <a:r>
              <a:rPr lang="en-US" i="1" smtClean="0">
                <a:solidFill>
                  <a:srgbClr val="404040"/>
                </a:solidFill>
                <a:latin typeface="Arial" charset="0"/>
                <a:cs typeface="Arial" charset="0"/>
              </a:rPr>
              <a:t>Crank, Crystal, Speed</a:t>
            </a:r>
          </a:p>
          <a:p>
            <a:pPr marL="0" indent="0" eaLnBrk="1" hangingPunct="1">
              <a:spcAft>
                <a:spcPts val="600"/>
              </a:spcAft>
              <a:buFont typeface="Arial" charset="0"/>
              <a:buNone/>
            </a:pPr>
            <a:r>
              <a:rPr lang="en-US" b="1" smtClean="0">
                <a:solidFill>
                  <a:srgbClr val="404040"/>
                </a:solidFill>
                <a:latin typeface="Arial" charset="0"/>
                <a:cs typeface="Arial" charset="0"/>
              </a:rPr>
              <a:t>Looks like:</a:t>
            </a:r>
          </a:p>
          <a:p>
            <a:pPr marL="0" indent="0" eaLnBrk="1" hangingPunct="1">
              <a:spcAft>
                <a:spcPts val="1800"/>
              </a:spcAft>
              <a:buFont typeface="Arial" charset="0"/>
              <a:buNone/>
            </a:pPr>
            <a:r>
              <a:rPr lang="en-US" i="1" smtClean="0">
                <a:solidFill>
                  <a:srgbClr val="404040"/>
                </a:solidFill>
                <a:latin typeface="Arial" charset="0"/>
                <a:cs typeface="Arial" charset="0"/>
              </a:rPr>
              <a:t>White Powder, Pills, Rock resembling a block of paraffin</a:t>
            </a:r>
          </a:p>
          <a:p>
            <a:pPr marL="0" indent="0" eaLnBrk="1" hangingPunct="1">
              <a:spcAft>
                <a:spcPts val="600"/>
              </a:spcAft>
              <a:buFont typeface="Arial" charset="0"/>
              <a:buNone/>
            </a:pPr>
            <a:r>
              <a:rPr lang="en-US" b="1" smtClean="0">
                <a:solidFill>
                  <a:srgbClr val="404040"/>
                </a:solidFill>
                <a:latin typeface="Arial" charset="0"/>
                <a:cs typeface="Arial" charset="0"/>
              </a:rPr>
              <a:t>How taken:</a:t>
            </a:r>
          </a:p>
          <a:p>
            <a:pPr marL="0" indent="0" eaLnBrk="1" hangingPunct="1">
              <a:buFont typeface="Arial" charset="0"/>
              <a:buNone/>
            </a:pPr>
            <a:r>
              <a:rPr lang="en-US" i="1" smtClean="0">
                <a:solidFill>
                  <a:srgbClr val="404040"/>
                </a:solidFill>
                <a:latin typeface="Arial" charset="0"/>
                <a:cs typeface="Arial" charset="0"/>
              </a:rPr>
              <a:t>Orally, injected, inhaled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Methamphetamines</a:t>
            </a:r>
          </a:p>
        </p:txBody>
      </p:sp>
      <p:sp>
        <p:nvSpPr>
          <p:cNvPr id="3" name="Content Placeholder 2"/>
          <p:cNvSpPr>
            <a:spLocks noGrp="1"/>
          </p:cNvSpPr>
          <p:nvPr>
            <p:ph idx="1"/>
          </p:nvPr>
        </p:nvSpPr>
        <p:spPr/>
        <p:txBody>
          <a:bodyPr rtlCol="0">
            <a:noAutofit/>
          </a:bodyPr>
          <a:lstStyle/>
          <a:p>
            <a:pPr marL="339725" indent="-339725" eaLnBrk="1" fontAlgn="auto" hangingPunct="1">
              <a:spcBef>
                <a:spcPts val="0"/>
              </a:spcBef>
              <a:spcAft>
                <a:spcPts val="600"/>
              </a:spcAft>
              <a:buFont typeface="Arial" pitchFamily="34" charset="0"/>
              <a:buChar char="•"/>
              <a:defRPr/>
            </a:pPr>
            <a:r>
              <a:rPr lang="en-US" sz="2400" dirty="0" smtClean="0">
                <a:solidFill>
                  <a:srgbClr val="404040"/>
                </a:solidFill>
              </a:rPr>
              <a:t>Manufactured in bathtubs, barns, motels, cars (driving down the road).</a:t>
            </a:r>
          </a:p>
          <a:p>
            <a:pPr marL="339725" indent="-339725" eaLnBrk="1" fontAlgn="auto" hangingPunct="1">
              <a:spcBef>
                <a:spcPts val="0"/>
              </a:spcBef>
              <a:spcAft>
                <a:spcPts val="600"/>
              </a:spcAft>
              <a:buFont typeface="Arial" pitchFamily="34" charset="0"/>
              <a:buChar char="•"/>
              <a:defRPr/>
            </a:pPr>
            <a:r>
              <a:rPr lang="en-US" sz="2400" dirty="0" smtClean="0">
                <a:solidFill>
                  <a:srgbClr val="404040"/>
                </a:solidFill>
              </a:rPr>
              <a:t>Highly explosive and contain materials with a base of ephedrine (what Sudafed is made of)</a:t>
            </a:r>
          </a:p>
          <a:p>
            <a:pPr marL="339725" indent="-339725" eaLnBrk="1" fontAlgn="auto" hangingPunct="1">
              <a:spcBef>
                <a:spcPts val="0"/>
              </a:spcBef>
              <a:spcAft>
                <a:spcPts val="600"/>
              </a:spcAft>
              <a:buFont typeface="Arial" pitchFamily="34" charset="0"/>
              <a:buChar char="•"/>
              <a:defRPr/>
            </a:pPr>
            <a:r>
              <a:rPr lang="en-US" sz="2400" dirty="0" smtClean="0">
                <a:solidFill>
                  <a:srgbClr val="404040"/>
                </a:solidFill>
              </a:rPr>
              <a:t>Also contains many of these ingredients:</a:t>
            </a:r>
          </a:p>
          <a:p>
            <a:pPr marL="914400" indent="0" eaLnBrk="1" fontAlgn="auto" hangingPunct="1">
              <a:spcBef>
                <a:spcPts val="0"/>
              </a:spcBef>
              <a:spcAft>
                <a:spcPts val="600"/>
              </a:spcAft>
              <a:buFont typeface="Arial" pitchFamily="34" charset="0"/>
              <a:buNone/>
              <a:defRPr/>
            </a:pPr>
            <a:r>
              <a:rPr lang="en-US" sz="2400" dirty="0" smtClean="0">
                <a:solidFill>
                  <a:srgbClr val="404040"/>
                </a:solidFill>
              </a:rPr>
              <a:t>Red Phosphorous</a:t>
            </a:r>
          </a:p>
          <a:p>
            <a:pPr marL="914400" indent="0" eaLnBrk="1" fontAlgn="auto" hangingPunct="1">
              <a:spcBef>
                <a:spcPts val="0"/>
              </a:spcBef>
              <a:spcAft>
                <a:spcPts val="600"/>
              </a:spcAft>
              <a:buFont typeface="Arial" pitchFamily="34" charset="0"/>
              <a:buNone/>
              <a:defRPr/>
            </a:pPr>
            <a:r>
              <a:rPr lang="en-US" sz="2400" dirty="0" smtClean="0">
                <a:solidFill>
                  <a:srgbClr val="404040"/>
                </a:solidFill>
              </a:rPr>
              <a:t>Lighter Fluid</a:t>
            </a:r>
          </a:p>
          <a:p>
            <a:pPr marL="914400" indent="0" eaLnBrk="1" fontAlgn="auto" hangingPunct="1">
              <a:spcBef>
                <a:spcPts val="0"/>
              </a:spcBef>
              <a:spcAft>
                <a:spcPts val="600"/>
              </a:spcAft>
              <a:buFont typeface="Arial" pitchFamily="34" charset="0"/>
              <a:buNone/>
              <a:defRPr/>
            </a:pPr>
            <a:r>
              <a:rPr lang="en-US" sz="2400" dirty="0" smtClean="0">
                <a:solidFill>
                  <a:srgbClr val="404040"/>
                </a:solidFill>
              </a:rPr>
              <a:t>Drano</a:t>
            </a:r>
          </a:p>
          <a:p>
            <a:pPr marL="914400" indent="0" eaLnBrk="1" fontAlgn="auto" hangingPunct="1">
              <a:spcBef>
                <a:spcPts val="0"/>
              </a:spcBef>
              <a:spcAft>
                <a:spcPts val="600"/>
              </a:spcAft>
              <a:buFont typeface="Arial" pitchFamily="34" charset="0"/>
              <a:buNone/>
              <a:defRPr/>
            </a:pPr>
            <a:r>
              <a:rPr lang="en-US" sz="2400" dirty="0" smtClean="0">
                <a:solidFill>
                  <a:srgbClr val="404040"/>
                </a:solidFill>
              </a:rPr>
              <a:t>Acetone</a:t>
            </a:r>
          </a:p>
          <a:p>
            <a:pPr marL="914400" indent="0" eaLnBrk="1" fontAlgn="auto" hangingPunct="1">
              <a:spcBef>
                <a:spcPts val="0"/>
              </a:spcBef>
              <a:spcAft>
                <a:spcPts val="600"/>
              </a:spcAft>
              <a:buFont typeface="Arial" pitchFamily="34" charset="0"/>
              <a:buNone/>
              <a:defRPr/>
            </a:pPr>
            <a:r>
              <a:rPr lang="en-US" sz="2400" dirty="0" smtClean="0">
                <a:solidFill>
                  <a:srgbClr val="404040"/>
                </a:solidFill>
              </a:rPr>
              <a:t>Ether</a:t>
            </a:r>
          </a:p>
          <a:p>
            <a:pPr marL="914400" indent="0" eaLnBrk="1" fontAlgn="auto" hangingPunct="1">
              <a:spcBef>
                <a:spcPts val="0"/>
              </a:spcBef>
              <a:spcAft>
                <a:spcPts val="600"/>
              </a:spcAft>
              <a:buFont typeface="Arial" pitchFamily="34" charset="0"/>
              <a:buNone/>
              <a:defRPr/>
            </a:pPr>
            <a:r>
              <a:rPr lang="en-US" sz="2400" dirty="0" smtClean="0">
                <a:solidFill>
                  <a:srgbClr val="404040"/>
                </a:solidFill>
              </a:rPr>
              <a:t>Freon</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956" y="2274317"/>
            <a:ext cx="8128537" cy="2585323"/>
          </a:xfrm>
          <a:prstGeom prst="rect">
            <a:avLst/>
          </a:prstGeom>
        </p:spPr>
        <p:txBody>
          <a:bodyPr wrap="square">
            <a:spAutoFit/>
          </a:bodyPr>
          <a:lstStyle/>
          <a:p>
            <a:pPr algn="ctr"/>
            <a:r>
              <a:rPr lang="en-US" sz="5400" b="1" spc="50" dirty="0" smtClean="0">
                <a:latin typeface="Arial" panose="020B0604020202020204" pitchFamily="34" charset="0"/>
                <a:cs typeface="Arial" panose="020B0604020202020204" pitchFamily="34" charset="0"/>
              </a:rPr>
              <a:t>PART I: </a:t>
            </a:r>
          </a:p>
          <a:p>
            <a:pPr algn="ctr"/>
            <a:r>
              <a:rPr lang="en-US" sz="5400" spc="50" dirty="0" smtClean="0">
                <a:latin typeface="Arial" panose="020B0604020202020204" pitchFamily="34" charset="0"/>
                <a:cs typeface="Arial" panose="020B0604020202020204" pitchFamily="34" charset="0"/>
              </a:rPr>
              <a:t>Reasonable Cause for Drug and Alcohol Testing</a:t>
            </a:r>
            <a:endParaRPr lang="en-US" sz="5400" dirty="0">
              <a:latin typeface="Arial" panose="020B0604020202020204" pitchFamily="34" charset="0"/>
              <a:cs typeface="Arial" panose="020B0604020202020204" pitchFamily="34" charset="0"/>
            </a:endParaRPr>
          </a:p>
        </p:txBody>
      </p:sp>
      <p:grpSp>
        <p:nvGrpSpPr>
          <p:cNvPr id="8" name="Group 7"/>
          <p:cNvGrpSpPr/>
          <p:nvPr/>
        </p:nvGrpSpPr>
        <p:grpSpPr>
          <a:xfrm>
            <a:off x="159944" y="6352989"/>
            <a:ext cx="5254378" cy="505011"/>
            <a:chOff x="159944" y="6352989"/>
            <a:chExt cx="5254378" cy="50501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extLst>
      <p:ext uri="{BB962C8B-B14F-4D97-AF65-F5344CB8AC3E}">
        <p14:creationId xmlns:p14="http://schemas.microsoft.com/office/powerpoint/2010/main" val="265970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Methamphetamines</a:t>
            </a:r>
          </a:p>
        </p:txBody>
      </p:sp>
      <p:sp>
        <p:nvSpPr>
          <p:cNvPr id="26627" name="Content Placeholder 2"/>
          <p:cNvSpPr>
            <a:spLocks noGrp="1"/>
          </p:cNvSpPr>
          <p:nvPr>
            <p:ph idx="1"/>
          </p:nvPr>
        </p:nvSpPr>
        <p:spPr/>
        <p:txBody>
          <a:bodyPr>
            <a:normAutofit lnSpcReduction="10000"/>
          </a:bodyPr>
          <a:lstStyle/>
          <a:p>
            <a:pPr marL="339725" indent="-339725" eaLnBrk="1" hangingPunct="1">
              <a:spcAft>
                <a:spcPts val="600"/>
              </a:spcAft>
              <a:buFont typeface="Arial" charset="0"/>
              <a:buNone/>
            </a:pPr>
            <a:r>
              <a:rPr lang="en-US" sz="2400" dirty="0" smtClean="0">
                <a:solidFill>
                  <a:srgbClr val="404040"/>
                </a:solidFill>
                <a:latin typeface="Arial" charset="0"/>
                <a:cs typeface="Arial" charset="0"/>
              </a:rPr>
              <a:t>Signs and Symptoms:</a:t>
            </a:r>
          </a:p>
          <a:p>
            <a:pPr marL="339725" indent="-339725" eaLnBrk="1" hangingPunct="1">
              <a:spcBef>
                <a:spcPts val="0"/>
              </a:spcBef>
              <a:spcAft>
                <a:spcPts val="400"/>
              </a:spcAft>
            </a:pPr>
            <a:r>
              <a:rPr lang="en-US" sz="2400" dirty="0" smtClean="0">
                <a:solidFill>
                  <a:srgbClr val="404040"/>
                </a:solidFill>
                <a:latin typeface="Arial" charset="0"/>
                <a:cs typeface="Arial" charset="0"/>
              </a:rPr>
              <a:t>Edginess</a:t>
            </a:r>
          </a:p>
          <a:p>
            <a:pPr marL="339725" indent="-339725" eaLnBrk="1" hangingPunct="1">
              <a:spcBef>
                <a:spcPts val="0"/>
              </a:spcBef>
              <a:spcAft>
                <a:spcPts val="400"/>
              </a:spcAft>
            </a:pPr>
            <a:r>
              <a:rPr lang="en-US" sz="2400" dirty="0" smtClean="0">
                <a:solidFill>
                  <a:srgbClr val="404040"/>
                </a:solidFill>
                <a:latin typeface="Arial" charset="0"/>
                <a:cs typeface="Arial" charset="0"/>
              </a:rPr>
              <a:t>Nervous</a:t>
            </a:r>
          </a:p>
          <a:p>
            <a:pPr marL="339725" indent="-339725" eaLnBrk="1" hangingPunct="1">
              <a:spcBef>
                <a:spcPts val="0"/>
              </a:spcBef>
              <a:spcAft>
                <a:spcPts val="400"/>
              </a:spcAft>
            </a:pPr>
            <a:r>
              <a:rPr lang="en-US" sz="2400" dirty="0" smtClean="0">
                <a:solidFill>
                  <a:srgbClr val="404040"/>
                </a:solidFill>
                <a:latin typeface="Arial" charset="0"/>
                <a:cs typeface="Arial" charset="0"/>
              </a:rPr>
              <a:t>Restless</a:t>
            </a:r>
          </a:p>
          <a:p>
            <a:pPr marL="339725" indent="-339725" eaLnBrk="1" hangingPunct="1">
              <a:spcBef>
                <a:spcPts val="0"/>
              </a:spcBef>
              <a:spcAft>
                <a:spcPts val="400"/>
              </a:spcAft>
            </a:pPr>
            <a:r>
              <a:rPr lang="en-US" sz="2400" dirty="0" smtClean="0">
                <a:solidFill>
                  <a:srgbClr val="404040"/>
                </a:solidFill>
                <a:latin typeface="Arial" charset="0"/>
                <a:cs typeface="Arial" charset="0"/>
              </a:rPr>
              <a:t>Hard to sit still</a:t>
            </a:r>
          </a:p>
          <a:p>
            <a:pPr marL="339725" indent="-339725" eaLnBrk="1" hangingPunct="1">
              <a:spcBef>
                <a:spcPts val="0"/>
              </a:spcBef>
              <a:spcAft>
                <a:spcPts val="400"/>
              </a:spcAft>
            </a:pPr>
            <a:r>
              <a:rPr lang="en-US" sz="2400" dirty="0" smtClean="0">
                <a:solidFill>
                  <a:srgbClr val="404040"/>
                </a:solidFill>
                <a:latin typeface="Arial" charset="0"/>
                <a:cs typeface="Arial" charset="0"/>
              </a:rPr>
              <a:t>Twitching, jerking movements (loss of motor skills)</a:t>
            </a:r>
          </a:p>
          <a:p>
            <a:pPr marL="339725" indent="-339725" eaLnBrk="1" hangingPunct="1">
              <a:spcBef>
                <a:spcPts val="0"/>
              </a:spcBef>
              <a:spcAft>
                <a:spcPts val="400"/>
              </a:spcAft>
            </a:pPr>
            <a:r>
              <a:rPr lang="en-US" sz="2400" dirty="0" smtClean="0">
                <a:solidFill>
                  <a:srgbClr val="404040"/>
                </a:solidFill>
                <a:latin typeface="Arial" charset="0"/>
                <a:cs typeface="Arial" charset="0"/>
              </a:rPr>
              <a:t>Itching, scratching (they feel like bugs are crawling on them)</a:t>
            </a:r>
          </a:p>
          <a:p>
            <a:pPr marL="339725" indent="-339725" eaLnBrk="1" hangingPunct="1">
              <a:spcBef>
                <a:spcPts val="0"/>
              </a:spcBef>
              <a:spcAft>
                <a:spcPts val="400"/>
              </a:spcAft>
            </a:pPr>
            <a:r>
              <a:rPr lang="en-US" sz="2400" dirty="0" smtClean="0">
                <a:solidFill>
                  <a:srgbClr val="404040"/>
                </a:solidFill>
                <a:latin typeface="Arial" charset="0"/>
                <a:cs typeface="Arial" charset="0"/>
              </a:rPr>
              <a:t>Act very paranoid – feel people are out to get them and can make the individual very aggressive and violent</a:t>
            </a:r>
          </a:p>
          <a:p>
            <a:pPr marL="339725" indent="-339725" eaLnBrk="1" hangingPunct="1">
              <a:spcAft>
                <a:spcPts val="600"/>
              </a:spcAft>
            </a:pPr>
            <a:r>
              <a:rPr lang="en-US" sz="2400" dirty="0" smtClean="0">
                <a:solidFill>
                  <a:srgbClr val="404040"/>
                </a:solidFill>
                <a:latin typeface="Arial" charset="0"/>
                <a:cs typeface="Arial" charset="0"/>
              </a:rPr>
              <a:t>Sweat a lot – even when it’s cold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Methamphetamines</a:t>
            </a:r>
          </a:p>
        </p:txBody>
      </p:sp>
      <p:sp>
        <p:nvSpPr>
          <p:cNvPr id="27651" name="Content Placeholder 2"/>
          <p:cNvSpPr>
            <a:spLocks noGrp="1"/>
          </p:cNvSpPr>
          <p:nvPr>
            <p:ph idx="1"/>
          </p:nvPr>
        </p:nvSpPr>
        <p:spPr/>
        <p:txBody>
          <a:bodyPr>
            <a:normAutofit lnSpcReduction="10000"/>
          </a:bodyPr>
          <a:lstStyle/>
          <a:p>
            <a:pPr marL="339725" indent="-339725" eaLnBrk="1" hangingPunct="1">
              <a:spcAft>
                <a:spcPts val="600"/>
              </a:spcAft>
              <a:buFont typeface="Arial" charset="0"/>
              <a:buNone/>
            </a:pPr>
            <a:r>
              <a:rPr lang="en-US" sz="2400" dirty="0" smtClean="0">
                <a:solidFill>
                  <a:srgbClr val="404040"/>
                </a:solidFill>
                <a:latin typeface="Arial" charset="0"/>
                <a:cs typeface="Arial" charset="0"/>
              </a:rPr>
              <a:t>Signs and Symptoms:</a:t>
            </a:r>
          </a:p>
          <a:p>
            <a:pPr marL="339725" indent="-339725" eaLnBrk="1" hangingPunct="1">
              <a:spcBef>
                <a:spcPts val="0"/>
              </a:spcBef>
              <a:spcAft>
                <a:spcPts val="500"/>
              </a:spcAft>
            </a:pPr>
            <a:r>
              <a:rPr lang="en-US" sz="2400" dirty="0" smtClean="0">
                <a:solidFill>
                  <a:srgbClr val="404040"/>
                </a:solidFill>
                <a:latin typeface="Arial" charset="0"/>
                <a:cs typeface="Arial" charset="0"/>
              </a:rPr>
              <a:t>Rapid, irrational and slurred speech</a:t>
            </a:r>
          </a:p>
          <a:p>
            <a:pPr marL="339725" indent="-339725" eaLnBrk="1" hangingPunct="1">
              <a:spcBef>
                <a:spcPts val="0"/>
              </a:spcBef>
              <a:spcAft>
                <a:spcPts val="500"/>
              </a:spcAft>
            </a:pPr>
            <a:r>
              <a:rPr lang="en-US" sz="2400" dirty="0" smtClean="0">
                <a:solidFill>
                  <a:srgbClr val="404040"/>
                </a:solidFill>
                <a:latin typeface="Arial" charset="0"/>
                <a:cs typeface="Arial" charset="0"/>
              </a:rPr>
              <a:t>Grinding teeth</a:t>
            </a:r>
          </a:p>
          <a:p>
            <a:pPr marL="339725" indent="-339725" eaLnBrk="1" hangingPunct="1">
              <a:spcBef>
                <a:spcPts val="0"/>
              </a:spcBef>
              <a:spcAft>
                <a:spcPts val="500"/>
              </a:spcAft>
            </a:pPr>
            <a:r>
              <a:rPr lang="en-US" sz="2400" dirty="0" smtClean="0">
                <a:solidFill>
                  <a:srgbClr val="404040"/>
                </a:solidFill>
                <a:latin typeface="Arial" charset="0"/>
                <a:cs typeface="Arial" charset="0"/>
              </a:rPr>
              <a:t>Runny nose</a:t>
            </a:r>
          </a:p>
          <a:p>
            <a:pPr marL="339725" indent="-339725" eaLnBrk="1" hangingPunct="1">
              <a:spcBef>
                <a:spcPts val="0"/>
              </a:spcBef>
              <a:spcAft>
                <a:spcPts val="500"/>
              </a:spcAft>
            </a:pPr>
            <a:r>
              <a:rPr lang="en-US" sz="2400" dirty="0" smtClean="0">
                <a:solidFill>
                  <a:srgbClr val="404040"/>
                </a:solidFill>
                <a:latin typeface="Arial" charset="0"/>
                <a:cs typeface="Arial" charset="0"/>
              </a:rPr>
              <a:t>Sometimes bloody nose for no reason</a:t>
            </a:r>
          </a:p>
          <a:p>
            <a:pPr marL="339725" indent="-339725" eaLnBrk="1" hangingPunct="1">
              <a:spcBef>
                <a:spcPts val="0"/>
              </a:spcBef>
              <a:spcAft>
                <a:spcPts val="500"/>
              </a:spcAft>
            </a:pPr>
            <a:r>
              <a:rPr lang="en-US" sz="2400" dirty="0" smtClean="0">
                <a:solidFill>
                  <a:srgbClr val="404040"/>
                </a:solidFill>
                <a:latin typeface="Arial" charset="0"/>
                <a:cs typeface="Arial" charset="0"/>
              </a:rPr>
              <a:t>Sudden weight loss (no desire to eat)</a:t>
            </a:r>
          </a:p>
          <a:p>
            <a:pPr marL="339725" indent="-339725" eaLnBrk="1" hangingPunct="1">
              <a:spcBef>
                <a:spcPts val="0"/>
              </a:spcBef>
              <a:spcAft>
                <a:spcPts val="500"/>
              </a:spcAft>
            </a:pPr>
            <a:r>
              <a:rPr lang="en-US" sz="2400" dirty="0" smtClean="0">
                <a:solidFill>
                  <a:srgbClr val="404040"/>
                </a:solidFill>
                <a:latin typeface="Arial" charset="0"/>
                <a:cs typeface="Arial" charset="0"/>
              </a:rPr>
              <a:t>Sickly looking</a:t>
            </a:r>
          </a:p>
          <a:p>
            <a:pPr marL="339725" indent="-339725" eaLnBrk="1" hangingPunct="1">
              <a:spcBef>
                <a:spcPts val="0"/>
              </a:spcBef>
              <a:spcAft>
                <a:spcPts val="500"/>
              </a:spcAft>
            </a:pPr>
            <a:r>
              <a:rPr lang="en-US" sz="2400" dirty="0" smtClean="0">
                <a:solidFill>
                  <a:srgbClr val="404040"/>
                </a:solidFill>
                <a:latin typeface="Arial" charset="0"/>
                <a:cs typeface="Arial" charset="0"/>
              </a:rPr>
              <a:t>Skin sores on the arms and face</a:t>
            </a:r>
          </a:p>
          <a:p>
            <a:pPr marL="339725" indent="-339725" eaLnBrk="1" hangingPunct="1">
              <a:spcBef>
                <a:spcPts val="0"/>
              </a:spcBef>
              <a:spcAft>
                <a:spcPts val="500"/>
              </a:spcAft>
            </a:pPr>
            <a:r>
              <a:rPr lang="en-US" sz="2400" dirty="0" smtClean="0">
                <a:solidFill>
                  <a:srgbClr val="404040"/>
                </a:solidFill>
                <a:latin typeface="Arial" charset="0"/>
                <a:cs typeface="Arial" charset="0"/>
              </a:rPr>
              <a:t>Rotten teeth and gums</a:t>
            </a:r>
          </a:p>
          <a:p>
            <a:pPr marL="339725" indent="-339725" eaLnBrk="1" hangingPunct="1">
              <a:spcBef>
                <a:spcPts val="0"/>
              </a:spcBef>
              <a:spcAft>
                <a:spcPts val="500"/>
              </a:spcAft>
            </a:pPr>
            <a:r>
              <a:rPr lang="en-US" sz="2400" dirty="0" smtClean="0">
                <a:solidFill>
                  <a:srgbClr val="404040"/>
                </a:solidFill>
                <a:latin typeface="Arial" charset="0"/>
                <a:cs typeface="Arial" charset="0"/>
              </a:rPr>
              <a:t>Poor personal hygiene</a:t>
            </a:r>
          </a:p>
          <a:p>
            <a:pPr marL="339725" indent="-339725" eaLnBrk="1" hangingPunct="1">
              <a:spcBef>
                <a:spcPts val="0"/>
              </a:spcBef>
              <a:spcAft>
                <a:spcPts val="500"/>
              </a:spcAft>
            </a:pPr>
            <a:r>
              <a:rPr lang="en-US" sz="2400" dirty="0" smtClean="0">
                <a:solidFill>
                  <a:srgbClr val="404040"/>
                </a:solidFill>
                <a:latin typeface="Arial" charset="0"/>
                <a:cs typeface="Arial" charset="0"/>
              </a:rPr>
              <a:t>Extreme / bizarre behavior</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Methamphetamines</a:t>
            </a:r>
          </a:p>
        </p:txBody>
      </p:sp>
      <p:sp>
        <p:nvSpPr>
          <p:cNvPr id="28675" name="Content Placeholder 2"/>
          <p:cNvSpPr>
            <a:spLocks noGrp="1"/>
          </p:cNvSpPr>
          <p:nvPr>
            <p:ph idx="1"/>
          </p:nvPr>
        </p:nvSpPr>
        <p:spPr/>
        <p:txBody>
          <a:bodyPr>
            <a:normAutofit/>
          </a:bodyPr>
          <a:lstStyle/>
          <a:p>
            <a:pPr marL="339725" indent="-339725" eaLnBrk="1" hangingPunct="1">
              <a:spcAft>
                <a:spcPts val="600"/>
              </a:spcAft>
              <a:buFont typeface="Arial" charset="0"/>
              <a:buNone/>
            </a:pPr>
            <a:r>
              <a:rPr lang="en-US" sz="2400" smtClean="0">
                <a:solidFill>
                  <a:srgbClr val="404040"/>
                </a:solidFill>
                <a:latin typeface="Arial" charset="0"/>
                <a:cs typeface="Arial" charset="0"/>
              </a:rPr>
              <a:t>Long-term effects of heavy use:</a:t>
            </a:r>
          </a:p>
          <a:p>
            <a:pPr marL="339725" indent="-339725" eaLnBrk="1" hangingPunct="1">
              <a:spcAft>
                <a:spcPts val="600"/>
              </a:spcAft>
            </a:pPr>
            <a:r>
              <a:rPr lang="en-US" sz="2400" smtClean="0">
                <a:solidFill>
                  <a:srgbClr val="404040"/>
                </a:solidFill>
                <a:latin typeface="Arial" charset="0"/>
                <a:cs typeface="Arial" charset="0"/>
              </a:rPr>
              <a:t>Depression</a:t>
            </a:r>
          </a:p>
          <a:p>
            <a:pPr marL="339725" indent="-339725" eaLnBrk="1" hangingPunct="1">
              <a:spcAft>
                <a:spcPts val="600"/>
              </a:spcAft>
            </a:pPr>
            <a:r>
              <a:rPr lang="en-US" sz="2400" smtClean="0">
                <a:solidFill>
                  <a:srgbClr val="404040"/>
                </a:solidFill>
                <a:latin typeface="Arial" charset="0"/>
                <a:cs typeface="Arial" charset="0"/>
              </a:rPr>
              <a:t>Permanent psychological problems</a:t>
            </a:r>
          </a:p>
          <a:p>
            <a:pPr marL="339725" indent="-339725" eaLnBrk="1" hangingPunct="1">
              <a:spcAft>
                <a:spcPts val="600"/>
              </a:spcAft>
            </a:pPr>
            <a:r>
              <a:rPr lang="en-US" sz="2400" smtClean="0">
                <a:solidFill>
                  <a:srgbClr val="404040"/>
                </a:solidFill>
                <a:latin typeface="Arial" charset="0"/>
                <a:cs typeface="Arial" charset="0"/>
              </a:rPr>
              <a:t>Possible brain damage</a:t>
            </a:r>
          </a:p>
          <a:p>
            <a:pPr marL="339725" indent="-339725" eaLnBrk="1" hangingPunct="1">
              <a:spcAft>
                <a:spcPts val="600"/>
              </a:spcAft>
            </a:pPr>
            <a:r>
              <a:rPr lang="en-US" sz="2400" smtClean="0">
                <a:solidFill>
                  <a:srgbClr val="404040"/>
                </a:solidFill>
                <a:latin typeface="Arial" charset="0"/>
                <a:cs typeface="Arial" charset="0"/>
              </a:rPr>
              <a:t>Disturbance of personality development</a:t>
            </a:r>
          </a:p>
          <a:p>
            <a:pPr marL="339725" indent="-339725" eaLnBrk="1" hangingPunct="1">
              <a:spcAft>
                <a:spcPts val="600"/>
              </a:spcAft>
            </a:pPr>
            <a:r>
              <a:rPr lang="en-US" sz="2400" smtClean="0">
                <a:solidFill>
                  <a:srgbClr val="404040"/>
                </a:solidFill>
                <a:latin typeface="Arial" charset="0"/>
                <a:cs typeface="Arial" charset="0"/>
              </a:rPr>
              <a:t>Liver damage</a:t>
            </a:r>
          </a:p>
          <a:p>
            <a:pPr marL="339725" indent="-339725" eaLnBrk="1" hangingPunct="1">
              <a:spcAft>
                <a:spcPts val="600"/>
              </a:spcAft>
            </a:pPr>
            <a:r>
              <a:rPr lang="en-US" sz="2400" smtClean="0">
                <a:solidFill>
                  <a:srgbClr val="404040"/>
                </a:solidFill>
                <a:latin typeface="Arial" charset="0"/>
                <a:cs typeface="Arial" charset="0"/>
              </a:rPr>
              <a:t>Fatal lung and kidney disorders</a:t>
            </a:r>
          </a:p>
          <a:p>
            <a:pPr marL="339725" indent="-339725" eaLnBrk="1" hangingPunct="1">
              <a:spcAft>
                <a:spcPts val="600"/>
              </a:spcAft>
            </a:pPr>
            <a:r>
              <a:rPr lang="en-US" sz="2400" smtClean="0">
                <a:solidFill>
                  <a:srgbClr val="404040"/>
                </a:solidFill>
                <a:latin typeface="Arial" charset="0"/>
                <a:cs typeface="Arial" charset="0"/>
              </a:rPr>
              <a:t>Stroke or heart problems</a:t>
            </a:r>
          </a:p>
          <a:p>
            <a:pPr marL="339725" indent="-339725" eaLnBrk="1" hangingPunct="1">
              <a:spcAft>
                <a:spcPts val="600"/>
              </a:spcAft>
            </a:pPr>
            <a:r>
              <a:rPr lang="en-US" sz="2400" smtClean="0">
                <a:solidFill>
                  <a:srgbClr val="404040"/>
                </a:solidFill>
                <a:latin typeface="Arial" charset="0"/>
                <a:cs typeface="Arial" charset="0"/>
              </a:rPr>
              <a:t>Death</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Cocaine</a:t>
            </a:r>
          </a:p>
        </p:txBody>
      </p:sp>
      <p:sp>
        <p:nvSpPr>
          <p:cNvPr id="29699" name="Content Placeholder 2"/>
          <p:cNvSpPr>
            <a:spLocks noGrp="1"/>
          </p:cNvSpPr>
          <p:nvPr>
            <p:ph idx="1"/>
          </p:nvPr>
        </p:nvSpPr>
        <p:spPr>
          <a:xfrm>
            <a:off x="776337" y="1543592"/>
            <a:ext cx="7315200" cy="4373563"/>
          </a:xfrm>
        </p:spPr>
        <p:txBody>
          <a:bodyPr>
            <a:normAutofit/>
          </a:bodyPr>
          <a:lstStyle/>
          <a:p>
            <a:pPr marL="0" indent="0" eaLnBrk="1" hangingPunct="1">
              <a:spcAft>
                <a:spcPts val="600"/>
              </a:spcAft>
              <a:buFont typeface="Arial" charset="0"/>
              <a:buNone/>
            </a:pPr>
            <a:r>
              <a:rPr lang="en-US" b="1" dirty="0" smtClean="0">
                <a:solidFill>
                  <a:srgbClr val="404040"/>
                </a:solidFill>
                <a:latin typeface="Arial" charset="0"/>
                <a:cs typeface="Arial" charset="0"/>
              </a:rPr>
              <a:t>Street names</a:t>
            </a:r>
            <a:r>
              <a:rPr lang="en-US" dirty="0" smtClean="0">
                <a:solidFill>
                  <a:srgbClr val="404040"/>
                </a:solidFill>
                <a:latin typeface="Arial" charset="0"/>
                <a:cs typeface="Arial" charset="0"/>
              </a:rPr>
              <a:t>:</a:t>
            </a:r>
          </a:p>
          <a:p>
            <a:pPr marL="0" indent="0" eaLnBrk="1" hangingPunct="1">
              <a:spcAft>
                <a:spcPts val="1800"/>
              </a:spcAft>
              <a:buFont typeface="Arial" charset="0"/>
              <a:buNone/>
            </a:pPr>
            <a:r>
              <a:rPr lang="en-US" i="1" dirty="0" smtClean="0">
                <a:solidFill>
                  <a:srgbClr val="404040"/>
                </a:solidFill>
                <a:latin typeface="Arial" charset="0"/>
                <a:cs typeface="Arial" charset="0"/>
              </a:rPr>
              <a:t>Coke, Snow, Nose Candy, Flake, Blow, Big C, Lady, White, and Snowbirds</a:t>
            </a:r>
          </a:p>
          <a:p>
            <a:pPr marL="0" indent="0" eaLnBrk="1" hangingPunct="1">
              <a:spcAft>
                <a:spcPts val="600"/>
              </a:spcAft>
              <a:buFont typeface="Arial" charset="0"/>
              <a:buNone/>
            </a:pPr>
            <a:r>
              <a:rPr lang="en-US" b="1" dirty="0" smtClean="0">
                <a:solidFill>
                  <a:srgbClr val="404040"/>
                </a:solidFill>
                <a:latin typeface="Arial" charset="0"/>
                <a:cs typeface="Arial" charset="0"/>
              </a:rPr>
              <a:t>Looks like:</a:t>
            </a:r>
          </a:p>
          <a:p>
            <a:pPr marL="0" indent="0" eaLnBrk="1" hangingPunct="1">
              <a:spcAft>
                <a:spcPts val="1800"/>
              </a:spcAft>
              <a:buFont typeface="Arial" charset="0"/>
              <a:buNone/>
            </a:pPr>
            <a:r>
              <a:rPr lang="en-US" i="1" dirty="0" smtClean="0">
                <a:solidFill>
                  <a:srgbClr val="404040"/>
                </a:solidFill>
                <a:latin typeface="Arial" charset="0"/>
                <a:cs typeface="Arial" charset="0"/>
              </a:rPr>
              <a:t>White crystalline powder</a:t>
            </a:r>
          </a:p>
          <a:p>
            <a:pPr marL="0" indent="0" eaLnBrk="1" hangingPunct="1">
              <a:spcAft>
                <a:spcPts val="600"/>
              </a:spcAft>
              <a:buFont typeface="Arial" charset="0"/>
              <a:buNone/>
            </a:pPr>
            <a:r>
              <a:rPr lang="en-US" b="1" dirty="0" smtClean="0">
                <a:solidFill>
                  <a:srgbClr val="404040"/>
                </a:solidFill>
                <a:latin typeface="Arial" charset="0"/>
                <a:cs typeface="Arial" charset="0"/>
              </a:rPr>
              <a:t>How taken:</a:t>
            </a:r>
          </a:p>
          <a:p>
            <a:pPr marL="0" indent="0" eaLnBrk="1" hangingPunct="1">
              <a:buFont typeface="Arial" charset="0"/>
              <a:buNone/>
            </a:pPr>
            <a:r>
              <a:rPr lang="en-US" i="1" dirty="0" smtClean="0">
                <a:solidFill>
                  <a:srgbClr val="404040"/>
                </a:solidFill>
                <a:latin typeface="Arial" charset="0"/>
                <a:cs typeface="Arial" charset="0"/>
              </a:rPr>
              <a:t>Inhaled, injected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868362"/>
          </a:xfrm>
        </p:spPr>
        <p:txBody>
          <a:bodyPr/>
          <a:lstStyle/>
          <a:p>
            <a:pPr eaLnBrk="1" hangingPunct="1"/>
            <a:r>
              <a:rPr lang="en-US" dirty="0" smtClean="0"/>
              <a:t>Cocaine</a:t>
            </a:r>
          </a:p>
        </p:txBody>
      </p:sp>
      <p:sp>
        <p:nvSpPr>
          <p:cNvPr id="3" name="Content Placeholder 2"/>
          <p:cNvSpPr>
            <a:spLocks noGrp="1"/>
          </p:cNvSpPr>
          <p:nvPr>
            <p:ph sz="half" idx="1"/>
          </p:nvPr>
        </p:nvSpPr>
        <p:spPr>
          <a:xfrm>
            <a:off x="457200" y="1409323"/>
            <a:ext cx="40386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Effects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Produces brief but intense feelings of euphoria</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Stimulates the central nervous system</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Increases pulse, blood pressure, body temperature, and respiratory rate</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Causes extreme excitability and anxiety</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Produces sleeplessness and chronic fatigue</a:t>
            </a:r>
            <a:endParaRPr lang="en-US" sz="2000" dirty="0">
              <a:solidFill>
                <a:schemeClr val="tx1">
                  <a:lumMod val="75000"/>
                  <a:lumOff val="25000"/>
                </a:schemeClr>
              </a:solidFill>
            </a:endParaRPr>
          </a:p>
        </p:txBody>
      </p:sp>
      <p:sp>
        <p:nvSpPr>
          <p:cNvPr id="4" name="Content Placeholder 3"/>
          <p:cNvSpPr>
            <a:spLocks noGrp="1"/>
          </p:cNvSpPr>
          <p:nvPr>
            <p:ph sz="half" idx="2"/>
          </p:nvPr>
        </p:nvSpPr>
        <p:spPr>
          <a:xfrm>
            <a:off x="4648200" y="1415359"/>
            <a:ext cx="40386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Dangers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Bleeding and damage to nasal passages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Paranoid psychosis, hallucinations and mental abnormalities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Impaired driving ability</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Death caused by heart or respiratory failure</a:t>
            </a:r>
            <a:endParaRPr lang="en-US" sz="2000" dirty="0">
              <a:solidFill>
                <a:schemeClr val="tx1">
                  <a:lumMod val="75000"/>
                  <a:lumOff val="25000"/>
                </a:schemeClr>
              </a:solidFill>
            </a:endParaRPr>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68362"/>
          </a:xfrm>
        </p:spPr>
        <p:txBody>
          <a:bodyPr/>
          <a:lstStyle/>
          <a:p>
            <a:pPr eaLnBrk="1" hangingPunct="1"/>
            <a:r>
              <a:rPr lang="en-US" dirty="0" smtClean="0"/>
              <a:t>Cocaine</a:t>
            </a:r>
          </a:p>
        </p:txBody>
      </p:sp>
      <p:sp>
        <p:nvSpPr>
          <p:cNvPr id="3" name="Content Placeholder 2"/>
          <p:cNvSpPr>
            <a:spLocks noGrp="1"/>
          </p:cNvSpPr>
          <p:nvPr>
            <p:ph sz="half" idx="1"/>
          </p:nvPr>
        </p:nvSpPr>
        <p:spPr>
          <a:xfrm>
            <a:off x="457200" y="1432711"/>
            <a:ext cx="40386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Addiction</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Cocaine users often become psychologically and physically dependent on the drug after relatively short periods of time</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In many cases, crack use leads to virtual immediate addiction</a:t>
            </a:r>
            <a:endParaRPr lang="en-US" sz="2000" dirty="0">
              <a:solidFill>
                <a:schemeClr val="tx1">
                  <a:lumMod val="75000"/>
                  <a:lumOff val="25000"/>
                </a:schemeClr>
              </a:solidFill>
            </a:endParaRPr>
          </a:p>
        </p:txBody>
      </p:sp>
      <p:sp>
        <p:nvSpPr>
          <p:cNvPr id="4" name="Content Placeholder 3"/>
          <p:cNvSpPr>
            <a:spLocks noGrp="1"/>
          </p:cNvSpPr>
          <p:nvPr>
            <p:ph sz="half" idx="2"/>
          </p:nvPr>
        </p:nvSpPr>
        <p:spPr>
          <a:xfrm>
            <a:off x="4648200" y="1432711"/>
            <a:ext cx="38862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Withdrawal</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Withdrawal symptoms from cocaine are not as physically apparent as with many other drugs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The most profound symptom is an intense craving for the drug once use is discontinued</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If the craving is not satisfied, the individual may experience irritability, depression and a loss of energy</a:t>
            </a:r>
            <a:endParaRPr lang="en-US" sz="2000" dirty="0">
              <a:solidFill>
                <a:schemeClr val="tx1">
                  <a:lumMod val="75000"/>
                  <a:lumOff val="25000"/>
                </a:schemeClr>
              </a:solidFill>
            </a:endParaRPr>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Crack Cocaine</a:t>
            </a:r>
          </a:p>
        </p:txBody>
      </p:sp>
      <p:sp>
        <p:nvSpPr>
          <p:cNvPr id="32771" name="Content Placeholder 2"/>
          <p:cNvSpPr>
            <a:spLocks noGrp="1"/>
          </p:cNvSpPr>
          <p:nvPr>
            <p:ph idx="1"/>
          </p:nvPr>
        </p:nvSpPr>
        <p:spPr>
          <a:xfrm>
            <a:off x="658640" y="1498433"/>
            <a:ext cx="8458200" cy="4373563"/>
          </a:xfrm>
        </p:spPr>
        <p:txBody>
          <a:bodyPr/>
          <a:lstStyle/>
          <a:p>
            <a:pPr marL="0" indent="0" eaLnBrk="1" hangingPunct="1">
              <a:spcAft>
                <a:spcPts val="600"/>
              </a:spcAft>
              <a:buFont typeface="Arial" charset="0"/>
              <a:buNone/>
            </a:pPr>
            <a:r>
              <a:rPr lang="en-US" b="1" dirty="0" smtClean="0">
                <a:solidFill>
                  <a:srgbClr val="404040"/>
                </a:solidFill>
                <a:latin typeface="Arial" charset="0"/>
                <a:cs typeface="Arial" charset="0"/>
              </a:rPr>
              <a:t>Street names</a:t>
            </a:r>
            <a:r>
              <a:rPr lang="en-US" dirty="0" smtClean="0">
                <a:solidFill>
                  <a:srgbClr val="404040"/>
                </a:solidFill>
                <a:latin typeface="Arial" charset="0"/>
                <a:cs typeface="Arial" charset="0"/>
              </a:rPr>
              <a:t>:</a:t>
            </a:r>
          </a:p>
          <a:p>
            <a:pPr marL="0" indent="0" eaLnBrk="1" hangingPunct="1">
              <a:spcAft>
                <a:spcPts val="1800"/>
              </a:spcAft>
              <a:buFont typeface="Arial" charset="0"/>
              <a:buNone/>
            </a:pPr>
            <a:r>
              <a:rPr lang="en-US" i="1" dirty="0" smtClean="0">
                <a:solidFill>
                  <a:srgbClr val="404040"/>
                </a:solidFill>
                <a:latin typeface="Arial" charset="0"/>
                <a:cs typeface="Arial" charset="0"/>
              </a:rPr>
              <a:t>Crack, Rock, Freebase</a:t>
            </a:r>
          </a:p>
          <a:p>
            <a:pPr marL="0" indent="0" eaLnBrk="1" hangingPunct="1">
              <a:spcAft>
                <a:spcPts val="600"/>
              </a:spcAft>
              <a:buFont typeface="Arial" charset="0"/>
              <a:buNone/>
            </a:pPr>
            <a:r>
              <a:rPr lang="en-US" b="1" dirty="0" smtClean="0">
                <a:solidFill>
                  <a:srgbClr val="404040"/>
                </a:solidFill>
                <a:latin typeface="Arial" charset="0"/>
                <a:cs typeface="Arial" charset="0"/>
              </a:rPr>
              <a:t>Looks like:</a:t>
            </a:r>
          </a:p>
          <a:p>
            <a:pPr marL="0" indent="0" eaLnBrk="1" hangingPunct="1">
              <a:spcAft>
                <a:spcPts val="1800"/>
              </a:spcAft>
              <a:buFont typeface="Arial" charset="0"/>
              <a:buNone/>
            </a:pPr>
            <a:r>
              <a:rPr lang="en-US" i="1" dirty="0" smtClean="0">
                <a:solidFill>
                  <a:srgbClr val="404040"/>
                </a:solidFill>
                <a:latin typeface="Arial" charset="0"/>
                <a:cs typeface="Arial" charset="0"/>
              </a:rPr>
              <a:t>Crystalline rocks that look like soap</a:t>
            </a:r>
          </a:p>
          <a:p>
            <a:pPr marL="0" indent="0" eaLnBrk="1" hangingPunct="1">
              <a:spcAft>
                <a:spcPts val="600"/>
              </a:spcAft>
              <a:buFont typeface="Arial" charset="0"/>
              <a:buNone/>
            </a:pPr>
            <a:r>
              <a:rPr lang="en-US" b="1" dirty="0" smtClean="0">
                <a:solidFill>
                  <a:srgbClr val="404040"/>
                </a:solidFill>
                <a:latin typeface="Arial" charset="0"/>
                <a:cs typeface="Arial" charset="0"/>
              </a:rPr>
              <a:t>How taken:</a:t>
            </a:r>
          </a:p>
          <a:p>
            <a:pPr marL="0" indent="0" eaLnBrk="1" hangingPunct="1">
              <a:buFont typeface="Arial" charset="0"/>
              <a:buNone/>
            </a:pPr>
            <a:r>
              <a:rPr lang="en-US" i="1" dirty="0" smtClean="0">
                <a:solidFill>
                  <a:srgbClr val="404040"/>
                </a:solidFill>
                <a:latin typeface="Arial" charset="0"/>
                <a:cs typeface="Arial" charset="0"/>
              </a:rPr>
              <a:t>Smoked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Crack Cocaine</a:t>
            </a:r>
          </a:p>
        </p:txBody>
      </p:sp>
      <p:sp>
        <p:nvSpPr>
          <p:cNvPr id="33795" name="Content Placeholder 2"/>
          <p:cNvSpPr>
            <a:spLocks noGrp="1"/>
          </p:cNvSpPr>
          <p:nvPr>
            <p:ph idx="1"/>
          </p:nvPr>
        </p:nvSpPr>
        <p:spPr/>
        <p:txBody>
          <a:bodyPr>
            <a:normAutofit/>
          </a:bodyPr>
          <a:lstStyle/>
          <a:p>
            <a:pPr marL="457200" indent="-457200" eaLnBrk="1" hangingPunct="1">
              <a:spcBef>
                <a:spcPts val="0"/>
              </a:spcBef>
              <a:spcAft>
                <a:spcPts val="1000"/>
              </a:spcAft>
            </a:pPr>
            <a:r>
              <a:rPr lang="en-US" dirty="0" smtClean="0">
                <a:solidFill>
                  <a:srgbClr val="404040"/>
                </a:solidFill>
                <a:latin typeface="Arial" charset="0"/>
                <a:cs typeface="Arial" charset="0"/>
              </a:rPr>
              <a:t>The high from the first hit is so intense that the user will do almost anything to try and get that feeling again.</a:t>
            </a:r>
          </a:p>
          <a:p>
            <a:pPr marL="457200" indent="-457200" eaLnBrk="1" hangingPunct="1">
              <a:spcBef>
                <a:spcPts val="0"/>
              </a:spcBef>
              <a:spcAft>
                <a:spcPts val="1000"/>
              </a:spcAft>
            </a:pPr>
            <a:r>
              <a:rPr lang="en-US" dirty="0" smtClean="0">
                <a:solidFill>
                  <a:srgbClr val="404040"/>
                </a:solidFill>
                <a:latin typeface="Arial" charset="0"/>
                <a:cs typeface="Arial" charset="0"/>
              </a:rPr>
              <a:t>Many times this becomes a mission and everything else in life becomes secondary.</a:t>
            </a:r>
          </a:p>
          <a:p>
            <a:pPr marL="457200" indent="-457200" eaLnBrk="1" hangingPunct="1">
              <a:spcBef>
                <a:spcPts val="0"/>
              </a:spcBef>
              <a:spcAft>
                <a:spcPts val="1000"/>
              </a:spcAft>
            </a:pPr>
            <a:r>
              <a:rPr lang="en-US" dirty="0" smtClean="0">
                <a:solidFill>
                  <a:srgbClr val="404040"/>
                </a:solidFill>
                <a:latin typeface="Arial" charset="0"/>
                <a:cs typeface="Arial" charset="0"/>
              </a:rPr>
              <a:t>Will have no interest in doing any work, and may become violent for any reason.</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Marijuana</a:t>
            </a:r>
          </a:p>
        </p:txBody>
      </p:sp>
      <p:sp>
        <p:nvSpPr>
          <p:cNvPr id="34819" name="Content Placeholder 2"/>
          <p:cNvSpPr>
            <a:spLocks noGrp="1"/>
          </p:cNvSpPr>
          <p:nvPr>
            <p:ph idx="1"/>
          </p:nvPr>
        </p:nvSpPr>
        <p:spPr>
          <a:xfrm>
            <a:off x="457200" y="1423657"/>
            <a:ext cx="8382000" cy="4373563"/>
          </a:xfrm>
        </p:spPr>
        <p:txBody>
          <a:bodyPr>
            <a:normAutofit/>
          </a:bodyPr>
          <a:lstStyle/>
          <a:p>
            <a:pPr marL="0" indent="0" eaLnBrk="1" hangingPunct="1">
              <a:spcBef>
                <a:spcPts val="0"/>
              </a:spcBef>
              <a:spcAft>
                <a:spcPts val="600"/>
              </a:spcAft>
              <a:buFont typeface="Arial" charset="0"/>
              <a:buNone/>
            </a:pPr>
            <a:r>
              <a:rPr lang="en-US" b="1" dirty="0" smtClean="0">
                <a:solidFill>
                  <a:srgbClr val="404040"/>
                </a:solidFill>
                <a:latin typeface="Arial" charset="0"/>
                <a:cs typeface="Arial" charset="0"/>
              </a:rPr>
              <a:t>Street names</a:t>
            </a:r>
            <a:r>
              <a:rPr lang="en-US" dirty="0" smtClean="0">
                <a:solidFill>
                  <a:srgbClr val="404040"/>
                </a:solidFill>
                <a:latin typeface="Arial" charset="0"/>
                <a:cs typeface="Arial" charset="0"/>
              </a:rPr>
              <a:t>:</a:t>
            </a:r>
          </a:p>
          <a:p>
            <a:pPr marL="0" indent="0" eaLnBrk="1" hangingPunct="1">
              <a:buFont typeface="Arial" charset="0"/>
              <a:buNone/>
            </a:pPr>
            <a:r>
              <a:rPr lang="en-US" i="1" dirty="0" smtClean="0">
                <a:solidFill>
                  <a:srgbClr val="404040"/>
                </a:solidFill>
                <a:latin typeface="Arial" charset="0"/>
                <a:cs typeface="Arial" charset="0"/>
              </a:rPr>
              <a:t>Pot, Reefer, Grass, Weed, Dope, Ganja, Mary Jane, or </a:t>
            </a:r>
            <a:r>
              <a:rPr lang="en-US" i="1" dirty="0" err="1" smtClean="0">
                <a:solidFill>
                  <a:srgbClr val="404040"/>
                </a:solidFill>
                <a:latin typeface="Arial" charset="0"/>
                <a:cs typeface="Arial" charset="0"/>
              </a:rPr>
              <a:t>Sinsemilla</a:t>
            </a:r>
            <a:endParaRPr lang="en-US" i="1" dirty="0" smtClean="0">
              <a:solidFill>
                <a:srgbClr val="404040"/>
              </a:solidFill>
              <a:latin typeface="Arial" charset="0"/>
              <a:cs typeface="Arial" charset="0"/>
            </a:endParaRPr>
          </a:p>
          <a:p>
            <a:pPr marL="0" indent="0" eaLnBrk="1" hangingPunct="1">
              <a:spcBef>
                <a:spcPts val="1200"/>
              </a:spcBef>
              <a:spcAft>
                <a:spcPts val="600"/>
              </a:spcAft>
              <a:buFont typeface="Arial" charset="0"/>
              <a:buNone/>
            </a:pPr>
            <a:r>
              <a:rPr lang="en-US" b="1" dirty="0" smtClean="0">
                <a:solidFill>
                  <a:srgbClr val="404040"/>
                </a:solidFill>
                <a:latin typeface="Arial" charset="0"/>
                <a:cs typeface="Arial" charset="0"/>
              </a:rPr>
              <a:t>Looks like:</a:t>
            </a:r>
          </a:p>
          <a:p>
            <a:pPr marL="0" indent="0" eaLnBrk="1" hangingPunct="1">
              <a:buFont typeface="Arial" charset="0"/>
              <a:buNone/>
            </a:pPr>
            <a:r>
              <a:rPr lang="en-US" i="1" dirty="0" smtClean="0">
                <a:solidFill>
                  <a:srgbClr val="404040"/>
                </a:solidFill>
                <a:latin typeface="Arial" charset="0"/>
                <a:cs typeface="Arial" charset="0"/>
              </a:rPr>
              <a:t>Parsley, with stems and/or seeds; rolled into cigarettes or cigars</a:t>
            </a:r>
          </a:p>
          <a:p>
            <a:pPr marL="0" indent="0" eaLnBrk="1" hangingPunct="1">
              <a:spcBef>
                <a:spcPts val="1200"/>
              </a:spcBef>
              <a:spcAft>
                <a:spcPts val="600"/>
              </a:spcAft>
              <a:buFont typeface="Arial" charset="0"/>
              <a:buNone/>
            </a:pPr>
            <a:r>
              <a:rPr lang="en-US" b="1" dirty="0" smtClean="0">
                <a:solidFill>
                  <a:srgbClr val="404040"/>
                </a:solidFill>
                <a:latin typeface="Arial" charset="0"/>
                <a:cs typeface="Arial" charset="0"/>
              </a:rPr>
              <a:t>How taken:</a:t>
            </a:r>
          </a:p>
          <a:p>
            <a:pPr marL="0" indent="0" eaLnBrk="1" hangingPunct="1">
              <a:spcAft>
                <a:spcPts val="600"/>
              </a:spcAft>
              <a:buFont typeface="Arial" charset="0"/>
              <a:buNone/>
            </a:pPr>
            <a:r>
              <a:rPr lang="en-US" i="1" dirty="0" smtClean="0">
                <a:solidFill>
                  <a:srgbClr val="404040"/>
                </a:solidFill>
                <a:latin typeface="Arial" charset="0"/>
                <a:cs typeface="Arial" charset="0"/>
              </a:rPr>
              <a:t>Smoked or eaten in brownies, stews and other goodies</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868362"/>
          </a:xfrm>
        </p:spPr>
        <p:txBody>
          <a:bodyPr/>
          <a:lstStyle/>
          <a:p>
            <a:pPr eaLnBrk="1" hangingPunct="1"/>
            <a:r>
              <a:rPr lang="en-US" dirty="0" smtClean="0"/>
              <a:t>Marijuana</a:t>
            </a:r>
          </a:p>
        </p:txBody>
      </p:sp>
      <p:sp>
        <p:nvSpPr>
          <p:cNvPr id="3" name="Content Placeholder 2"/>
          <p:cNvSpPr>
            <a:spLocks noGrp="1"/>
          </p:cNvSpPr>
          <p:nvPr>
            <p:ph sz="half" idx="1"/>
          </p:nvPr>
        </p:nvSpPr>
        <p:spPr>
          <a:xfrm>
            <a:off x="457200" y="1414604"/>
            <a:ext cx="40386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Effects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Euphoric feeling; increased sense of well-being</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Lack of motivation</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Lowered inhibitions, talkativeness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Dry mouth and throat</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Increased appetite – “munchies”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Impaired coordination, concentration and memory</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Increased heart rate</a:t>
            </a:r>
            <a:endParaRPr lang="en-US" sz="2000" dirty="0">
              <a:solidFill>
                <a:schemeClr val="tx1">
                  <a:lumMod val="75000"/>
                  <a:lumOff val="25000"/>
                </a:schemeClr>
              </a:solidFill>
            </a:endParaRPr>
          </a:p>
        </p:txBody>
      </p:sp>
      <p:sp>
        <p:nvSpPr>
          <p:cNvPr id="4" name="Content Placeholder 3"/>
          <p:cNvSpPr>
            <a:spLocks noGrp="1"/>
          </p:cNvSpPr>
          <p:nvPr>
            <p:ph sz="half" idx="2"/>
          </p:nvPr>
        </p:nvSpPr>
        <p:spPr>
          <a:xfrm>
            <a:off x="4648200" y="1414603"/>
            <a:ext cx="41910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Dangers</a:t>
            </a:r>
          </a:p>
          <a:p>
            <a:pPr marL="692150" indent="-457200" eaLnBrk="1" fontAlgn="auto" hangingPunct="1">
              <a:spcBef>
                <a:spcPts val="0"/>
              </a:spcBef>
              <a:spcAft>
                <a:spcPts val="600"/>
              </a:spcAft>
              <a:buFont typeface="Wingdings" pitchFamily="2" charset="2"/>
              <a:buChar char="q"/>
              <a:defRPr/>
            </a:pPr>
            <a:r>
              <a:rPr lang="en-US" sz="1800" dirty="0" smtClean="0">
                <a:solidFill>
                  <a:schemeClr val="tx1">
                    <a:lumMod val="75000"/>
                    <a:lumOff val="25000"/>
                  </a:schemeClr>
                </a:solidFill>
              </a:rPr>
              <a:t>Deteriorating performance at work</a:t>
            </a:r>
          </a:p>
          <a:p>
            <a:pPr marL="692150" indent="-457200" eaLnBrk="1" fontAlgn="auto" hangingPunct="1">
              <a:spcBef>
                <a:spcPts val="0"/>
              </a:spcBef>
              <a:spcAft>
                <a:spcPts val="600"/>
              </a:spcAft>
              <a:buFont typeface="Wingdings" pitchFamily="2" charset="2"/>
              <a:buChar char="q"/>
              <a:defRPr/>
            </a:pPr>
            <a:r>
              <a:rPr lang="en-US" sz="1800" dirty="0" smtClean="0">
                <a:solidFill>
                  <a:schemeClr val="tx1">
                    <a:lumMod val="75000"/>
                    <a:lumOff val="25000"/>
                  </a:schemeClr>
                </a:solidFill>
              </a:rPr>
              <a:t>“Burn out” involving muddled thinking, acute frustration, depression, and isolation</a:t>
            </a:r>
          </a:p>
          <a:p>
            <a:pPr marL="692150" indent="-457200" eaLnBrk="1" fontAlgn="auto" hangingPunct="1">
              <a:spcBef>
                <a:spcPts val="0"/>
              </a:spcBef>
              <a:spcAft>
                <a:spcPts val="600"/>
              </a:spcAft>
              <a:buFont typeface="Wingdings" pitchFamily="2" charset="2"/>
              <a:buChar char="q"/>
              <a:defRPr/>
            </a:pPr>
            <a:r>
              <a:rPr lang="en-US" sz="1800" dirty="0" smtClean="0">
                <a:solidFill>
                  <a:schemeClr val="tx1">
                    <a:lumMod val="75000"/>
                    <a:lumOff val="25000"/>
                  </a:schemeClr>
                </a:solidFill>
              </a:rPr>
              <a:t>Impaired sexual development and fertility</a:t>
            </a:r>
          </a:p>
          <a:p>
            <a:pPr marL="692150" indent="-457200" eaLnBrk="1" fontAlgn="auto" hangingPunct="1">
              <a:spcBef>
                <a:spcPts val="0"/>
              </a:spcBef>
              <a:spcAft>
                <a:spcPts val="600"/>
              </a:spcAft>
              <a:buFont typeface="Wingdings" pitchFamily="2" charset="2"/>
              <a:buChar char="q"/>
              <a:defRPr/>
            </a:pPr>
            <a:r>
              <a:rPr lang="en-US" sz="1800" dirty="0" smtClean="0">
                <a:solidFill>
                  <a:schemeClr val="tx1">
                    <a:lumMod val="75000"/>
                    <a:lumOff val="25000"/>
                  </a:schemeClr>
                </a:solidFill>
              </a:rPr>
              <a:t>Damage to the lungs and pulmonary system (one joint is equal to 25 cigarettes)</a:t>
            </a:r>
          </a:p>
          <a:p>
            <a:pPr marL="692150" indent="-457200" eaLnBrk="1" fontAlgn="auto" hangingPunct="1">
              <a:spcBef>
                <a:spcPts val="0"/>
              </a:spcBef>
              <a:spcAft>
                <a:spcPts val="600"/>
              </a:spcAft>
              <a:buFont typeface="Wingdings" pitchFamily="2" charset="2"/>
              <a:buChar char="q"/>
              <a:defRPr/>
            </a:pPr>
            <a:r>
              <a:rPr lang="en-US" sz="1800" dirty="0" smtClean="0">
                <a:solidFill>
                  <a:schemeClr val="tx1">
                    <a:lumMod val="75000"/>
                    <a:lumOff val="25000"/>
                  </a:schemeClr>
                </a:solidFill>
              </a:rPr>
              <a:t>Hallucinations and paranoia</a:t>
            </a:r>
          </a:p>
          <a:p>
            <a:pPr marL="692150" indent="-457200" eaLnBrk="1" fontAlgn="auto" hangingPunct="1">
              <a:spcBef>
                <a:spcPts val="0"/>
              </a:spcBef>
              <a:spcAft>
                <a:spcPts val="600"/>
              </a:spcAft>
              <a:buFont typeface="Wingdings" pitchFamily="2" charset="2"/>
              <a:buChar char="q"/>
              <a:defRPr/>
            </a:pPr>
            <a:r>
              <a:rPr lang="en-US" sz="1800" dirty="0" smtClean="0">
                <a:solidFill>
                  <a:schemeClr val="tx1">
                    <a:lumMod val="75000"/>
                    <a:lumOff val="25000"/>
                  </a:schemeClr>
                </a:solidFill>
              </a:rPr>
              <a:t>Increased risk to safety and health as a result of impaired judgment and motor abilities</a:t>
            </a:r>
            <a:endParaRPr lang="en-US" sz="1800" dirty="0">
              <a:solidFill>
                <a:schemeClr val="tx1">
                  <a:lumMod val="75000"/>
                  <a:lumOff val="25000"/>
                </a:schemeClr>
              </a:solidFill>
            </a:endParaRPr>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l" eaLnBrk="1" hangingPunct="1"/>
            <a:r>
              <a:rPr lang="en-US" dirty="0" smtClean="0">
                <a:ea typeface="Tahoma" pitchFamily="34" charset="0"/>
                <a:cs typeface="Tahoma" pitchFamily="34" charset="0"/>
              </a:rPr>
              <a:t>Introduction</a:t>
            </a:r>
          </a:p>
        </p:txBody>
      </p:sp>
      <p:sp>
        <p:nvSpPr>
          <p:cNvPr id="9219" name="Content Placeholder 2"/>
          <p:cNvSpPr>
            <a:spLocks noGrp="1"/>
          </p:cNvSpPr>
          <p:nvPr>
            <p:ph idx="1"/>
          </p:nvPr>
        </p:nvSpPr>
        <p:spPr>
          <a:xfrm>
            <a:off x="563075" y="1547250"/>
            <a:ext cx="8229600" cy="4983163"/>
          </a:xfrm>
        </p:spPr>
        <p:txBody>
          <a:bodyPr/>
          <a:lstStyle/>
          <a:p>
            <a:pPr marL="0" indent="0" eaLnBrk="1" hangingPunct="1">
              <a:buFont typeface="Arial" charset="0"/>
              <a:buNone/>
            </a:pPr>
            <a:r>
              <a:rPr lang="en-US" dirty="0" smtClean="0">
                <a:solidFill>
                  <a:srgbClr val="404040"/>
                </a:solidFill>
                <a:latin typeface="Arial" charset="0"/>
                <a:cs typeface="Arial" charset="0"/>
              </a:rPr>
              <a:t>Reasonable cause drug testing is one of the most valuable aids that a personnel department can have if it is properly used. There are very few reasonable cause drug tests being conducted. Perhaps too few.</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Marijuana</a:t>
            </a:r>
          </a:p>
        </p:txBody>
      </p:sp>
      <p:sp>
        <p:nvSpPr>
          <p:cNvPr id="36867" name="Content Placeholder 2"/>
          <p:cNvSpPr>
            <a:spLocks noGrp="1"/>
          </p:cNvSpPr>
          <p:nvPr>
            <p:ph idx="1"/>
          </p:nvPr>
        </p:nvSpPr>
        <p:spPr/>
        <p:txBody>
          <a:bodyPr>
            <a:normAutofit lnSpcReduction="10000"/>
          </a:bodyPr>
          <a:lstStyle/>
          <a:p>
            <a:pPr marL="0" indent="0" eaLnBrk="1" hangingPunct="1">
              <a:spcAft>
                <a:spcPts val="1800"/>
              </a:spcAft>
              <a:buFont typeface="Arial" charset="0"/>
              <a:buNone/>
            </a:pPr>
            <a:r>
              <a:rPr lang="en-US" sz="2600" i="1" dirty="0" smtClean="0">
                <a:solidFill>
                  <a:srgbClr val="404040"/>
                </a:solidFill>
                <a:latin typeface="Arial" charset="0"/>
                <a:cs typeface="Arial" charset="0"/>
              </a:rPr>
              <a:t>“I was at a concert next to some people who were smoking some marijuana and I inhaled enough of the smoke and that made me test positive.”</a:t>
            </a:r>
          </a:p>
          <a:p>
            <a:pPr marL="0" indent="0" eaLnBrk="1" hangingPunct="1">
              <a:spcBef>
                <a:spcPts val="0"/>
              </a:spcBef>
              <a:spcAft>
                <a:spcPts val="1200"/>
              </a:spcAft>
              <a:buFont typeface="Arial" charset="0"/>
              <a:buNone/>
            </a:pPr>
            <a:r>
              <a:rPr lang="en-US" sz="2600" dirty="0" smtClean="0">
                <a:solidFill>
                  <a:srgbClr val="404040"/>
                </a:solidFill>
                <a:latin typeface="Arial" charset="0"/>
                <a:cs typeface="Arial" charset="0"/>
              </a:rPr>
              <a:t>While it is possible to produce levels of marijuana in a urine sample, cutoff levels were established in order to disallow a claim of passive inhalation.</a:t>
            </a:r>
          </a:p>
          <a:p>
            <a:pPr marL="0" indent="0" eaLnBrk="1" hangingPunct="1">
              <a:spcBef>
                <a:spcPts val="0"/>
              </a:spcBef>
              <a:spcAft>
                <a:spcPts val="1200"/>
              </a:spcAft>
              <a:buFont typeface="Arial" charset="0"/>
              <a:buNone/>
            </a:pPr>
            <a:r>
              <a:rPr lang="en-US" sz="2600" dirty="0" smtClean="0">
                <a:solidFill>
                  <a:srgbClr val="404040"/>
                </a:solidFill>
                <a:latin typeface="Arial" charset="0"/>
                <a:cs typeface="Arial" charset="0"/>
              </a:rPr>
              <a:t>To exceed the cutoff levels established by the United States Department of Health and Human Services, the individual would have to use marijuana in some manner (e.g., smoke, eat in food, etc.)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t>Heroin (Opiates)</a:t>
            </a:r>
          </a:p>
        </p:txBody>
      </p:sp>
      <p:sp>
        <p:nvSpPr>
          <p:cNvPr id="37891" name="Content Placeholder 2"/>
          <p:cNvSpPr>
            <a:spLocks noGrp="1"/>
          </p:cNvSpPr>
          <p:nvPr>
            <p:ph idx="1"/>
          </p:nvPr>
        </p:nvSpPr>
        <p:spPr>
          <a:xfrm>
            <a:off x="457200" y="1532299"/>
            <a:ext cx="8382000" cy="4373563"/>
          </a:xfrm>
        </p:spPr>
        <p:txBody>
          <a:bodyPr>
            <a:normAutofit/>
          </a:bodyPr>
          <a:lstStyle/>
          <a:p>
            <a:pPr marL="0" indent="0" eaLnBrk="1" hangingPunct="1">
              <a:spcAft>
                <a:spcPct val="0"/>
              </a:spcAft>
              <a:buFont typeface="Arial" charset="0"/>
              <a:buNone/>
            </a:pPr>
            <a:r>
              <a:rPr lang="en-US" b="1" dirty="0" smtClean="0">
                <a:solidFill>
                  <a:srgbClr val="404040"/>
                </a:solidFill>
                <a:latin typeface="Arial" charset="0"/>
                <a:cs typeface="Arial" charset="0"/>
              </a:rPr>
              <a:t>Street names</a:t>
            </a:r>
            <a:r>
              <a:rPr lang="en-US" dirty="0" smtClean="0">
                <a:solidFill>
                  <a:srgbClr val="404040"/>
                </a:solidFill>
                <a:latin typeface="Arial" charset="0"/>
                <a:cs typeface="Arial" charset="0"/>
              </a:rPr>
              <a:t>:</a:t>
            </a:r>
          </a:p>
          <a:p>
            <a:pPr marL="0" indent="0" eaLnBrk="1" hangingPunct="1">
              <a:buFont typeface="Arial" charset="0"/>
              <a:buNone/>
            </a:pPr>
            <a:r>
              <a:rPr lang="en-US" i="1" dirty="0" smtClean="0">
                <a:solidFill>
                  <a:srgbClr val="404040"/>
                </a:solidFill>
                <a:latin typeface="Arial" charset="0"/>
                <a:cs typeface="Arial" charset="0"/>
              </a:rPr>
              <a:t>Smack, Horse, Mud, Brown Sugar, Junk, Black tar, Big H</a:t>
            </a:r>
          </a:p>
          <a:p>
            <a:pPr marL="0" indent="0" eaLnBrk="1" hangingPunct="1">
              <a:spcAft>
                <a:spcPct val="0"/>
              </a:spcAft>
              <a:buFont typeface="Arial" charset="0"/>
              <a:buNone/>
            </a:pPr>
            <a:r>
              <a:rPr lang="en-US" b="1" dirty="0" smtClean="0">
                <a:solidFill>
                  <a:srgbClr val="404040"/>
                </a:solidFill>
                <a:latin typeface="Arial" charset="0"/>
                <a:cs typeface="Arial" charset="0"/>
              </a:rPr>
              <a:t>Looks like:</a:t>
            </a:r>
          </a:p>
          <a:p>
            <a:pPr marL="0" indent="0" eaLnBrk="1" hangingPunct="1">
              <a:buFont typeface="Arial" charset="0"/>
              <a:buNone/>
            </a:pPr>
            <a:r>
              <a:rPr lang="en-US" i="1" dirty="0" smtClean="0">
                <a:solidFill>
                  <a:srgbClr val="404040"/>
                </a:solidFill>
                <a:latin typeface="Arial" charset="0"/>
                <a:cs typeface="Arial" charset="0"/>
              </a:rPr>
              <a:t>White to dark-brown powder or tar-like substance</a:t>
            </a:r>
          </a:p>
          <a:p>
            <a:pPr marL="0" indent="0" eaLnBrk="1" hangingPunct="1">
              <a:spcAft>
                <a:spcPct val="0"/>
              </a:spcAft>
              <a:buFont typeface="Arial" charset="0"/>
              <a:buNone/>
            </a:pPr>
            <a:r>
              <a:rPr lang="en-US" b="1" dirty="0" smtClean="0">
                <a:solidFill>
                  <a:srgbClr val="404040"/>
                </a:solidFill>
                <a:latin typeface="Arial" charset="0"/>
                <a:cs typeface="Arial" charset="0"/>
              </a:rPr>
              <a:t>How taken:</a:t>
            </a:r>
          </a:p>
          <a:p>
            <a:pPr marL="0" indent="0" eaLnBrk="1" hangingPunct="1">
              <a:spcAft>
                <a:spcPts val="600"/>
              </a:spcAft>
              <a:buFont typeface="Arial" charset="0"/>
              <a:buNone/>
            </a:pPr>
            <a:r>
              <a:rPr lang="en-US" i="1" dirty="0" smtClean="0">
                <a:solidFill>
                  <a:srgbClr val="404040"/>
                </a:solidFill>
                <a:latin typeface="Arial" charset="0"/>
                <a:cs typeface="Arial" charset="0"/>
              </a:rPr>
              <a:t>Injected, smoked, or inhaled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868362"/>
          </a:xfrm>
        </p:spPr>
        <p:txBody>
          <a:bodyPr/>
          <a:lstStyle/>
          <a:p>
            <a:pPr eaLnBrk="1" hangingPunct="1"/>
            <a:r>
              <a:rPr lang="en-US" dirty="0" smtClean="0"/>
              <a:t>Heroin (Opiates)</a:t>
            </a:r>
          </a:p>
        </p:txBody>
      </p:sp>
      <p:sp>
        <p:nvSpPr>
          <p:cNvPr id="3" name="Content Placeholder 2"/>
          <p:cNvSpPr>
            <a:spLocks noGrp="1"/>
          </p:cNvSpPr>
          <p:nvPr>
            <p:ph sz="half" idx="1"/>
          </p:nvPr>
        </p:nvSpPr>
        <p:spPr>
          <a:xfrm>
            <a:off x="457200" y="1405551"/>
            <a:ext cx="40386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dirty="0" smtClean="0">
                <a:solidFill>
                  <a:schemeClr val="tx1">
                    <a:lumMod val="75000"/>
                    <a:lumOff val="25000"/>
                  </a:schemeClr>
                </a:solidFill>
              </a:rPr>
              <a:t>The physical effects of opiates depend on the opiate used, the dose, and how the drug is taken.  Effects may include:</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Short-lived state of euphoria, followed by drowsiness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Slowed heart rate, breathing, and brain activity</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Depressed appetite, thirst, reflexes and sexual desire</a:t>
            </a:r>
          </a:p>
        </p:txBody>
      </p:sp>
      <p:sp>
        <p:nvSpPr>
          <p:cNvPr id="4" name="Content Placeholder 3"/>
          <p:cNvSpPr>
            <a:spLocks noGrp="1"/>
          </p:cNvSpPr>
          <p:nvPr>
            <p:ph sz="half" idx="2"/>
          </p:nvPr>
        </p:nvSpPr>
        <p:spPr>
          <a:xfrm>
            <a:off x="4648200" y="1405550"/>
            <a:ext cx="4191000" cy="4525963"/>
          </a:xfrm>
        </p:spPr>
        <p:txBody>
          <a:bodyPr rtlCol="0">
            <a:normAutofit lnSpcReduction="10000"/>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Dangers</a:t>
            </a:r>
          </a:p>
          <a:p>
            <a:pPr marL="692150" indent="-457200" eaLnBrk="1" fontAlgn="auto" hangingPunct="1">
              <a:spcBef>
                <a:spcPts val="0"/>
              </a:spcBef>
              <a:spcAft>
                <a:spcPts val="600"/>
              </a:spcAft>
              <a:buFont typeface="Wingdings" pitchFamily="2" charset="2"/>
              <a:buChar char="q"/>
              <a:defRPr/>
            </a:pPr>
            <a:r>
              <a:rPr lang="en-US" sz="2000" dirty="0" smtClean="0">
                <a:solidFill>
                  <a:schemeClr val="tx1">
                    <a:lumMod val="75000"/>
                    <a:lumOff val="25000"/>
                  </a:schemeClr>
                </a:solidFill>
              </a:rPr>
              <a:t>AIDS, blood poisoning, and hepatitis as the result of drug infection and use of unsterilized or “shared” needles</a:t>
            </a:r>
          </a:p>
          <a:p>
            <a:pPr marL="692150" indent="-457200" eaLnBrk="1" fontAlgn="auto" hangingPunct="1">
              <a:spcBef>
                <a:spcPts val="0"/>
              </a:spcBef>
              <a:spcAft>
                <a:spcPts val="600"/>
              </a:spcAft>
              <a:buFont typeface="Wingdings" pitchFamily="2" charset="2"/>
              <a:buChar char="q"/>
              <a:defRPr/>
            </a:pPr>
            <a:r>
              <a:rPr lang="en-US" sz="2000" dirty="0" smtClean="0">
                <a:solidFill>
                  <a:schemeClr val="tx1">
                    <a:lumMod val="75000"/>
                    <a:lumOff val="25000"/>
                  </a:schemeClr>
                </a:solidFill>
              </a:rPr>
              <a:t>Death resulting from the injection of impure heroin</a:t>
            </a:r>
          </a:p>
          <a:p>
            <a:pPr marL="692150" indent="-457200" eaLnBrk="1" fontAlgn="auto" hangingPunct="1">
              <a:spcBef>
                <a:spcPts val="0"/>
              </a:spcBef>
              <a:spcAft>
                <a:spcPts val="600"/>
              </a:spcAft>
              <a:buFont typeface="Wingdings" pitchFamily="2" charset="2"/>
              <a:buChar char="q"/>
              <a:defRPr/>
            </a:pPr>
            <a:r>
              <a:rPr lang="en-US" sz="2000" dirty="0" smtClean="0">
                <a:solidFill>
                  <a:schemeClr val="tx1">
                    <a:lumMod val="75000"/>
                    <a:lumOff val="25000"/>
                  </a:schemeClr>
                </a:solidFill>
              </a:rPr>
              <a:t>Death resulting from unexpectedly high purity or drug</a:t>
            </a:r>
          </a:p>
          <a:p>
            <a:pPr marL="692150" indent="-457200" eaLnBrk="1" fontAlgn="auto" hangingPunct="1">
              <a:spcBef>
                <a:spcPts val="0"/>
              </a:spcBef>
              <a:spcAft>
                <a:spcPts val="600"/>
              </a:spcAft>
              <a:buFont typeface="Wingdings" pitchFamily="2" charset="2"/>
              <a:buChar char="q"/>
              <a:defRPr/>
            </a:pPr>
            <a:r>
              <a:rPr lang="en-US" sz="2000" dirty="0" smtClean="0">
                <a:solidFill>
                  <a:schemeClr val="tx1">
                    <a:lumMod val="75000"/>
                    <a:lumOff val="25000"/>
                  </a:schemeClr>
                </a:solidFill>
              </a:rPr>
              <a:t>Convulsions, coma, or death from overdose</a:t>
            </a:r>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868362"/>
          </a:xfrm>
        </p:spPr>
        <p:txBody>
          <a:bodyPr/>
          <a:lstStyle/>
          <a:p>
            <a:pPr eaLnBrk="1" hangingPunct="1"/>
            <a:r>
              <a:rPr lang="en-US" dirty="0" smtClean="0"/>
              <a:t>Heroin (Opiates)</a:t>
            </a:r>
          </a:p>
        </p:txBody>
      </p:sp>
      <p:sp>
        <p:nvSpPr>
          <p:cNvPr id="3" name="Content Placeholder 2"/>
          <p:cNvSpPr>
            <a:spLocks noGrp="1"/>
          </p:cNvSpPr>
          <p:nvPr>
            <p:ph sz="half" idx="1"/>
          </p:nvPr>
        </p:nvSpPr>
        <p:spPr>
          <a:xfrm>
            <a:off x="457200" y="1324069"/>
            <a:ext cx="4038600" cy="4525963"/>
          </a:xfrm>
        </p:spPr>
        <p:txBody>
          <a:bodyPr rtlCol="0">
            <a:normAutofit/>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Addiction</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Opiates, particularly heroin, have an unusually high potential for abuse and addiction.  Heroin addiction often leads to malnutrition, infection, and unattended injuries and diseases.  Addicts tend to continue using the drug despite damaging physical and psychological consequences</a:t>
            </a:r>
            <a:endParaRPr lang="en-US" sz="2000" dirty="0">
              <a:solidFill>
                <a:schemeClr val="tx1">
                  <a:lumMod val="75000"/>
                  <a:lumOff val="25000"/>
                </a:schemeClr>
              </a:solidFill>
            </a:endParaRPr>
          </a:p>
        </p:txBody>
      </p:sp>
      <p:sp>
        <p:nvSpPr>
          <p:cNvPr id="4" name="Content Placeholder 3"/>
          <p:cNvSpPr>
            <a:spLocks noGrp="1"/>
          </p:cNvSpPr>
          <p:nvPr>
            <p:ph sz="half" idx="2"/>
          </p:nvPr>
        </p:nvSpPr>
        <p:spPr>
          <a:xfrm>
            <a:off x="4648200" y="1324069"/>
            <a:ext cx="3886200" cy="4525963"/>
          </a:xfrm>
        </p:spPr>
        <p:txBody>
          <a:bodyPr rtlCol="0">
            <a:normAutofit/>
          </a:bodyPr>
          <a:lstStyle/>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Withdrawal</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Following long-time or heavy use, withdrawal symptoms generally appear 4-8 hours after the last dose.  Symptoms include chills, sweating, runny nose, irritability, insomnia, and tremors.  These symptoms are usually worse 24-72 hours after onset, and can last from 7-10 days</a:t>
            </a:r>
            <a:endParaRPr lang="en-US" sz="2000" dirty="0">
              <a:solidFill>
                <a:schemeClr val="tx1">
                  <a:lumMod val="75000"/>
                  <a:lumOff val="25000"/>
                </a:schemeClr>
              </a:solidFill>
            </a:endParaRPr>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Heroin (Opiates)</a:t>
            </a:r>
          </a:p>
        </p:txBody>
      </p:sp>
      <p:sp>
        <p:nvSpPr>
          <p:cNvPr id="40963" name="Content Placeholder 2"/>
          <p:cNvSpPr>
            <a:spLocks noGrp="1"/>
          </p:cNvSpPr>
          <p:nvPr>
            <p:ph idx="1"/>
          </p:nvPr>
        </p:nvSpPr>
        <p:spPr/>
        <p:txBody>
          <a:bodyPr>
            <a:normAutofit/>
          </a:bodyPr>
          <a:lstStyle/>
          <a:p>
            <a:pPr marL="0" indent="0">
              <a:spcAft>
                <a:spcPts val="1800"/>
              </a:spcAft>
              <a:buNone/>
            </a:pPr>
            <a:r>
              <a:rPr lang="en-US" i="1" dirty="0" smtClean="0">
                <a:solidFill>
                  <a:srgbClr val="404040"/>
                </a:solidFill>
                <a:latin typeface="Arial" charset="0"/>
                <a:cs typeface="Arial" charset="0"/>
              </a:rPr>
              <a:t>“I had poppy seed muffins at breakfast before I went to take the drug test me I had failed the test.”</a:t>
            </a:r>
          </a:p>
          <a:p>
            <a:pPr marL="0" indent="0" eaLnBrk="1" hangingPunct="1">
              <a:spcBef>
                <a:spcPts val="0"/>
              </a:spcBef>
              <a:spcAft>
                <a:spcPts val="1200"/>
              </a:spcAft>
              <a:buFont typeface="Arial" charset="0"/>
              <a:buNone/>
            </a:pPr>
            <a:r>
              <a:rPr lang="en-US" dirty="0" smtClean="0">
                <a:solidFill>
                  <a:srgbClr val="404040"/>
                </a:solidFill>
                <a:latin typeface="Arial" charset="0"/>
                <a:cs typeface="Arial" charset="0"/>
              </a:rPr>
              <a:t>Much like marijuana, eating poppy seed muffins may produce a positive test in the urine sample.  However, the cutoff levels are set at a level designed to eliminate this claim.</a:t>
            </a:r>
          </a:p>
          <a:p>
            <a:pPr marL="0" indent="0" eaLnBrk="1" hangingPunct="1">
              <a:spcBef>
                <a:spcPts val="0"/>
              </a:spcBef>
              <a:spcAft>
                <a:spcPts val="1200"/>
              </a:spcAft>
              <a:buFont typeface="Arial" charset="0"/>
              <a:buNone/>
            </a:pPr>
            <a:r>
              <a:rPr lang="en-US" dirty="0" smtClean="0">
                <a:solidFill>
                  <a:srgbClr val="404040"/>
                </a:solidFill>
                <a:latin typeface="Arial" charset="0"/>
                <a:cs typeface="Arial" charset="0"/>
              </a:rPr>
              <a:t>An individual would not be able to consume enough muffins to exceed the cutoff levels established by the United States Department of Health and Human Services.</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Alcohol</a:t>
            </a:r>
          </a:p>
        </p:txBody>
      </p:sp>
      <p:sp>
        <p:nvSpPr>
          <p:cNvPr id="41987" name="Content Placeholder 2"/>
          <p:cNvSpPr>
            <a:spLocks noGrp="1"/>
          </p:cNvSpPr>
          <p:nvPr>
            <p:ph idx="1"/>
          </p:nvPr>
        </p:nvSpPr>
        <p:spPr/>
        <p:txBody>
          <a:bodyPr>
            <a:normAutofit/>
          </a:bodyPr>
          <a:lstStyle/>
          <a:p>
            <a:pPr marL="457200" indent="-457200" eaLnBrk="1" hangingPunct="1">
              <a:spcAft>
                <a:spcPts val="1800"/>
              </a:spcAft>
              <a:buFont typeface="Arial" charset="0"/>
              <a:buNone/>
            </a:pPr>
            <a:r>
              <a:rPr lang="en-US" dirty="0" smtClean="0">
                <a:solidFill>
                  <a:srgbClr val="404040"/>
                </a:solidFill>
                <a:latin typeface="Arial" charset="0"/>
                <a:cs typeface="Arial" charset="0"/>
              </a:rPr>
              <a:t>Prolonged, heavy use can lead to:</a:t>
            </a:r>
          </a:p>
          <a:p>
            <a:pPr marL="457200" indent="-457200" eaLnBrk="1" hangingPunct="1">
              <a:spcBef>
                <a:spcPts val="0"/>
              </a:spcBef>
              <a:spcAft>
                <a:spcPts val="1200"/>
              </a:spcAft>
              <a:buFont typeface="Wingdings" pitchFamily="2" charset="2"/>
              <a:buChar char="q"/>
            </a:pPr>
            <a:r>
              <a:rPr lang="en-US" sz="2600" dirty="0" smtClean="0">
                <a:solidFill>
                  <a:srgbClr val="404040"/>
                </a:solidFill>
                <a:latin typeface="Arial" charset="0"/>
                <a:cs typeface="Arial" charset="0"/>
              </a:rPr>
              <a:t>Isolation from family and friends</a:t>
            </a:r>
          </a:p>
          <a:p>
            <a:pPr marL="457200" indent="-457200" eaLnBrk="1" hangingPunct="1">
              <a:spcBef>
                <a:spcPts val="0"/>
              </a:spcBef>
              <a:spcAft>
                <a:spcPts val="1200"/>
              </a:spcAft>
              <a:buFont typeface="Wingdings" pitchFamily="2" charset="2"/>
              <a:buChar char="q"/>
            </a:pPr>
            <a:r>
              <a:rPr lang="en-US" sz="2600" dirty="0" smtClean="0">
                <a:solidFill>
                  <a:srgbClr val="404040"/>
                </a:solidFill>
                <a:latin typeface="Arial" charset="0"/>
                <a:cs typeface="Arial" charset="0"/>
              </a:rPr>
              <a:t>Difficulty handling daily problems</a:t>
            </a:r>
          </a:p>
          <a:p>
            <a:pPr marL="457200" indent="-457200" eaLnBrk="1" hangingPunct="1">
              <a:spcBef>
                <a:spcPts val="0"/>
              </a:spcBef>
              <a:spcAft>
                <a:spcPts val="1200"/>
              </a:spcAft>
              <a:buFont typeface="Wingdings" pitchFamily="2" charset="2"/>
              <a:buChar char="q"/>
            </a:pPr>
            <a:r>
              <a:rPr lang="en-US" sz="2600" dirty="0" smtClean="0">
                <a:solidFill>
                  <a:srgbClr val="404040"/>
                </a:solidFill>
                <a:latin typeface="Arial" charset="0"/>
                <a:cs typeface="Arial" charset="0"/>
              </a:rPr>
              <a:t>Learning and memory problems (users may remember less than those who don’t use alcohol)</a:t>
            </a:r>
          </a:p>
          <a:p>
            <a:pPr marL="457200" indent="-457200" eaLnBrk="1" hangingPunct="1">
              <a:spcBef>
                <a:spcPts val="0"/>
              </a:spcBef>
              <a:spcAft>
                <a:spcPts val="1200"/>
              </a:spcAft>
              <a:buFont typeface="Wingdings" pitchFamily="2" charset="2"/>
              <a:buChar char="q"/>
            </a:pPr>
            <a:r>
              <a:rPr lang="en-US" sz="2600" dirty="0" smtClean="0">
                <a:solidFill>
                  <a:srgbClr val="404040"/>
                </a:solidFill>
                <a:latin typeface="Arial" charset="0"/>
                <a:cs typeface="Arial" charset="0"/>
              </a:rPr>
              <a:t>Depression</a:t>
            </a:r>
          </a:p>
          <a:p>
            <a:pPr marL="457200" indent="-457200" eaLnBrk="1" hangingPunct="1">
              <a:spcBef>
                <a:spcPts val="0"/>
              </a:spcBef>
              <a:spcAft>
                <a:spcPts val="1200"/>
              </a:spcAft>
              <a:buFont typeface="Wingdings" pitchFamily="2" charset="2"/>
              <a:buChar char="q"/>
            </a:pPr>
            <a:r>
              <a:rPr lang="en-US" sz="2600" dirty="0" smtClean="0">
                <a:solidFill>
                  <a:srgbClr val="404040"/>
                </a:solidFill>
                <a:latin typeface="Arial" charset="0"/>
                <a:cs typeface="Arial" charset="0"/>
              </a:rPr>
              <a:t>“Blackouts” – users may forget whole blocks of time (and what they did or said)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868362"/>
          </a:xfrm>
        </p:spPr>
        <p:txBody>
          <a:bodyPr/>
          <a:lstStyle/>
          <a:p>
            <a:pPr eaLnBrk="1" hangingPunct="1"/>
            <a:r>
              <a:rPr lang="en-US" dirty="0" smtClean="0"/>
              <a:t>Alcohol</a:t>
            </a:r>
          </a:p>
        </p:txBody>
      </p:sp>
      <p:sp>
        <p:nvSpPr>
          <p:cNvPr id="3" name="Content Placeholder 2"/>
          <p:cNvSpPr>
            <a:spLocks noGrp="1"/>
          </p:cNvSpPr>
          <p:nvPr>
            <p:ph sz="half" idx="1"/>
          </p:nvPr>
        </p:nvSpPr>
        <p:spPr>
          <a:xfrm>
            <a:off x="457200" y="1496085"/>
            <a:ext cx="4038600" cy="4525963"/>
          </a:xfrm>
        </p:spPr>
        <p:txBody>
          <a:bodyPr rtlCol="0">
            <a:normAutofit fontScale="92500" lnSpcReduction="20000"/>
          </a:bodyPr>
          <a:lstStyle/>
          <a:p>
            <a:pPr marL="457200" indent="-457200" eaLnBrk="1" fontAlgn="auto" hangingPunct="1">
              <a:spcBef>
                <a:spcPts val="0"/>
              </a:spcBef>
              <a:buFont typeface="Arial" pitchFamily="34" charset="0"/>
              <a:buNone/>
              <a:defRPr/>
            </a:pPr>
            <a:r>
              <a:rPr lang="en-US" sz="2400" dirty="0" smtClean="0">
                <a:solidFill>
                  <a:schemeClr val="tx1">
                    <a:lumMod val="75000"/>
                    <a:lumOff val="25000"/>
                  </a:schemeClr>
                </a:solidFill>
              </a:rPr>
              <a:t>One drink can affect the:</a:t>
            </a:r>
          </a:p>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Body</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Alcohol enters the blood stream almost instantly</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It travels to the brain and all the body organs</a:t>
            </a:r>
          </a:p>
          <a:p>
            <a:pPr marL="69215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It depresses the central nervous system and impairs</a:t>
            </a:r>
          </a:p>
          <a:p>
            <a:pPr marL="91440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thinking and reflexes</a:t>
            </a:r>
          </a:p>
          <a:p>
            <a:pPr marL="91440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balance and coordination</a:t>
            </a:r>
          </a:p>
          <a:p>
            <a:pPr marL="914400" indent="-457200" eaLnBrk="1" fontAlgn="auto" hangingPunct="1">
              <a:spcBef>
                <a:spcPts val="0"/>
              </a:spcBef>
              <a:buFont typeface="Wingdings" pitchFamily="2" charset="2"/>
              <a:buChar char="q"/>
              <a:defRPr/>
            </a:pPr>
            <a:r>
              <a:rPr lang="en-US" sz="2000" dirty="0" smtClean="0">
                <a:solidFill>
                  <a:schemeClr val="tx1">
                    <a:lumMod val="75000"/>
                    <a:lumOff val="25000"/>
                  </a:schemeClr>
                </a:solidFill>
              </a:rPr>
              <a:t>vision</a:t>
            </a:r>
            <a:endParaRPr lang="en-US" sz="2000" dirty="0">
              <a:solidFill>
                <a:schemeClr val="tx1">
                  <a:lumMod val="75000"/>
                  <a:lumOff val="25000"/>
                </a:schemeClr>
              </a:solidFill>
            </a:endParaRPr>
          </a:p>
        </p:txBody>
      </p:sp>
      <p:sp>
        <p:nvSpPr>
          <p:cNvPr id="4" name="Content Placeholder 3"/>
          <p:cNvSpPr>
            <a:spLocks noGrp="1"/>
          </p:cNvSpPr>
          <p:nvPr>
            <p:ph sz="half" idx="2"/>
          </p:nvPr>
        </p:nvSpPr>
        <p:spPr>
          <a:xfrm>
            <a:off x="4648200" y="1496084"/>
            <a:ext cx="3886200" cy="4525963"/>
          </a:xfrm>
        </p:spPr>
        <p:txBody>
          <a:bodyPr rtlCol="0">
            <a:normAutofit fontScale="92500" lnSpcReduction="20000"/>
          </a:bodyPr>
          <a:lstStyle/>
          <a:p>
            <a:pPr marL="457200" indent="-457200" eaLnBrk="1" fontAlgn="auto" hangingPunct="1">
              <a:spcBef>
                <a:spcPts val="0"/>
              </a:spcBef>
              <a:buFont typeface="Wingdings" pitchFamily="2" charset="2"/>
              <a:buChar char="q"/>
              <a:defRPr/>
            </a:pPr>
            <a:endParaRPr lang="en-US" sz="2400" dirty="0" smtClean="0">
              <a:solidFill>
                <a:schemeClr val="tx1">
                  <a:lumMod val="75000"/>
                  <a:lumOff val="25000"/>
                </a:schemeClr>
              </a:solidFill>
            </a:endParaRPr>
          </a:p>
          <a:p>
            <a:pPr marL="457200" indent="-457200" eaLnBrk="1" fontAlgn="auto" hangingPunct="1">
              <a:spcBef>
                <a:spcPts val="0"/>
              </a:spcBef>
              <a:buFont typeface="Wingdings" pitchFamily="2" charset="2"/>
              <a:buChar char="q"/>
              <a:defRPr/>
            </a:pPr>
            <a:r>
              <a:rPr lang="en-US" sz="2400" b="1" dirty="0" smtClean="0">
                <a:solidFill>
                  <a:schemeClr val="tx1">
                    <a:lumMod val="75000"/>
                    <a:lumOff val="25000"/>
                  </a:schemeClr>
                </a:solidFill>
              </a:rPr>
              <a:t>Mind</a:t>
            </a:r>
          </a:p>
          <a:p>
            <a:pPr marL="692150" indent="-457200" eaLnBrk="1" fontAlgn="auto" hangingPunct="1">
              <a:spcBef>
                <a:spcPts val="0"/>
              </a:spcBef>
              <a:buFont typeface="Wingdings" pitchFamily="2" charset="2"/>
              <a:buChar char="q"/>
              <a:defRPr/>
            </a:pPr>
            <a:r>
              <a:rPr lang="en-US" sz="1800" dirty="0" smtClean="0">
                <a:solidFill>
                  <a:schemeClr val="tx1">
                    <a:lumMod val="75000"/>
                    <a:lumOff val="25000"/>
                  </a:schemeClr>
                </a:solidFill>
              </a:rPr>
              <a:t>In small doses, it can impair judgment, leading to risk choices such as driving under the influence</a:t>
            </a:r>
          </a:p>
          <a:p>
            <a:pPr marL="692150" indent="-457200" eaLnBrk="1" fontAlgn="auto" hangingPunct="1">
              <a:spcBef>
                <a:spcPts val="0"/>
              </a:spcBef>
              <a:buFont typeface="Wingdings" pitchFamily="2" charset="2"/>
              <a:buChar char="q"/>
              <a:defRPr/>
            </a:pPr>
            <a:r>
              <a:rPr lang="en-US" sz="1800" dirty="0" smtClean="0">
                <a:solidFill>
                  <a:schemeClr val="tx1">
                    <a:lumMod val="75000"/>
                    <a:lumOff val="25000"/>
                  </a:schemeClr>
                </a:solidFill>
              </a:rPr>
              <a:t>In larger doses, users may feel confused and moody.  Strong feelings such as anger, jealousy and depression can quickly lead to loss of self-control</a:t>
            </a:r>
          </a:p>
          <a:p>
            <a:pPr marL="692150" indent="-457200" eaLnBrk="1" fontAlgn="auto" hangingPunct="1">
              <a:spcBef>
                <a:spcPts val="0"/>
              </a:spcBef>
              <a:buFont typeface="Wingdings" pitchFamily="2" charset="2"/>
              <a:buChar char="q"/>
              <a:defRPr/>
            </a:pPr>
            <a:r>
              <a:rPr lang="en-US" sz="1800" dirty="0" smtClean="0">
                <a:solidFill>
                  <a:schemeClr val="tx1">
                    <a:lumMod val="75000"/>
                    <a:lumOff val="25000"/>
                  </a:schemeClr>
                </a:solidFill>
              </a:rPr>
              <a:t>Increasing the dose even more can cause alcohol poisoning, unconsciousness, coma, even death</a:t>
            </a:r>
            <a:endParaRPr lang="en-US" sz="1800" dirty="0">
              <a:solidFill>
                <a:schemeClr val="tx1">
                  <a:lumMod val="75000"/>
                  <a:lumOff val="25000"/>
                </a:schemeClr>
              </a:solidFill>
            </a:endParaRPr>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PCP</a:t>
            </a:r>
          </a:p>
        </p:txBody>
      </p:sp>
      <p:sp>
        <p:nvSpPr>
          <p:cNvPr id="44035" name="Content Placeholder 2"/>
          <p:cNvSpPr>
            <a:spLocks noGrp="1"/>
          </p:cNvSpPr>
          <p:nvPr>
            <p:ph idx="1"/>
          </p:nvPr>
        </p:nvSpPr>
        <p:spPr/>
        <p:txBody>
          <a:bodyPr>
            <a:normAutofit/>
          </a:bodyPr>
          <a:lstStyle/>
          <a:p>
            <a:pPr marL="0" indent="0" eaLnBrk="1" hangingPunct="1">
              <a:spcAft>
                <a:spcPct val="0"/>
              </a:spcAft>
              <a:buFont typeface="Arial" charset="0"/>
              <a:buNone/>
            </a:pPr>
            <a:r>
              <a:rPr lang="en-US" b="1" dirty="0" smtClean="0">
                <a:solidFill>
                  <a:srgbClr val="404040"/>
                </a:solidFill>
                <a:latin typeface="Arial" charset="0"/>
                <a:cs typeface="Arial" charset="0"/>
              </a:rPr>
              <a:t>Street names</a:t>
            </a:r>
            <a:r>
              <a:rPr lang="en-US" dirty="0" smtClean="0">
                <a:solidFill>
                  <a:srgbClr val="404040"/>
                </a:solidFill>
                <a:latin typeface="Arial" charset="0"/>
                <a:cs typeface="Arial" charset="0"/>
              </a:rPr>
              <a:t>:</a:t>
            </a:r>
          </a:p>
          <a:p>
            <a:pPr marL="0" indent="0" eaLnBrk="1" hangingPunct="1">
              <a:spcBef>
                <a:spcPts val="0"/>
              </a:spcBef>
              <a:buFont typeface="Arial" charset="0"/>
              <a:buNone/>
            </a:pPr>
            <a:r>
              <a:rPr lang="en-US" i="1" dirty="0" smtClean="0">
                <a:solidFill>
                  <a:srgbClr val="404040"/>
                </a:solidFill>
                <a:latin typeface="Arial" charset="0"/>
                <a:cs typeface="Arial" charset="0"/>
              </a:rPr>
              <a:t>Angel dust, ozone, whack, rocket fuel, hog, love boat</a:t>
            </a:r>
          </a:p>
          <a:p>
            <a:pPr marL="0" indent="0" eaLnBrk="1" hangingPunct="1">
              <a:spcAft>
                <a:spcPct val="0"/>
              </a:spcAft>
              <a:buFont typeface="Arial" charset="0"/>
              <a:buNone/>
            </a:pPr>
            <a:r>
              <a:rPr lang="en-US" b="1" dirty="0" smtClean="0">
                <a:solidFill>
                  <a:srgbClr val="404040"/>
                </a:solidFill>
                <a:latin typeface="Arial" charset="0"/>
                <a:cs typeface="Arial" charset="0"/>
              </a:rPr>
              <a:t>Looks like:</a:t>
            </a:r>
          </a:p>
          <a:p>
            <a:pPr marL="0" indent="0" eaLnBrk="1" hangingPunct="1">
              <a:spcBef>
                <a:spcPts val="0"/>
              </a:spcBef>
              <a:buFont typeface="Arial" charset="0"/>
              <a:buNone/>
            </a:pPr>
            <a:r>
              <a:rPr lang="en-US" i="1" dirty="0" smtClean="0">
                <a:solidFill>
                  <a:srgbClr val="404040"/>
                </a:solidFill>
                <a:latin typeface="Arial" charset="0"/>
                <a:cs typeface="Arial" charset="0"/>
              </a:rPr>
              <a:t>Liquid, white crystalline powder, pills, capsules</a:t>
            </a:r>
          </a:p>
          <a:p>
            <a:pPr marL="0" indent="0" eaLnBrk="1" hangingPunct="1">
              <a:spcAft>
                <a:spcPct val="0"/>
              </a:spcAft>
              <a:buFont typeface="Arial" charset="0"/>
              <a:buNone/>
            </a:pPr>
            <a:r>
              <a:rPr lang="en-US" b="1" dirty="0" smtClean="0">
                <a:solidFill>
                  <a:srgbClr val="404040"/>
                </a:solidFill>
                <a:latin typeface="Arial" charset="0"/>
                <a:cs typeface="Arial" charset="0"/>
              </a:rPr>
              <a:t>How taken:</a:t>
            </a:r>
          </a:p>
          <a:p>
            <a:pPr marL="0" indent="0" eaLnBrk="1" hangingPunct="1">
              <a:spcBef>
                <a:spcPts val="0"/>
              </a:spcBef>
              <a:spcAft>
                <a:spcPts val="600"/>
              </a:spcAft>
              <a:buFont typeface="Arial" charset="0"/>
              <a:buNone/>
            </a:pPr>
            <a:r>
              <a:rPr lang="en-US" i="1" dirty="0" smtClean="0">
                <a:solidFill>
                  <a:srgbClr val="404040"/>
                </a:solidFill>
                <a:latin typeface="Arial" charset="0"/>
                <a:cs typeface="Arial" charset="0"/>
              </a:rPr>
              <a:t>Orally, injected, smoked (sprayed on joints or cigarettes)</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PCP</a:t>
            </a:r>
          </a:p>
        </p:txBody>
      </p:sp>
      <p:sp>
        <p:nvSpPr>
          <p:cNvPr id="45059" name="Content Placeholder 2"/>
          <p:cNvSpPr>
            <a:spLocks noGrp="1"/>
          </p:cNvSpPr>
          <p:nvPr>
            <p:ph idx="1"/>
          </p:nvPr>
        </p:nvSpPr>
        <p:spPr/>
        <p:txBody>
          <a:bodyPr>
            <a:normAutofit/>
          </a:bodyPr>
          <a:lstStyle/>
          <a:p>
            <a:pPr marL="457200" indent="-457200" eaLnBrk="1" hangingPunct="1">
              <a:spcAft>
                <a:spcPts val="1800"/>
              </a:spcAft>
              <a:buFont typeface="Arial" charset="0"/>
              <a:buNone/>
            </a:pPr>
            <a:r>
              <a:rPr lang="en-US" dirty="0" smtClean="0">
                <a:solidFill>
                  <a:srgbClr val="404040"/>
                </a:solidFill>
                <a:latin typeface="Arial" charset="0"/>
                <a:cs typeface="Arial" charset="0"/>
              </a:rPr>
              <a:t>The effects of PCP are:</a:t>
            </a:r>
          </a:p>
          <a:p>
            <a:pPr marL="457200" indent="-457200" eaLnBrk="1" hangingPunct="1">
              <a:spcBef>
                <a:spcPts val="0"/>
              </a:spcBef>
              <a:spcAft>
                <a:spcPts val="1200"/>
              </a:spcAft>
              <a:buFont typeface="Wingdings" pitchFamily="2" charset="2"/>
              <a:buChar char="q"/>
            </a:pPr>
            <a:r>
              <a:rPr lang="en-US" dirty="0" smtClean="0">
                <a:solidFill>
                  <a:srgbClr val="404040"/>
                </a:solidFill>
                <a:latin typeface="Arial" charset="0"/>
                <a:cs typeface="Arial" charset="0"/>
              </a:rPr>
              <a:t>Altered states of consciousness</a:t>
            </a:r>
          </a:p>
          <a:p>
            <a:pPr marL="457200" indent="-457200" eaLnBrk="1" hangingPunct="1">
              <a:spcBef>
                <a:spcPts val="0"/>
              </a:spcBef>
              <a:spcAft>
                <a:spcPts val="1200"/>
              </a:spcAft>
              <a:buFont typeface="Wingdings" pitchFamily="2" charset="2"/>
              <a:buChar char="q"/>
            </a:pPr>
            <a:r>
              <a:rPr lang="en-US" dirty="0" smtClean="0">
                <a:solidFill>
                  <a:srgbClr val="404040"/>
                </a:solidFill>
                <a:latin typeface="Arial" charset="0"/>
                <a:cs typeface="Arial" charset="0"/>
              </a:rPr>
              <a:t>Disorientation, confusion, and memory loss</a:t>
            </a:r>
          </a:p>
          <a:p>
            <a:pPr marL="457200" indent="-457200" eaLnBrk="1" hangingPunct="1">
              <a:spcBef>
                <a:spcPts val="0"/>
              </a:spcBef>
              <a:spcAft>
                <a:spcPts val="1200"/>
              </a:spcAft>
              <a:buFont typeface="Wingdings" pitchFamily="2" charset="2"/>
              <a:buChar char="q"/>
            </a:pPr>
            <a:r>
              <a:rPr lang="en-US" dirty="0" smtClean="0">
                <a:solidFill>
                  <a:srgbClr val="404040"/>
                </a:solidFill>
                <a:latin typeface="Arial" charset="0"/>
                <a:cs typeface="Arial" charset="0"/>
              </a:rPr>
              <a:t>Highly unpredictable, and bizarre or violent behavior</a:t>
            </a:r>
          </a:p>
          <a:p>
            <a:pPr marL="457200" indent="-457200" eaLnBrk="1" hangingPunct="1">
              <a:spcBef>
                <a:spcPts val="0"/>
              </a:spcBef>
              <a:spcAft>
                <a:spcPts val="1200"/>
              </a:spcAft>
              <a:buFont typeface="Wingdings" pitchFamily="2" charset="2"/>
              <a:buChar char="q"/>
            </a:pPr>
            <a:r>
              <a:rPr lang="en-US" dirty="0" smtClean="0">
                <a:solidFill>
                  <a:srgbClr val="404040"/>
                </a:solidFill>
                <a:latin typeface="Arial" charset="0"/>
                <a:cs typeface="Arial" charset="0"/>
              </a:rPr>
              <a:t>Extreme agitation</a:t>
            </a:r>
          </a:p>
          <a:p>
            <a:pPr marL="457200" indent="-457200" eaLnBrk="1" hangingPunct="1">
              <a:spcBef>
                <a:spcPts val="0"/>
              </a:spcBef>
              <a:spcAft>
                <a:spcPts val="1200"/>
              </a:spcAft>
              <a:buFont typeface="Wingdings" pitchFamily="2" charset="2"/>
              <a:buChar char="q"/>
            </a:pPr>
            <a:r>
              <a:rPr lang="en-US" dirty="0" smtClean="0">
                <a:solidFill>
                  <a:srgbClr val="404040"/>
                </a:solidFill>
                <a:latin typeface="Arial" charset="0"/>
                <a:cs typeface="Arial" charset="0"/>
              </a:rPr>
              <a:t>Impaired driving ability, and</a:t>
            </a:r>
          </a:p>
          <a:p>
            <a:pPr marL="457200" indent="-457200" eaLnBrk="1" hangingPunct="1">
              <a:spcBef>
                <a:spcPts val="0"/>
              </a:spcBef>
              <a:spcAft>
                <a:spcPts val="1200"/>
              </a:spcAft>
              <a:buFont typeface="Wingdings" pitchFamily="2" charset="2"/>
              <a:buChar char="q"/>
            </a:pPr>
            <a:r>
              <a:rPr lang="en-US" dirty="0" smtClean="0">
                <a:solidFill>
                  <a:srgbClr val="404040"/>
                </a:solidFill>
                <a:latin typeface="Arial" charset="0"/>
                <a:cs typeface="Arial" charset="0"/>
              </a:rPr>
              <a:t>Increased tolerance for pain</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PCP</a:t>
            </a:r>
          </a:p>
        </p:txBody>
      </p:sp>
      <p:sp>
        <p:nvSpPr>
          <p:cNvPr id="46083" name="Content Placeholder 2"/>
          <p:cNvSpPr>
            <a:spLocks noGrp="1"/>
          </p:cNvSpPr>
          <p:nvPr>
            <p:ph idx="1"/>
          </p:nvPr>
        </p:nvSpPr>
        <p:spPr/>
        <p:txBody>
          <a:bodyPr>
            <a:normAutofit/>
          </a:bodyPr>
          <a:lstStyle/>
          <a:p>
            <a:pPr marL="0" indent="0" eaLnBrk="1" hangingPunct="1">
              <a:spcAft>
                <a:spcPts val="1800"/>
              </a:spcAft>
              <a:buFont typeface="Arial" charset="0"/>
              <a:buNone/>
            </a:pPr>
            <a:r>
              <a:rPr lang="en-US" dirty="0" smtClean="0">
                <a:solidFill>
                  <a:srgbClr val="404040"/>
                </a:solidFill>
                <a:latin typeface="Arial" charset="0"/>
                <a:cs typeface="Arial" charset="0"/>
              </a:rPr>
              <a:t>Physical dependence on PCP has been documented and may be accompanied by memory loss, violence, weight loss, and paranoia.  Symptoms of withdrawal include headaches, intense craving for the drug, increased need for sleep, and “flashbacks” for a period of years.</a:t>
            </a:r>
          </a:p>
          <a:p>
            <a:pPr marL="0" indent="0" eaLnBrk="1" hangingPunct="1">
              <a:spcAft>
                <a:spcPts val="1800"/>
              </a:spcAft>
              <a:buFont typeface="Arial" charset="0"/>
              <a:buNone/>
            </a:pPr>
            <a:r>
              <a:rPr lang="en-US" dirty="0" smtClean="0">
                <a:solidFill>
                  <a:srgbClr val="404040"/>
                </a:solidFill>
                <a:latin typeface="Arial" charset="0"/>
                <a:cs typeface="Arial" charset="0"/>
              </a:rPr>
              <a:t>Even short-term use can be dangerous, causing mental changes resembling schizophrenia, severe depression, loss of learning abilities, and violent and other “intoxicated” behaviors resulting in bodily harm or death.</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Introduction</a:t>
            </a:r>
          </a:p>
        </p:txBody>
      </p:sp>
      <p:sp>
        <p:nvSpPr>
          <p:cNvPr id="10243" name="Content Placeholder 2"/>
          <p:cNvSpPr>
            <a:spLocks noGrp="1"/>
          </p:cNvSpPr>
          <p:nvPr>
            <p:ph idx="1"/>
          </p:nvPr>
        </p:nvSpPr>
        <p:spPr/>
        <p:txBody>
          <a:bodyPr/>
          <a:lstStyle/>
          <a:p>
            <a:pPr marL="0" indent="0" eaLnBrk="1" hangingPunct="1">
              <a:buFont typeface="Arial" charset="0"/>
              <a:buNone/>
            </a:pPr>
            <a:r>
              <a:rPr lang="en-US" dirty="0" smtClean="0">
                <a:solidFill>
                  <a:srgbClr val="404040"/>
                </a:solidFill>
                <a:latin typeface="Arial" pitchFamily="34" charset="0"/>
                <a:ea typeface="Tahoma" pitchFamily="34" charset="0"/>
                <a:cs typeface="Arial" pitchFamily="34" charset="0"/>
              </a:rPr>
              <a:t>Many managers are afraid of drug and alcohol testing. It is natural to try to avoid the issue. Managers also have a responsibility to the company and other employees to remove those persons from the workplace who are suspected of being impaired.</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Knowing the Signs</a:t>
            </a:r>
          </a:p>
        </p:txBody>
      </p:sp>
      <p:sp>
        <p:nvSpPr>
          <p:cNvPr id="47107" name="Content Placeholder 2"/>
          <p:cNvSpPr>
            <a:spLocks noGrp="1"/>
          </p:cNvSpPr>
          <p:nvPr>
            <p:ph idx="1"/>
          </p:nvPr>
        </p:nvSpPr>
        <p:spPr/>
        <p:txBody>
          <a:bodyPr/>
          <a:lstStyle/>
          <a:p>
            <a:pPr marL="0" indent="0" eaLnBrk="1" hangingPunct="1">
              <a:spcAft>
                <a:spcPts val="1800"/>
              </a:spcAft>
              <a:buFont typeface="Arial" charset="0"/>
              <a:buNone/>
            </a:pPr>
            <a:r>
              <a:rPr lang="en-US" dirty="0" smtClean="0">
                <a:solidFill>
                  <a:srgbClr val="404040"/>
                </a:solidFill>
                <a:latin typeface="Arial" charset="0"/>
                <a:cs typeface="Arial" charset="0"/>
              </a:rPr>
              <a:t>The indicators listed below are "warning signs" of drug and/or alcohol abuse and may be observed by supervisors: </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Knowing the Signs</a:t>
            </a:r>
          </a:p>
        </p:txBody>
      </p:sp>
      <p:sp>
        <p:nvSpPr>
          <p:cNvPr id="3" name="Content Placeholder 2"/>
          <p:cNvSpPr>
            <a:spLocks noGrp="1"/>
          </p:cNvSpPr>
          <p:nvPr>
            <p:ph idx="1"/>
          </p:nvPr>
        </p:nvSpPr>
        <p:spPr/>
        <p:txBody>
          <a:bodyPr rtlCol="0">
            <a:noAutofit/>
          </a:bodyPr>
          <a:lstStyle/>
          <a:p>
            <a:pPr marL="0" indent="0" eaLnBrk="1" fontAlgn="auto" hangingPunct="1">
              <a:spcBef>
                <a:spcPts val="0"/>
              </a:spcBef>
              <a:spcAft>
                <a:spcPts val="1800"/>
              </a:spcAft>
              <a:buFont typeface="Arial" pitchFamily="34" charset="0"/>
              <a:buNone/>
              <a:defRPr/>
            </a:pPr>
            <a:r>
              <a:rPr lang="en-US" dirty="0" smtClean="0">
                <a:solidFill>
                  <a:srgbClr val="404040"/>
                </a:solidFill>
              </a:rPr>
              <a:t>Moods</a:t>
            </a:r>
          </a:p>
          <a:p>
            <a:pPr eaLnBrk="1" fontAlgn="auto" hangingPunct="1">
              <a:spcBef>
                <a:spcPts val="0"/>
              </a:spcBef>
              <a:buFont typeface="Arial" pitchFamily="34" charset="0"/>
              <a:buChar char="•"/>
              <a:defRPr/>
            </a:pPr>
            <a:r>
              <a:rPr lang="en-US" dirty="0" smtClean="0">
                <a:solidFill>
                  <a:srgbClr val="404040"/>
                </a:solidFill>
              </a:rPr>
              <a:t>Depressed</a:t>
            </a:r>
          </a:p>
          <a:p>
            <a:pPr eaLnBrk="1" fontAlgn="auto" hangingPunct="1">
              <a:spcBef>
                <a:spcPts val="0"/>
              </a:spcBef>
              <a:buFont typeface="Arial" pitchFamily="34" charset="0"/>
              <a:buChar char="•"/>
              <a:defRPr/>
            </a:pPr>
            <a:r>
              <a:rPr lang="en-US" dirty="0" smtClean="0">
                <a:solidFill>
                  <a:srgbClr val="404040"/>
                </a:solidFill>
              </a:rPr>
              <a:t>Anxious</a:t>
            </a:r>
          </a:p>
          <a:p>
            <a:pPr eaLnBrk="1" fontAlgn="auto" hangingPunct="1">
              <a:spcBef>
                <a:spcPts val="0"/>
              </a:spcBef>
              <a:buFont typeface="Arial" pitchFamily="34" charset="0"/>
              <a:buChar char="•"/>
              <a:defRPr/>
            </a:pPr>
            <a:r>
              <a:rPr lang="en-US" dirty="0" smtClean="0">
                <a:solidFill>
                  <a:srgbClr val="404040"/>
                </a:solidFill>
              </a:rPr>
              <a:t>Irritable</a:t>
            </a:r>
          </a:p>
          <a:p>
            <a:pPr eaLnBrk="1" fontAlgn="auto" hangingPunct="1">
              <a:spcBef>
                <a:spcPts val="0"/>
              </a:spcBef>
              <a:buFont typeface="Arial" pitchFamily="34" charset="0"/>
              <a:buChar char="•"/>
              <a:defRPr/>
            </a:pPr>
            <a:r>
              <a:rPr lang="en-US" dirty="0" smtClean="0">
                <a:solidFill>
                  <a:srgbClr val="404040"/>
                </a:solidFill>
              </a:rPr>
              <a:t>Suspicious</a:t>
            </a:r>
          </a:p>
          <a:p>
            <a:pPr eaLnBrk="1" fontAlgn="auto" hangingPunct="1">
              <a:spcBef>
                <a:spcPts val="0"/>
              </a:spcBef>
              <a:buFont typeface="Arial" pitchFamily="34" charset="0"/>
              <a:buChar char="•"/>
              <a:defRPr/>
            </a:pPr>
            <a:r>
              <a:rPr lang="en-US" dirty="0" smtClean="0">
                <a:solidFill>
                  <a:srgbClr val="404040"/>
                </a:solidFill>
              </a:rPr>
              <a:t>Complains about others</a:t>
            </a:r>
          </a:p>
          <a:p>
            <a:pPr eaLnBrk="1" fontAlgn="auto" hangingPunct="1">
              <a:spcBef>
                <a:spcPts val="0"/>
              </a:spcBef>
              <a:buFont typeface="Arial" pitchFamily="34" charset="0"/>
              <a:buChar char="•"/>
              <a:defRPr/>
            </a:pPr>
            <a:r>
              <a:rPr lang="en-US" dirty="0" smtClean="0">
                <a:solidFill>
                  <a:srgbClr val="404040"/>
                </a:solidFill>
              </a:rPr>
              <a:t>Emotional unsteadiness (e.g., outbursts of crying)</a:t>
            </a:r>
          </a:p>
          <a:p>
            <a:pPr eaLnBrk="1" fontAlgn="auto" hangingPunct="1">
              <a:spcBef>
                <a:spcPts val="0"/>
              </a:spcBef>
              <a:buFont typeface="Arial" pitchFamily="34" charset="0"/>
              <a:buChar char="•"/>
              <a:defRPr/>
            </a:pPr>
            <a:r>
              <a:rPr lang="en-US" dirty="0" smtClean="0">
                <a:solidFill>
                  <a:srgbClr val="404040"/>
                </a:solidFill>
              </a:rPr>
              <a:t>Mood changes after lunch or break</a:t>
            </a:r>
          </a:p>
          <a:p>
            <a:pPr marL="0" indent="0" eaLnBrk="1" fontAlgn="auto" hangingPunct="1">
              <a:spcBef>
                <a:spcPts val="0"/>
              </a:spcBef>
              <a:spcAft>
                <a:spcPts val="1800"/>
              </a:spcAft>
              <a:buFont typeface="Arial" pitchFamily="34" charset="0"/>
              <a:buNone/>
              <a:defRPr/>
            </a:pPr>
            <a:endParaRPr lang="en-US" dirty="0" smtClean="0"/>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Knowing the Signs</a:t>
            </a:r>
          </a:p>
        </p:txBody>
      </p:sp>
      <p:sp>
        <p:nvSpPr>
          <p:cNvPr id="3" name="Content Placeholder 2"/>
          <p:cNvSpPr>
            <a:spLocks noGrp="1"/>
          </p:cNvSpPr>
          <p:nvPr>
            <p:ph idx="1"/>
          </p:nvPr>
        </p:nvSpPr>
        <p:spPr/>
        <p:txBody>
          <a:bodyPr rtlCol="0">
            <a:noAutofit/>
          </a:bodyPr>
          <a:lstStyle/>
          <a:p>
            <a:pPr marL="0" indent="0" eaLnBrk="1" fontAlgn="auto" hangingPunct="1">
              <a:spcBef>
                <a:spcPts val="0"/>
              </a:spcBef>
              <a:spcAft>
                <a:spcPts val="1800"/>
              </a:spcAft>
              <a:buFont typeface="Arial" pitchFamily="34" charset="0"/>
              <a:buNone/>
              <a:defRPr/>
            </a:pPr>
            <a:r>
              <a:rPr lang="en-US" dirty="0" smtClean="0">
                <a:solidFill>
                  <a:srgbClr val="404040"/>
                </a:solidFill>
              </a:rPr>
              <a:t>Actions</a:t>
            </a:r>
          </a:p>
          <a:p>
            <a:pPr eaLnBrk="1" fontAlgn="auto" hangingPunct="1">
              <a:spcBef>
                <a:spcPts val="0"/>
              </a:spcBef>
              <a:buFont typeface="Arial" pitchFamily="34" charset="0"/>
              <a:buChar char="•"/>
              <a:defRPr/>
            </a:pPr>
            <a:r>
              <a:rPr lang="en-US" dirty="0" smtClean="0">
                <a:solidFill>
                  <a:srgbClr val="404040"/>
                </a:solidFill>
              </a:rPr>
              <a:t>Withdrawn or improperly talkative</a:t>
            </a:r>
          </a:p>
          <a:p>
            <a:pPr eaLnBrk="1" fontAlgn="auto" hangingPunct="1">
              <a:spcBef>
                <a:spcPts val="0"/>
              </a:spcBef>
              <a:buFont typeface="Arial" pitchFamily="34" charset="0"/>
              <a:buChar char="•"/>
              <a:defRPr/>
            </a:pPr>
            <a:r>
              <a:rPr lang="en-US" dirty="0" smtClean="0">
                <a:solidFill>
                  <a:srgbClr val="404040"/>
                </a:solidFill>
              </a:rPr>
              <a:t>Spends excessive amount of time on the telephone</a:t>
            </a:r>
          </a:p>
          <a:p>
            <a:pPr eaLnBrk="1" fontAlgn="auto" hangingPunct="1">
              <a:spcBef>
                <a:spcPts val="0"/>
              </a:spcBef>
              <a:buFont typeface="Arial" pitchFamily="34" charset="0"/>
              <a:buChar char="•"/>
              <a:defRPr/>
            </a:pPr>
            <a:r>
              <a:rPr lang="en-US" dirty="0" smtClean="0">
                <a:solidFill>
                  <a:srgbClr val="404040"/>
                </a:solidFill>
              </a:rPr>
              <a:t>Argumentative</a:t>
            </a:r>
          </a:p>
          <a:p>
            <a:pPr eaLnBrk="1" fontAlgn="auto" hangingPunct="1">
              <a:spcBef>
                <a:spcPts val="0"/>
              </a:spcBef>
              <a:buFont typeface="Arial" pitchFamily="34" charset="0"/>
              <a:buChar char="•"/>
              <a:defRPr/>
            </a:pPr>
            <a:r>
              <a:rPr lang="en-US" dirty="0" smtClean="0">
                <a:solidFill>
                  <a:srgbClr val="404040"/>
                </a:solidFill>
              </a:rPr>
              <a:t>Has exaggerated sense of self-importance</a:t>
            </a:r>
          </a:p>
          <a:p>
            <a:pPr eaLnBrk="1" fontAlgn="auto" hangingPunct="1">
              <a:spcBef>
                <a:spcPts val="0"/>
              </a:spcBef>
              <a:buFont typeface="Arial" pitchFamily="34" charset="0"/>
              <a:buChar char="•"/>
              <a:defRPr/>
            </a:pPr>
            <a:r>
              <a:rPr lang="en-US" dirty="0" smtClean="0">
                <a:solidFill>
                  <a:srgbClr val="404040"/>
                </a:solidFill>
              </a:rPr>
              <a:t>Displays violent behavior</a:t>
            </a:r>
          </a:p>
          <a:p>
            <a:pPr eaLnBrk="1" fontAlgn="auto" hangingPunct="1">
              <a:spcBef>
                <a:spcPts val="0"/>
              </a:spcBef>
              <a:buFont typeface="Arial" pitchFamily="34" charset="0"/>
              <a:buChar char="•"/>
              <a:defRPr/>
            </a:pPr>
            <a:r>
              <a:rPr lang="en-US" dirty="0" smtClean="0">
                <a:solidFill>
                  <a:srgbClr val="404040"/>
                </a:solidFill>
              </a:rPr>
              <a:t>Avoids talking with supervisor regarding work issues</a:t>
            </a:r>
          </a:p>
          <a:p>
            <a:pPr marL="0" indent="0" eaLnBrk="1" fontAlgn="auto" hangingPunct="1">
              <a:spcBef>
                <a:spcPts val="0"/>
              </a:spcBef>
              <a:spcAft>
                <a:spcPts val="1800"/>
              </a:spcAft>
              <a:buFont typeface="Arial" pitchFamily="34" charset="0"/>
              <a:buNone/>
              <a:defRPr/>
            </a:pPr>
            <a:endParaRPr lang="en-US" dirty="0" smtClean="0">
              <a:solidFill>
                <a:srgbClr val="404040"/>
              </a:solidFill>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Knowing the Signs</a:t>
            </a:r>
          </a:p>
        </p:txBody>
      </p:sp>
      <p:sp>
        <p:nvSpPr>
          <p:cNvPr id="3" name="Content Placeholder 2"/>
          <p:cNvSpPr>
            <a:spLocks noGrp="1"/>
          </p:cNvSpPr>
          <p:nvPr>
            <p:ph idx="1"/>
          </p:nvPr>
        </p:nvSpPr>
        <p:spPr>
          <a:xfrm>
            <a:off x="346510" y="1257069"/>
            <a:ext cx="7772400" cy="4525963"/>
          </a:xfrm>
        </p:spPr>
        <p:txBody>
          <a:bodyPr rtlCol="0">
            <a:noAutofit/>
          </a:bodyPr>
          <a:lstStyle/>
          <a:p>
            <a:pPr marL="0" indent="0" eaLnBrk="1" fontAlgn="auto" hangingPunct="1">
              <a:spcBef>
                <a:spcPts val="0"/>
              </a:spcBef>
              <a:spcAft>
                <a:spcPts val="1800"/>
              </a:spcAft>
              <a:buFont typeface="Arial" pitchFamily="34" charset="0"/>
              <a:buNone/>
              <a:defRPr/>
            </a:pPr>
            <a:r>
              <a:rPr lang="en-US" dirty="0" smtClean="0">
                <a:solidFill>
                  <a:srgbClr val="404040"/>
                </a:solidFill>
              </a:rPr>
              <a:t>Absenteeism</a:t>
            </a:r>
          </a:p>
          <a:p>
            <a:pPr eaLnBrk="1" fontAlgn="auto" hangingPunct="1">
              <a:lnSpc>
                <a:spcPct val="90000"/>
              </a:lnSpc>
              <a:spcBef>
                <a:spcPts val="0"/>
              </a:spcBef>
              <a:buFont typeface="Arial" pitchFamily="34" charset="0"/>
              <a:buChar char="•"/>
              <a:defRPr/>
            </a:pPr>
            <a:r>
              <a:rPr lang="en-US" dirty="0" smtClean="0">
                <a:solidFill>
                  <a:srgbClr val="404040"/>
                </a:solidFill>
              </a:rPr>
              <a:t>Acceleration of absenteeism and tardiness, especially Mondays, Friday, before and after holidays</a:t>
            </a:r>
          </a:p>
          <a:p>
            <a:pPr eaLnBrk="1" fontAlgn="auto" hangingPunct="1">
              <a:lnSpc>
                <a:spcPct val="90000"/>
              </a:lnSpc>
              <a:spcBef>
                <a:spcPts val="0"/>
              </a:spcBef>
              <a:buFont typeface="Arial" pitchFamily="34" charset="0"/>
              <a:buChar char="•"/>
              <a:defRPr/>
            </a:pPr>
            <a:r>
              <a:rPr lang="en-US" dirty="0" smtClean="0">
                <a:solidFill>
                  <a:srgbClr val="404040"/>
                </a:solidFill>
              </a:rPr>
              <a:t>Frequent unreported absences, later explained as "emergencies"</a:t>
            </a:r>
          </a:p>
          <a:p>
            <a:pPr eaLnBrk="1" fontAlgn="auto" hangingPunct="1">
              <a:lnSpc>
                <a:spcPct val="90000"/>
              </a:lnSpc>
              <a:spcBef>
                <a:spcPts val="0"/>
              </a:spcBef>
              <a:buFont typeface="Arial" pitchFamily="34" charset="0"/>
              <a:buChar char="•"/>
              <a:defRPr/>
            </a:pPr>
            <a:r>
              <a:rPr lang="en-US" dirty="0" smtClean="0">
                <a:solidFill>
                  <a:srgbClr val="404040"/>
                </a:solidFill>
              </a:rPr>
              <a:t>Unusually high incidence of colds, </a:t>
            </a:r>
            <a:r>
              <a:rPr lang="en-US" dirty="0" err="1" smtClean="0">
                <a:solidFill>
                  <a:srgbClr val="404040"/>
                </a:solidFill>
              </a:rPr>
              <a:t>flus</a:t>
            </a:r>
            <a:r>
              <a:rPr lang="en-US" dirty="0" smtClean="0">
                <a:solidFill>
                  <a:srgbClr val="404040"/>
                </a:solidFill>
              </a:rPr>
              <a:t>, upset stomach, headaches</a:t>
            </a:r>
          </a:p>
          <a:p>
            <a:pPr eaLnBrk="1" fontAlgn="auto" hangingPunct="1">
              <a:lnSpc>
                <a:spcPct val="90000"/>
              </a:lnSpc>
              <a:spcBef>
                <a:spcPts val="0"/>
              </a:spcBef>
              <a:buFont typeface="Arial" pitchFamily="34" charset="0"/>
              <a:buChar char="•"/>
              <a:defRPr/>
            </a:pPr>
            <a:r>
              <a:rPr lang="en-US" dirty="0" smtClean="0">
                <a:solidFill>
                  <a:srgbClr val="404040"/>
                </a:solidFill>
              </a:rPr>
              <a:t>Frequent use of unscheduled vacation time</a:t>
            </a:r>
          </a:p>
          <a:p>
            <a:pPr eaLnBrk="1" fontAlgn="auto" hangingPunct="1">
              <a:lnSpc>
                <a:spcPct val="90000"/>
              </a:lnSpc>
              <a:spcBef>
                <a:spcPts val="0"/>
              </a:spcBef>
              <a:buFont typeface="Arial" pitchFamily="34" charset="0"/>
              <a:buChar char="•"/>
              <a:defRPr/>
            </a:pPr>
            <a:r>
              <a:rPr lang="en-US" dirty="0" smtClean="0">
                <a:solidFill>
                  <a:srgbClr val="404040"/>
                </a:solidFill>
              </a:rPr>
              <a:t>Leaving work area more than necessary (e.g., frequent trips to water fountain and bathroom)</a:t>
            </a:r>
          </a:p>
          <a:p>
            <a:pPr eaLnBrk="1" fontAlgn="auto" hangingPunct="1">
              <a:lnSpc>
                <a:spcPct val="90000"/>
              </a:lnSpc>
              <a:spcBef>
                <a:spcPts val="0"/>
              </a:spcBef>
              <a:buFont typeface="Arial" pitchFamily="34" charset="0"/>
              <a:buChar char="•"/>
              <a:defRPr/>
            </a:pPr>
            <a:r>
              <a:rPr lang="en-US" dirty="0" smtClean="0">
                <a:solidFill>
                  <a:srgbClr val="404040"/>
                </a:solidFill>
              </a:rPr>
              <a:t>Unexplained disappearances from the job with difficulty in locating employee</a:t>
            </a:r>
          </a:p>
          <a:p>
            <a:pPr eaLnBrk="1" fontAlgn="auto" hangingPunct="1">
              <a:lnSpc>
                <a:spcPct val="90000"/>
              </a:lnSpc>
              <a:spcBef>
                <a:spcPts val="0"/>
              </a:spcBef>
              <a:buFont typeface="Arial" pitchFamily="34" charset="0"/>
              <a:buChar char="•"/>
              <a:defRPr/>
            </a:pPr>
            <a:r>
              <a:rPr lang="en-US" dirty="0" smtClean="0">
                <a:solidFill>
                  <a:srgbClr val="404040"/>
                </a:solidFill>
              </a:rPr>
              <a:t>Requesting to leave work early for various reasons</a:t>
            </a:r>
          </a:p>
          <a:p>
            <a:pPr marL="0" indent="0" eaLnBrk="1" fontAlgn="auto" hangingPunct="1">
              <a:spcBef>
                <a:spcPts val="0"/>
              </a:spcBef>
              <a:spcAft>
                <a:spcPts val="1800"/>
              </a:spcAft>
              <a:buFont typeface="Arial" pitchFamily="34" charset="0"/>
              <a:buNone/>
              <a:defRPr/>
            </a:pPr>
            <a:endParaRPr lang="en-US" dirty="0" smtClean="0">
              <a:solidFill>
                <a:srgbClr val="40404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Knowing the Signs</a:t>
            </a:r>
          </a:p>
        </p:txBody>
      </p:sp>
      <p:sp>
        <p:nvSpPr>
          <p:cNvPr id="3" name="Content Placeholder 2"/>
          <p:cNvSpPr>
            <a:spLocks noGrp="1"/>
          </p:cNvSpPr>
          <p:nvPr>
            <p:ph idx="1"/>
          </p:nvPr>
        </p:nvSpPr>
        <p:spPr>
          <a:xfrm>
            <a:off x="457200" y="1459871"/>
            <a:ext cx="8077200" cy="4373563"/>
          </a:xfrm>
        </p:spPr>
        <p:txBody>
          <a:bodyPr rtlCol="0">
            <a:noAutofit/>
          </a:bodyPr>
          <a:lstStyle/>
          <a:p>
            <a:pPr marL="0" indent="0" eaLnBrk="1" fontAlgn="auto" hangingPunct="1">
              <a:spcBef>
                <a:spcPts val="0"/>
              </a:spcBef>
              <a:spcAft>
                <a:spcPts val="1800"/>
              </a:spcAft>
              <a:buFont typeface="Arial" pitchFamily="34" charset="0"/>
              <a:buNone/>
              <a:defRPr/>
            </a:pPr>
            <a:r>
              <a:rPr lang="en-US" dirty="0" smtClean="0">
                <a:solidFill>
                  <a:srgbClr val="404040"/>
                </a:solidFill>
              </a:rPr>
              <a:t>Accidents</a:t>
            </a:r>
          </a:p>
          <a:p>
            <a:pPr eaLnBrk="1" fontAlgn="auto" hangingPunct="1">
              <a:spcBef>
                <a:spcPts val="0"/>
              </a:spcBef>
              <a:buFont typeface="Arial" pitchFamily="34" charset="0"/>
              <a:buChar char="•"/>
              <a:defRPr/>
            </a:pPr>
            <a:r>
              <a:rPr lang="en-US" dirty="0" smtClean="0">
                <a:solidFill>
                  <a:srgbClr val="404040"/>
                </a:solidFill>
              </a:rPr>
              <a:t>Taking of needless risks</a:t>
            </a:r>
          </a:p>
          <a:p>
            <a:pPr eaLnBrk="1" fontAlgn="auto" hangingPunct="1">
              <a:spcBef>
                <a:spcPts val="0"/>
              </a:spcBef>
              <a:buFont typeface="Arial" pitchFamily="34" charset="0"/>
              <a:buChar char="•"/>
              <a:defRPr/>
            </a:pPr>
            <a:r>
              <a:rPr lang="en-US" dirty="0" smtClean="0">
                <a:solidFill>
                  <a:srgbClr val="404040"/>
                </a:solidFill>
              </a:rPr>
              <a:t>Disregard for safety of others</a:t>
            </a:r>
          </a:p>
          <a:p>
            <a:pPr eaLnBrk="1" fontAlgn="auto" hangingPunct="1">
              <a:spcBef>
                <a:spcPts val="0"/>
              </a:spcBef>
              <a:buFont typeface="Arial" pitchFamily="34" charset="0"/>
              <a:buChar char="•"/>
              <a:defRPr/>
            </a:pPr>
            <a:r>
              <a:rPr lang="en-US" dirty="0" smtClean="0">
                <a:solidFill>
                  <a:srgbClr val="404040"/>
                </a:solidFill>
              </a:rPr>
              <a:t>Higher than average accident rate on and off the job</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Knowing the Signs</a:t>
            </a:r>
          </a:p>
        </p:txBody>
      </p:sp>
      <p:sp>
        <p:nvSpPr>
          <p:cNvPr id="3" name="Content Placeholder 2"/>
          <p:cNvSpPr>
            <a:spLocks noGrp="1"/>
          </p:cNvSpPr>
          <p:nvPr>
            <p:ph idx="1"/>
          </p:nvPr>
        </p:nvSpPr>
        <p:spPr>
          <a:xfrm>
            <a:off x="457200" y="1143000"/>
            <a:ext cx="8077200" cy="4373563"/>
          </a:xfrm>
        </p:spPr>
        <p:txBody>
          <a:bodyPr rtlCol="0">
            <a:noAutofit/>
          </a:bodyPr>
          <a:lstStyle/>
          <a:p>
            <a:pPr marL="0" indent="0" eaLnBrk="1" fontAlgn="auto" hangingPunct="1">
              <a:spcBef>
                <a:spcPts val="0"/>
              </a:spcBef>
              <a:spcAft>
                <a:spcPts val="1800"/>
              </a:spcAft>
              <a:buFont typeface="Arial" pitchFamily="34" charset="0"/>
              <a:buNone/>
              <a:defRPr/>
            </a:pPr>
            <a:r>
              <a:rPr lang="en-US" dirty="0" smtClean="0">
                <a:solidFill>
                  <a:srgbClr val="404040"/>
                </a:solidFill>
              </a:rPr>
              <a:t>Work Patterns</a:t>
            </a:r>
          </a:p>
          <a:p>
            <a:pPr eaLnBrk="1" fontAlgn="auto" hangingPunct="1">
              <a:spcBef>
                <a:spcPts val="0"/>
              </a:spcBef>
              <a:buFont typeface="Arial" pitchFamily="34" charset="0"/>
              <a:buChar char="•"/>
              <a:defRPr/>
            </a:pPr>
            <a:r>
              <a:rPr lang="en-US" sz="2200" dirty="0" smtClean="0">
                <a:solidFill>
                  <a:srgbClr val="404040"/>
                </a:solidFill>
              </a:rPr>
              <a:t>Inconsistency in quality of work</a:t>
            </a:r>
          </a:p>
          <a:p>
            <a:pPr eaLnBrk="1" fontAlgn="auto" hangingPunct="1">
              <a:spcBef>
                <a:spcPts val="0"/>
              </a:spcBef>
              <a:buFont typeface="Arial" pitchFamily="34" charset="0"/>
              <a:buChar char="•"/>
              <a:defRPr/>
            </a:pPr>
            <a:r>
              <a:rPr lang="en-US" sz="2200" dirty="0" smtClean="0">
                <a:solidFill>
                  <a:srgbClr val="404040"/>
                </a:solidFill>
              </a:rPr>
              <a:t>High and low periods of productivity</a:t>
            </a:r>
          </a:p>
          <a:p>
            <a:pPr eaLnBrk="1" fontAlgn="auto" hangingPunct="1">
              <a:spcBef>
                <a:spcPts val="0"/>
              </a:spcBef>
              <a:buFont typeface="Arial" pitchFamily="34" charset="0"/>
              <a:buChar char="•"/>
              <a:defRPr/>
            </a:pPr>
            <a:r>
              <a:rPr lang="en-US" sz="2200" dirty="0" smtClean="0">
                <a:solidFill>
                  <a:srgbClr val="404040"/>
                </a:solidFill>
              </a:rPr>
              <a:t>Poor judgment/more mistakes than usual and general carelessness</a:t>
            </a:r>
          </a:p>
          <a:p>
            <a:pPr eaLnBrk="1" fontAlgn="auto" hangingPunct="1">
              <a:spcBef>
                <a:spcPts val="0"/>
              </a:spcBef>
              <a:buFont typeface="Arial" pitchFamily="34" charset="0"/>
              <a:buChar char="•"/>
              <a:defRPr/>
            </a:pPr>
            <a:r>
              <a:rPr lang="en-US" sz="2200" dirty="0" smtClean="0">
                <a:solidFill>
                  <a:srgbClr val="404040"/>
                </a:solidFill>
              </a:rPr>
              <a:t>Lapses in concentration</a:t>
            </a:r>
          </a:p>
          <a:p>
            <a:pPr eaLnBrk="1" fontAlgn="auto" hangingPunct="1">
              <a:spcBef>
                <a:spcPts val="0"/>
              </a:spcBef>
              <a:buFont typeface="Arial" pitchFamily="34" charset="0"/>
              <a:buChar char="•"/>
              <a:defRPr/>
            </a:pPr>
            <a:r>
              <a:rPr lang="en-US" sz="2200" dirty="0" smtClean="0">
                <a:solidFill>
                  <a:srgbClr val="404040"/>
                </a:solidFill>
              </a:rPr>
              <a:t>Difficulty in recalling instructions</a:t>
            </a:r>
          </a:p>
          <a:p>
            <a:pPr eaLnBrk="1" fontAlgn="auto" hangingPunct="1">
              <a:spcBef>
                <a:spcPts val="0"/>
              </a:spcBef>
              <a:buFont typeface="Arial" pitchFamily="34" charset="0"/>
              <a:buChar char="•"/>
              <a:defRPr/>
            </a:pPr>
            <a:r>
              <a:rPr lang="en-US" sz="2200" dirty="0" smtClean="0">
                <a:solidFill>
                  <a:srgbClr val="404040"/>
                </a:solidFill>
              </a:rPr>
              <a:t>Difficulty in remembering own mistakes</a:t>
            </a:r>
          </a:p>
          <a:p>
            <a:pPr eaLnBrk="1" fontAlgn="auto" hangingPunct="1">
              <a:spcBef>
                <a:spcPts val="0"/>
              </a:spcBef>
              <a:buFont typeface="Arial" pitchFamily="34" charset="0"/>
              <a:buChar char="•"/>
              <a:defRPr/>
            </a:pPr>
            <a:r>
              <a:rPr lang="en-US" sz="2200" dirty="0" smtClean="0">
                <a:solidFill>
                  <a:srgbClr val="404040"/>
                </a:solidFill>
              </a:rPr>
              <a:t>Using more time to complete work/missing deadlines</a:t>
            </a:r>
          </a:p>
          <a:p>
            <a:pPr eaLnBrk="1" fontAlgn="auto" hangingPunct="1">
              <a:spcBef>
                <a:spcPts val="0"/>
              </a:spcBef>
              <a:buFont typeface="Arial" pitchFamily="34" charset="0"/>
              <a:buChar char="•"/>
              <a:defRPr/>
            </a:pPr>
            <a:r>
              <a:rPr lang="en-US" sz="2200" dirty="0" smtClean="0">
                <a:solidFill>
                  <a:srgbClr val="404040"/>
                </a:solidFill>
              </a:rPr>
              <a:t>Increased difficulty in handling complex situations</a:t>
            </a:r>
            <a:endParaRPr lang="en-US" sz="2200" dirty="0">
              <a:solidFill>
                <a:srgbClr val="404040"/>
              </a:solidFill>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Knowing the Signs</a:t>
            </a:r>
          </a:p>
        </p:txBody>
      </p:sp>
      <p:sp>
        <p:nvSpPr>
          <p:cNvPr id="3" name="Content Placeholder 2"/>
          <p:cNvSpPr>
            <a:spLocks noGrp="1"/>
          </p:cNvSpPr>
          <p:nvPr>
            <p:ph idx="1"/>
          </p:nvPr>
        </p:nvSpPr>
        <p:spPr>
          <a:xfrm>
            <a:off x="457200" y="1432711"/>
            <a:ext cx="8077200" cy="4373563"/>
          </a:xfrm>
        </p:spPr>
        <p:txBody>
          <a:bodyPr rtlCol="0">
            <a:noAutofit/>
          </a:bodyPr>
          <a:lstStyle/>
          <a:p>
            <a:pPr marL="0" indent="0" eaLnBrk="1" fontAlgn="auto" hangingPunct="1">
              <a:spcBef>
                <a:spcPts val="0"/>
              </a:spcBef>
              <a:spcAft>
                <a:spcPts val="1800"/>
              </a:spcAft>
              <a:buFont typeface="Arial" pitchFamily="34" charset="0"/>
              <a:buNone/>
              <a:defRPr/>
            </a:pPr>
            <a:r>
              <a:rPr lang="en-US" dirty="0" smtClean="0">
                <a:solidFill>
                  <a:srgbClr val="404040"/>
                </a:solidFill>
              </a:rPr>
              <a:t>Relationship to Others on the Job</a:t>
            </a:r>
          </a:p>
          <a:p>
            <a:pPr eaLnBrk="1" fontAlgn="auto" hangingPunct="1">
              <a:spcBef>
                <a:spcPts val="0"/>
              </a:spcBef>
              <a:buFont typeface="Arial" pitchFamily="34" charset="0"/>
              <a:buChar char="•"/>
              <a:defRPr/>
            </a:pPr>
            <a:r>
              <a:rPr lang="en-US" dirty="0" smtClean="0">
                <a:solidFill>
                  <a:srgbClr val="404040"/>
                </a:solidFill>
              </a:rPr>
              <a:t>Overreaction to real or imagined criticism (paranoid)</a:t>
            </a:r>
          </a:p>
          <a:p>
            <a:pPr eaLnBrk="1" fontAlgn="auto" hangingPunct="1">
              <a:spcBef>
                <a:spcPts val="0"/>
              </a:spcBef>
              <a:buFont typeface="Arial" pitchFamily="34" charset="0"/>
              <a:buChar char="•"/>
              <a:defRPr/>
            </a:pPr>
            <a:r>
              <a:rPr lang="en-US" dirty="0" smtClean="0">
                <a:solidFill>
                  <a:srgbClr val="404040"/>
                </a:solidFill>
              </a:rPr>
              <a:t>Avoiding and withdrawing from peers</a:t>
            </a:r>
          </a:p>
          <a:p>
            <a:pPr eaLnBrk="1" fontAlgn="auto" hangingPunct="1">
              <a:spcBef>
                <a:spcPts val="0"/>
              </a:spcBef>
              <a:buFont typeface="Arial" pitchFamily="34" charset="0"/>
              <a:buChar char="•"/>
              <a:defRPr/>
            </a:pPr>
            <a:r>
              <a:rPr lang="en-US" dirty="0" smtClean="0">
                <a:solidFill>
                  <a:srgbClr val="404040"/>
                </a:solidFill>
              </a:rPr>
              <a:t>Complaints from co-workers</a:t>
            </a:r>
          </a:p>
          <a:p>
            <a:pPr eaLnBrk="1" fontAlgn="auto" hangingPunct="1">
              <a:spcBef>
                <a:spcPts val="0"/>
              </a:spcBef>
              <a:buFont typeface="Arial" pitchFamily="34" charset="0"/>
              <a:buChar char="•"/>
              <a:defRPr/>
            </a:pPr>
            <a:r>
              <a:rPr lang="en-US" dirty="0" smtClean="0">
                <a:solidFill>
                  <a:srgbClr val="404040"/>
                </a:solidFill>
              </a:rPr>
              <a:t>Borrowing money from fellow employees</a:t>
            </a:r>
          </a:p>
          <a:p>
            <a:pPr eaLnBrk="1" fontAlgn="auto" hangingPunct="1">
              <a:spcBef>
                <a:spcPts val="0"/>
              </a:spcBef>
              <a:buFont typeface="Arial" pitchFamily="34" charset="0"/>
              <a:buChar char="•"/>
              <a:defRPr/>
            </a:pPr>
            <a:r>
              <a:rPr lang="en-US" dirty="0" smtClean="0">
                <a:solidFill>
                  <a:srgbClr val="404040"/>
                </a:solidFill>
              </a:rPr>
              <a:t>Persistent job transfer requests</a:t>
            </a:r>
          </a:p>
          <a:p>
            <a:pPr eaLnBrk="1" fontAlgn="auto" hangingPunct="1">
              <a:spcBef>
                <a:spcPts val="0"/>
              </a:spcBef>
              <a:buFont typeface="Arial" pitchFamily="34" charset="0"/>
              <a:buChar char="•"/>
              <a:defRPr/>
            </a:pPr>
            <a:r>
              <a:rPr lang="en-US" dirty="0" smtClean="0">
                <a:solidFill>
                  <a:srgbClr val="404040"/>
                </a:solidFill>
              </a:rPr>
              <a:t>Complaints of problems at home such as separation, divorce and child discipline problems</a:t>
            </a:r>
            <a:endParaRPr lang="en-US" dirty="0">
              <a:solidFill>
                <a:srgbClr val="404040"/>
              </a:solidFill>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828" y="2296322"/>
            <a:ext cx="8099661" cy="2585323"/>
          </a:xfrm>
          <a:prstGeom prst="rect">
            <a:avLst/>
          </a:prstGeom>
        </p:spPr>
        <p:txBody>
          <a:bodyPr wrap="square">
            <a:spAutoFit/>
          </a:bodyPr>
          <a:lstStyle/>
          <a:p>
            <a:pPr algn="ctr"/>
            <a:r>
              <a:rPr lang="en-US" sz="5400" b="1" spc="50" dirty="0" smtClean="0">
                <a:latin typeface="Arial" panose="020B0604020202020204" pitchFamily="34" charset="0"/>
                <a:cs typeface="Arial" panose="020B0604020202020204" pitchFamily="34" charset="0"/>
              </a:rPr>
              <a:t>PART II: </a:t>
            </a:r>
          </a:p>
          <a:p>
            <a:pPr algn="ctr"/>
            <a:r>
              <a:rPr lang="en-US" sz="5400" spc="50" dirty="0" smtClean="0">
                <a:latin typeface="Arial" panose="020B0604020202020204" pitchFamily="34" charset="0"/>
                <a:cs typeface="Arial" panose="020B0604020202020204" pitchFamily="34" charset="0"/>
              </a:rPr>
              <a:t>Conducting Intelligent</a:t>
            </a:r>
            <a:r>
              <a:rPr lang="en-US" sz="5400" spc="50" dirty="0">
                <a:latin typeface="Arial" panose="020B0604020202020204" pitchFamily="34" charset="0"/>
                <a:cs typeface="Arial" panose="020B0604020202020204" pitchFamily="34" charset="0"/>
              </a:rPr>
              <a:t/>
            </a:r>
            <a:br>
              <a:rPr lang="en-US" sz="5400" spc="50" dirty="0">
                <a:latin typeface="Arial" panose="020B0604020202020204" pitchFamily="34" charset="0"/>
                <a:cs typeface="Arial" panose="020B0604020202020204" pitchFamily="34" charset="0"/>
              </a:rPr>
            </a:br>
            <a:r>
              <a:rPr lang="en-US" sz="5400" spc="50" dirty="0" smtClean="0">
                <a:latin typeface="Arial" panose="020B0604020202020204" pitchFamily="34" charset="0"/>
                <a:cs typeface="Arial" panose="020B0604020202020204" pitchFamily="34" charset="0"/>
              </a:rPr>
              <a:t>Workplace Investigations </a:t>
            </a:r>
            <a:endParaRPr lang="en-US" sz="5400" dirty="0">
              <a:latin typeface="Arial" panose="020B0604020202020204" pitchFamily="34" charset="0"/>
              <a:cs typeface="Arial" panose="020B0604020202020204" pitchFamily="34" charset="0"/>
            </a:endParaRPr>
          </a:p>
        </p:txBody>
      </p:sp>
      <p:grpSp>
        <p:nvGrpSpPr>
          <p:cNvPr id="3" name="Group 2"/>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extLst>
      <p:ext uri="{BB962C8B-B14F-4D97-AF65-F5344CB8AC3E}">
        <p14:creationId xmlns:p14="http://schemas.microsoft.com/office/powerpoint/2010/main" val="3865021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ea typeface="Tahoma" pitchFamily="34" charset="0"/>
                <a:cs typeface="Tahoma" pitchFamily="34" charset="0"/>
              </a:rPr>
              <a:t>Introduction</a:t>
            </a:r>
            <a:endParaRPr lang="en-US" dirty="0" smtClean="0">
              <a:solidFill>
                <a:srgbClr val="0070C0"/>
              </a:solidFill>
              <a:ea typeface="Tahoma" pitchFamily="34" charset="0"/>
              <a:cs typeface="Tahoma" pitchFamily="34" charset="0"/>
            </a:endParaRPr>
          </a:p>
        </p:txBody>
      </p:sp>
      <p:sp>
        <p:nvSpPr>
          <p:cNvPr id="9219" name="Content Placeholder 2"/>
          <p:cNvSpPr>
            <a:spLocks noGrp="1"/>
          </p:cNvSpPr>
          <p:nvPr>
            <p:ph idx="1"/>
          </p:nvPr>
        </p:nvSpPr>
        <p:spPr>
          <a:xfrm>
            <a:off x="457200" y="1295401"/>
            <a:ext cx="8229600" cy="1981200"/>
          </a:xfrm>
        </p:spPr>
        <p:txBody>
          <a:bodyPr numCol="1">
            <a:normAutofit lnSpcReduction="10000"/>
          </a:bodyPr>
          <a:lstStyle/>
          <a:p>
            <a:pPr marL="0" indent="0">
              <a:spcAft>
                <a:spcPts val="1200"/>
              </a:spcAft>
              <a:buNone/>
            </a:pPr>
            <a:r>
              <a:rPr lang="en-US" sz="3000" dirty="0" smtClean="0">
                <a:solidFill>
                  <a:srgbClr val="404040"/>
                </a:solidFill>
                <a:latin typeface="Arial" charset="0"/>
                <a:cs typeface="Arial" charset="0"/>
              </a:rPr>
              <a:t>Several federal and state statutes, common law, and company HR policies impose on employers an obligation to investigate workplace issues. This may include: </a:t>
            </a:r>
          </a:p>
          <a:p>
            <a:pPr marL="463550" indent="-225425">
              <a:spcBef>
                <a:spcPts val="400"/>
              </a:spcBef>
              <a:spcAft>
                <a:spcPts val="400"/>
              </a:spcAft>
              <a:buNone/>
            </a:pPr>
            <a:endParaRPr lang="en-US" sz="2400" dirty="0" smtClean="0">
              <a:solidFill>
                <a:srgbClr val="404040"/>
              </a:solidFill>
              <a:latin typeface="Arial" charset="0"/>
              <a:cs typeface="Arial" charset="0"/>
            </a:endParaRPr>
          </a:p>
          <a:p>
            <a:pPr marL="0" indent="0" eaLnBrk="1" hangingPunct="1">
              <a:buFont typeface="Arial" charset="0"/>
              <a:buNone/>
            </a:pPr>
            <a:endParaRPr lang="en-US" dirty="0" smtClean="0">
              <a:solidFill>
                <a:srgbClr val="404040"/>
              </a:solidFill>
              <a:latin typeface="Arial" charset="0"/>
              <a:cs typeface="Arial" charset="0"/>
            </a:endParaRPr>
          </a:p>
        </p:txBody>
      </p:sp>
      <p:sp>
        <p:nvSpPr>
          <p:cNvPr id="4" name="TextBox 3"/>
          <p:cNvSpPr txBox="1"/>
          <p:nvPr/>
        </p:nvSpPr>
        <p:spPr>
          <a:xfrm>
            <a:off x="990600" y="3276600"/>
            <a:ext cx="8153400" cy="2631490"/>
          </a:xfrm>
          <a:prstGeom prst="rect">
            <a:avLst/>
          </a:prstGeom>
          <a:noFill/>
        </p:spPr>
        <p:txBody>
          <a:bodyPr wrap="square" numCol="2" rtlCol="0">
            <a:spAutoFit/>
          </a:bodyPr>
          <a:lstStyle/>
          <a:p>
            <a:pPr marL="225425" indent="-225425">
              <a:spcBef>
                <a:spcPts val="600"/>
              </a:spcBef>
              <a:spcAft>
                <a:spcPts val="600"/>
              </a:spcAft>
              <a:buFont typeface="Arial" pitchFamily="34" charset="0"/>
              <a:buChar char="•"/>
            </a:pPr>
            <a:r>
              <a:rPr lang="en-US" sz="2600" dirty="0" smtClean="0">
                <a:solidFill>
                  <a:srgbClr val="404040"/>
                </a:solidFill>
                <a:cs typeface="Arial" charset="0"/>
              </a:rPr>
              <a:t>Theft - embezzlement</a:t>
            </a:r>
          </a:p>
          <a:p>
            <a:pPr marL="225425" indent="-225425" defTabSz="966788">
              <a:spcBef>
                <a:spcPts val="600"/>
              </a:spcBef>
              <a:spcAft>
                <a:spcPts val="600"/>
              </a:spcAft>
              <a:buFont typeface="Arial" pitchFamily="34" charset="0"/>
              <a:buChar char="•"/>
            </a:pPr>
            <a:r>
              <a:rPr lang="en-US" sz="2600" dirty="0" smtClean="0">
                <a:solidFill>
                  <a:srgbClr val="404040"/>
                </a:solidFill>
                <a:cs typeface="Arial" charset="0"/>
              </a:rPr>
              <a:t>Illegal drug and alcohol use</a:t>
            </a:r>
          </a:p>
          <a:p>
            <a:pPr marL="225425" indent="-225425">
              <a:spcBef>
                <a:spcPts val="600"/>
              </a:spcBef>
              <a:spcAft>
                <a:spcPts val="600"/>
              </a:spcAft>
              <a:buFont typeface="Arial" pitchFamily="34" charset="0"/>
              <a:buChar char="•"/>
            </a:pPr>
            <a:r>
              <a:rPr lang="en-US" sz="2600" dirty="0" smtClean="0">
                <a:solidFill>
                  <a:srgbClr val="404040"/>
                </a:solidFill>
                <a:cs typeface="Arial" charset="0"/>
              </a:rPr>
              <a:t>Violence</a:t>
            </a:r>
          </a:p>
          <a:p>
            <a:pPr marL="225425" indent="-225425">
              <a:spcBef>
                <a:spcPts val="600"/>
              </a:spcBef>
              <a:spcAft>
                <a:spcPts val="600"/>
              </a:spcAft>
              <a:buFont typeface="Arial" pitchFamily="34" charset="0"/>
              <a:buChar char="•"/>
            </a:pPr>
            <a:r>
              <a:rPr lang="en-US" sz="2600" dirty="0" smtClean="0">
                <a:solidFill>
                  <a:srgbClr val="404040"/>
                </a:solidFill>
                <a:cs typeface="Arial" charset="0"/>
              </a:rPr>
              <a:t>Harassment</a:t>
            </a:r>
          </a:p>
          <a:p>
            <a:pPr marL="569913" indent="-225425">
              <a:spcBef>
                <a:spcPts val="600"/>
              </a:spcBef>
              <a:spcAft>
                <a:spcPts val="600"/>
              </a:spcAft>
              <a:buFont typeface="Arial" pitchFamily="34" charset="0"/>
              <a:buChar char="•"/>
            </a:pPr>
            <a:r>
              <a:rPr lang="en-US" sz="2600" dirty="0" smtClean="0">
                <a:solidFill>
                  <a:srgbClr val="404040"/>
                </a:solidFill>
                <a:cs typeface="Arial" charset="0"/>
              </a:rPr>
              <a:t>Discrimination</a:t>
            </a:r>
          </a:p>
          <a:p>
            <a:pPr marL="569913" indent="-225425">
              <a:spcBef>
                <a:spcPts val="600"/>
              </a:spcBef>
              <a:spcAft>
                <a:spcPts val="600"/>
              </a:spcAft>
              <a:buFont typeface="Arial" pitchFamily="34" charset="0"/>
              <a:buChar char="•"/>
            </a:pPr>
            <a:r>
              <a:rPr lang="en-US" sz="2600" dirty="0" smtClean="0">
                <a:solidFill>
                  <a:srgbClr val="404040"/>
                </a:solidFill>
                <a:cs typeface="Arial" charset="0"/>
              </a:rPr>
              <a:t>Accidents</a:t>
            </a:r>
          </a:p>
          <a:p>
            <a:pPr marL="569913" indent="-225425">
              <a:spcBef>
                <a:spcPts val="600"/>
              </a:spcBef>
              <a:spcAft>
                <a:spcPts val="600"/>
              </a:spcAft>
              <a:buFont typeface="Arial" pitchFamily="34" charset="0"/>
              <a:buChar char="•"/>
            </a:pPr>
            <a:r>
              <a:rPr lang="en-US" sz="2600" dirty="0" smtClean="0">
                <a:solidFill>
                  <a:srgbClr val="404040"/>
                </a:solidFill>
                <a:cs typeface="Arial" charset="0"/>
              </a:rPr>
              <a:t>Ethics violation</a:t>
            </a:r>
          </a:p>
          <a:p>
            <a:endParaRPr lang="en-US" sz="2600" dirty="0"/>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ea typeface="Tahoma" pitchFamily="34" charset="0"/>
                <a:cs typeface="Tahoma" pitchFamily="34" charset="0"/>
              </a:rPr>
              <a:t>Introduction</a:t>
            </a:r>
            <a:endParaRPr lang="en-US" dirty="0" smtClean="0">
              <a:solidFill>
                <a:srgbClr val="0070C0"/>
              </a:solidFill>
              <a:ea typeface="Tahoma" pitchFamily="34" charset="0"/>
              <a:cs typeface="Tahoma" pitchFamily="34" charset="0"/>
            </a:endParaRPr>
          </a:p>
        </p:txBody>
      </p:sp>
      <p:sp>
        <p:nvSpPr>
          <p:cNvPr id="9219" name="Content Placeholder 2"/>
          <p:cNvSpPr>
            <a:spLocks noGrp="1"/>
          </p:cNvSpPr>
          <p:nvPr>
            <p:ph idx="1"/>
          </p:nvPr>
        </p:nvSpPr>
        <p:spPr>
          <a:xfrm>
            <a:off x="457200" y="1489295"/>
            <a:ext cx="7924800" cy="3276599"/>
          </a:xfrm>
        </p:spPr>
        <p:txBody>
          <a:bodyPr numCol="1">
            <a:normAutofit/>
          </a:bodyPr>
          <a:lstStyle/>
          <a:p>
            <a:pPr marL="0" indent="0">
              <a:spcAft>
                <a:spcPts val="1200"/>
              </a:spcAft>
              <a:buNone/>
            </a:pPr>
            <a:r>
              <a:rPr lang="en-US" dirty="0" smtClean="0">
                <a:solidFill>
                  <a:srgbClr val="404040"/>
                </a:solidFill>
                <a:latin typeface="Arial" charset="0"/>
                <a:cs typeface="Arial" charset="0"/>
              </a:rPr>
              <a:t>Public policy behind such laws appears to be an increasing concern regarding accidents and violence in the workplace.  In addition, illegal drug and alcohol use by employees on the job creates high risk situations.</a:t>
            </a:r>
          </a:p>
          <a:p>
            <a:pPr marL="463550" indent="-225425">
              <a:spcBef>
                <a:spcPts val="400"/>
              </a:spcBef>
              <a:spcAft>
                <a:spcPts val="400"/>
              </a:spcAft>
              <a:buNone/>
            </a:pPr>
            <a:endParaRPr lang="en-US" sz="2400" dirty="0" smtClean="0">
              <a:solidFill>
                <a:srgbClr val="404040"/>
              </a:solidFill>
              <a:latin typeface="Arial" charset="0"/>
              <a:cs typeface="Arial" charset="0"/>
            </a:endParaRPr>
          </a:p>
          <a:p>
            <a:pPr marL="0" indent="0" eaLnBrk="1" hangingPunct="1">
              <a:buFont typeface="Arial" charset="0"/>
              <a:buNone/>
            </a:pPr>
            <a:endParaRPr lang="en-US"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Introduction</a:t>
            </a:r>
          </a:p>
        </p:txBody>
      </p:sp>
      <p:sp>
        <p:nvSpPr>
          <p:cNvPr id="11267" name="Content Placeholder 2"/>
          <p:cNvSpPr>
            <a:spLocks noGrp="1"/>
          </p:cNvSpPr>
          <p:nvPr>
            <p:ph idx="1"/>
          </p:nvPr>
        </p:nvSpPr>
        <p:spPr>
          <a:xfrm>
            <a:off x="457200" y="1528000"/>
            <a:ext cx="8229600" cy="4983163"/>
          </a:xfrm>
        </p:spPr>
        <p:txBody>
          <a:bodyPr>
            <a:normAutofit/>
          </a:bodyPr>
          <a:lstStyle/>
          <a:p>
            <a:pPr marL="0" indent="0" eaLnBrk="1" hangingPunct="1">
              <a:buFont typeface="Arial" charset="0"/>
              <a:buNone/>
            </a:pPr>
            <a:r>
              <a:rPr lang="en-US" dirty="0" smtClean="0">
                <a:solidFill>
                  <a:srgbClr val="404040"/>
                </a:solidFill>
                <a:latin typeface="Arial" charset="0"/>
                <a:cs typeface="Arial" charset="0"/>
              </a:rPr>
              <a:t>When a manager accuses an employee of being under the influence of illegal drugs or alcohol, they are subjecting themselves to accusations of unfairness. Most managers are not professionally trained to diagnose drug or alcohol impairment. By the time upper management looks into the issue the employee no longer appears impaired. As a result, the entire matter is one of differing stories and the only result is bad feelings on all sides.</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ea typeface="Tahoma" pitchFamily="34" charset="0"/>
                <a:cs typeface="Tahoma" pitchFamily="34" charset="0"/>
              </a:rPr>
              <a:t>Introduction</a:t>
            </a:r>
            <a:endParaRPr lang="en-US" dirty="0" smtClean="0">
              <a:solidFill>
                <a:srgbClr val="0070C0"/>
              </a:solidFill>
              <a:ea typeface="Tahoma" pitchFamily="34" charset="0"/>
              <a:cs typeface="Tahoma" pitchFamily="34" charset="0"/>
            </a:endParaRPr>
          </a:p>
        </p:txBody>
      </p:sp>
      <p:sp>
        <p:nvSpPr>
          <p:cNvPr id="9219" name="Content Placeholder 2"/>
          <p:cNvSpPr>
            <a:spLocks noGrp="1"/>
          </p:cNvSpPr>
          <p:nvPr>
            <p:ph idx="1"/>
          </p:nvPr>
        </p:nvSpPr>
        <p:spPr>
          <a:xfrm>
            <a:off x="457200" y="1431203"/>
            <a:ext cx="8077200" cy="1752599"/>
          </a:xfrm>
        </p:spPr>
        <p:txBody>
          <a:bodyPr numCol="1">
            <a:normAutofit/>
          </a:bodyPr>
          <a:lstStyle/>
          <a:p>
            <a:pPr marL="0" indent="0">
              <a:spcAft>
                <a:spcPts val="1200"/>
              </a:spcAft>
              <a:buNone/>
            </a:pPr>
            <a:r>
              <a:rPr lang="en-US" sz="3000" dirty="0" smtClean="0">
                <a:solidFill>
                  <a:srgbClr val="404040"/>
                </a:solidFill>
                <a:latin typeface="Arial" charset="0"/>
                <a:cs typeface="Arial" charset="0"/>
              </a:rPr>
              <a:t>Anti-discrimination laws prohibit, among other things, harassment and discrimination based on an individual’s:</a:t>
            </a:r>
          </a:p>
          <a:p>
            <a:pPr marL="463550" indent="-225425">
              <a:spcBef>
                <a:spcPts val="400"/>
              </a:spcBef>
              <a:spcAft>
                <a:spcPts val="400"/>
              </a:spcAft>
              <a:buNone/>
            </a:pPr>
            <a:endParaRPr lang="en-US" sz="2400" dirty="0" smtClean="0">
              <a:solidFill>
                <a:srgbClr val="404040"/>
              </a:solidFill>
              <a:latin typeface="Arial" charset="0"/>
              <a:cs typeface="Arial" charset="0"/>
            </a:endParaRPr>
          </a:p>
          <a:p>
            <a:pPr marL="0" indent="0" eaLnBrk="1" hangingPunct="1">
              <a:buFont typeface="Arial" charset="0"/>
              <a:buNone/>
            </a:pPr>
            <a:endParaRPr lang="en-US" dirty="0" smtClean="0">
              <a:solidFill>
                <a:srgbClr val="404040"/>
              </a:solidFill>
              <a:latin typeface="Arial" charset="0"/>
              <a:cs typeface="Arial" charset="0"/>
            </a:endParaRPr>
          </a:p>
        </p:txBody>
      </p:sp>
      <p:sp>
        <p:nvSpPr>
          <p:cNvPr id="4" name="TextBox 3"/>
          <p:cNvSpPr txBox="1"/>
          <p:nvPr/>
        </p:nvSpPr>
        <p:spPr>
          <a:xfrm>
            <a:off x="1143000" y="2986135"/>
            <a:ext cx="6553200" cy="2631490"/>
          </a:xfrm>
          <a:prstGeom prst="rect">
            <a:avLst/>
          </a:prstGeom>
          <a:noFill/>
        </p:spPr>
        <p:txBody>
          <a:bodyPr wrap="square" numCol="2" rtlCol="0">
            <a:spAutoFit/>
          </a:bodyPr>
          <a:lstStyle/>
          <a:p>
            <a:pPr marL="463550" indent="-225425">
              <a:spcBef>
                <a:spcPts val="600"/>
              </a:spcBef>
              <a:spcAft>
                <a:spcPts val="600"/>
              </a:spcAft>
              <a:buFont typeface="Arial" pitchFamily="34" charset="0"/>
              <a:buChar char="•"/>
            </a:pPr>
            <a:r>
              <a:rPr lang="en-US" sz="2800" dirty="0" smtClean="0">
                <a:solidFill>
                  <a:srgbClr val="404040"/>
                </a:solidFill>
                <a:cs typeface="Arial" charset="0"/>
              </a:rPr>
              <a:t>Race</a:t>
            </a:r>
          </a:p>
          <a:p>
            <a:pPr marL="463550" indent="-225425">
              <a:spcBef>
                <a:spcPts val="600"/>
              </a:spcBef>
              <a:spcAft>
                <a:spcPts val="600"/>
              </a:spcAft>
              <a:buFont typeface="Arial" pitchFamily="34" charset="0"/>
              <a:buChar char="•"/>
            </a:pPr>
            <a:r>
              <a:rPr lang="en-US" sz="2800" dirty="0" smtClean="0">
                <a:solidFill>
                  <a:srgbClr val="404040"/>
                </a:solidFill>
                <a:cs typeface="Arial" charset="0"/>
              </a:rPr>
              <a:t>Color</a:t>
            </a:r>
          </a:p>
          <a:p>
            <a:pPr marL="463550" indent="-225425">
              <a:spcBef>
                <a:spcPts val="600"/>
              </a:spcBef>
              <a:spcAft>
                <a:spcPts val="600"/>
              </a:spcAft>
              <a:buFont typeface="Arial" pitchFamily="34" charset="0"/>
              <a:buChar char="•"/>
            </a:pPr>
            <a:r>
              <a:rPr lang="en-US" sz="2800" dirty="0" smtClean="0">
                <a:solidFill>
                  <a:srgbClr val="404040"/>
                </a:solidFill>
                <a:cs typeface="Arial" charset="0"/>
              </a:rPr>
              <a:t>Religion</a:t>
            </a:r>
          </a:p>
          <a:p>
            <a:pPr marL="463550" indent="-225425">
              <a:spcBef>
                <a:spcPts val="600"/>
              </a:spcBef>
              <a:spcAft>
                <a:spcPts val="600"/>
              </a:spcAft>
              <a:buFont typeface="Arial" pitchFamily="34" charset="0"/>
              <a:buChar char="•"/>
            </a:pPr>
            <a:r>
              <a:rPr lang="en-US" sz="2800" dirty="0" smtClean="0">
                <a:solidFill>
                  <a:srgbClr val="404040"/>
                </a:solidFill>
                <a:cs typeface="Arial" charset="0"/>
              </a:rPr>
              <a:t>Gender</a:t>
            </a:r>
          </a:p>
          <a:p>
            <a:pPr marL="225425" indent="-225425">
              <a:spcBef>
                <a:spcPts val="600"/>
              </a:spcBef>
              <a:spcAft>
                <a:spcPts val="600"/>
              </a:spcAft>
              <a:buFont typeface="Arial" pitchFamily="34" charset="0"/>
              <a:buChar char="•"/>
            </a:pPr>
            <a:r>
              <a:rPr lang="en-US" sz="2800" dirty="0" smtClean="0">
                <a:solidFill>
                  <a:srgbClr val="404040"/>
                </a:solidFill>
                <a:cs typeface="Arial" charset="0"/>
              </a:rPr>
              <a:t>National Origin</a:t>
            </a:r>
          </a:p>
          <a:p>
            <a:pPr marL="225425" indent="-225425">
              <a:spcBef>
                <a:spcPts val="600"/>
              </a:spcBef>
              <a:spcAft>
                <a:spcPts val="600"/>
              </a:spcAft>
              <a:buFont typeface="Arial" pitchFamily="34" charset="0"/>
              <a:buChar char="•"/>
            </a:pPr>
            <a:r>
              <a:rPr lang="en-US" sz="2800" dirty="0" smtClean="0">
                <a:solidFill>
                  <a:srgbClr val="404040"/>
                </a:solidFill>
                <a:cs typeface="Arial" charset="0"/>
              </a:rPr>
              <a:t>Age</a:t>
            </a:r>
          </a:p>
          <a:p>
            <a:pPr marL="225425" indent="-225425">
              <a:spcBef>
                <a:spcPts val="600"/>
              </a:spcBef>
              <a:spcAft>
                <a:spcPts val="600"/>
              </a:spcAft>
              <a:buFont typeface="Arial" pitchFamily="34" charset="0"/>
              <a:buChar char="•"/>
            </a:pPr>
            <a:r>
              <a:rPr lang="en-US" sz="2800" dirty="0" smtClean="0">
                <a:solidFill>
                  <a:srgbClr val="404040"/>
                </a:solidFill>
                <a:cs typeface="Arial" charset="0"/>
              </a:rPr>
              <a:t>Disability</a:t>
            </a:r>
          </a:p>
          <a:p>
            <a:pPr marL="225425" indent="-225425">
              <a:spcBef>
                <a:spcPts val="600"/>
              </a:spcBef>
              <a:spcAft>
                <a:spcPts val="600"/>
              </a:spcAft>
              <a:buFont typeface="Arial" pitchFamily="34" charset="0"/>
              <a:buChar char="•"/>
            </a:pPr>
            <a:r>
              <a:rPr lang="en-US" sz="2800" dirty="0" smtClean="0">
                <a:solidFill>
                  <a:srgbClr val="404040"/>
                </a:solidFill>
                <a:cs typeface="Arial" charset="0"/>
              </a:rPr>
              <a:t>Sexual Preference</a:t>
            </a:r>
          </a:p>
          <a:p>
            <a:endParaRPr lang="en-US" dirty="0"/>
          </a:p>
        </p:txBody>
      </p:sp>
      <p:grpSp>
        <p:nvGrpSpPr>
          <p:cNvPr id="5" name="Group 4"/>
          <p:cNvGrpSpPr/>
          <p:nvPr/>
        </p:nvGrpSpPr>
        <p:grpSpPr>
          <a:xfrm>
            <a:off x="159944" y="6352989"/>
            <a:ext cx="5254378" cy="505011"/>
            <a:chOff x="159944" y="6352989"/>
            <a:chExt cx="5254378" cy="50501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9" name="TextBox 8"/>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ea typeface="Tahoma" pitchFamily="34" charset="0"/>
                <a:cs typeface="Tahoma" pitchFamily="34" charset="0"/>
              </a:rPr>
              <a:t>Introduction</a:t>
            </a:r>
            <a:endParaRPr lang="en-US" dirty="0" smtClean="0">
              <a:solidFill>
                <a:srgbClr val="0070C0"/>
              </a:solidFill>
              <a:ea typeface="Tahoma" pitchFamily="34" charset="0"/>
              <a:cs typeface="Tahoma" pitchFamily="34" charset="0"/>
            </a:endParaRPr>
          </a:p>
        </p:txBody>
      </p:sp>
      <p:sp>
        <p:nvSpPr>
          <p:cNvPr id="9219" name="Content Placeholder 2"/>
          <p:cNvSpPr>
            <a:spLocks noGrp="1"/>
          </p:cNvSpPr>
          <p:nvPr>
            <p:ph idx="1"/>
          </p:nvPr>
        </p:nvSpPr>
        <p:spPr>
          <a:xfrm>
            <a:off x="457200" y="1507402"/>
            <a:ext cx="8229600" cy="3276599"/>
          </a:xfrm>
        </p:spPr>
        <p:txBody>
          <a:bodyPr numCol="1">
            <a:normAutofit/>
          </a:bodyPr>
          <a:lstStyle/>
          <a:p>
            <a:pPr marL="0" indent="0">
              <a:spcAft>
                <a:spcPts val="1200"/>
              </a:spcAft>
              <a:buNone/>
            </a:pPr>
            <a:r>
              <a:rPr lang="en-US" dirty="0" smtClean="0">
                <a:solidFill>
                  <a:srgbClr val="404040"/>
                </a:solidFill>
                <a:latin typeface="Arial" charset="0"/>
                <a:cs typeface="Arial" charset="0"/>
              </a:rPr>
              <a:t>Negligence, gross negligence and misconduct also take other forms in the event of performance of one’s duties where there is a risk of harm to self or others.</a:t>
            </a:r>
          </a:p>
          <a:p>
            <a:pPr marL="463550" indent="-225425">
              <a:spcBef>
                <a:spcPts val="400"/>
              </a:spcBef>
              <a:spcAft>
                <a:spcPts val="400"/>
              </a:spcAft>
              <a:buNone/>
            </a:pPr>
            <a:endParaRPr lang="en-US" sz="2400" dirty="0" smtClean="0">
              <a:solidFill>
                <a:srgbClr val="404040"/>
              </a:solidFill>
              <a:latin typeface="Arial" charset="0"/>
              <a:cs typeface="Arial" charset="0"/>
            </a:endParaRPr>
          </a:p>
          <a:p>
            <a:pPr marL="0" indent="0" eaLnBrk="1" hangingPunct="1">
              <a:buFont typeface="Arial" charset="0"/>
              <a:buNone/>
            </a:pPr>
            <a:endParaRPr lang="en-US"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493837"/>
            <a:ext cx="8229600" cy="5364163"/>
          </a:xfrm>
        </p:spPr>
        <p:txBody>
          <a:bodyPr>
            <a:normAutofit/>
          </a:bodyPr>
          <a:lstStyle/>
          <a:p>
            <a:pPr marL="0" indent="0">
              <a:spcBef>
                <a:spcPts val="600"/>
              </a:spcBef>
              <a:spcAft>
                <a:spcPts val="1200"/>
              </a:spcAft>
              <a:buNone/>
            </a:pPr>
            <a:r>
              <a:rPr lang="en-US" sz="2800" dirty="0" smtClean="0">
                <a:solidFill>
                  <a:srgbClr val="404040"/>
                </a:solidFill>
                <a:latin typeface="Arial" pitchFamily="34" charset="0"/>
                <a:ea typeface="Tahoma" pitchFamily="34" charset="0"/>
                <a:cs typeface="Arial" pitchFamily="34" charset="0"/>
              </a:rPr>
              <a:t>It is not enough to merely investigate.  If allegations of wrongdoing or high risk actions are substantiated during the investigation, employers are also required to take prompt action to eliminate misconduct or risk to avoid liability. </a:t>
            </a:r>
          </a:p>
          <a:p>
            <a:pPr marL="0" indent="0">
              <a:spcBef>
                <a:spcPts val="600"/>
              </a:spcBef>
              <a:spcAft>
                <a:spcPts val="1200"/>
              </a:spcAft>
              <a:buNone/>
            </a:pPr>
            <a:r>
              <a:rPr lang="en-US" sz="2800" dirty="0" smtClean="0">
                <a:solidFill>
                  <a:srgbClr val="404040"/>
                </a:solidFill>
                <a:latin typeface="Arial" pitchFamily="34" charset="0"/>
                <a:ea typeface="Tahoma" pitchFamily="34" charset="0"/>
                <a:cs typeface="Arial" pitchFamily="34" charset="0"/>
              </a:rPr>
              <a:t>To quote a recent decision from the U.S. Court of Appeals, once employers know of unlawful risk or conduct, they have a “duty to take reasonable steps to eliminate it.”</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31560"/>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Determining the steps to follow during the course of an investigation, and when to conduct them, is not always easy. </a:t>
            </a:r>
          </a:p>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From a practical standpoint, the safest and easiest course is for employers to treat all issues seriously, and to be consistent in application of any results with corrective actions.</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493837"/>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Investigations should occur, as you may imagine, for a variety of reasons.  Situations may arise regarding:  workplace accidents, violence threats, substance abuse issues, high risk (dangerous) behavior and, of course, harassment.</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How to Proceed</a:t>
            </a:r>
          </a:p>
        </p:txBody>
      </p:sp>
      <p:sp>
        <p:nvSpPr>
          <p:cNvPr id="11267" name="Content Placeholder 2"/>
          <p:cNvSpPr>
            <a:spLocks noGrp="1"/>
          </p:cNvSpPr>
          <p:nvPr>
            <p:ph idx="1"/>
          </p:nvPr>
        </p:nvSpPr>
        <p:spPr>
          <a:xfrm>
            <a:off x="457200" y="1534564"/>
            <a:ext cx="8229600" cy="3352800"/>
          </a:xfrm>
        </p:spPr>
        <p:txBody>
          <a:bodyPr>
            <a:normAutofit/>
          </a:bodyPr>
          <a:lstStyle/>
          <a:p>
            <a:pPr marL="0" indent="0">
              <a:buNone/>
            </a:pPr>
            <a:r>
              <a:rPr lang="en-US" dirty="0" smtClean="0">
                <a:solidFill>
                  <a:srgbClr val="404040"/>
                </a:solidFill>
                <a:latin typeface="Arial" charset="0"/>
                <a:cs typeface="Arial" charset="0"/>
              </a:rPr>
              <a:t>Investigations should begin immediately upon receiving or hearing about an issue or complaint.  Quick action helps to avoid any escalation of a problem or increasing danger.</a:t>
            </a:r>
          </a:p>
          <a:p>
            <a:pPr marL="0" indent="0">
              <a:buNone/>
            </a:pPr>
            <a:endParaRPr lang="en-US" sz="2800" dirty="0" smtClean="0">
              <a:solidFill>
                <a:srgbClr val="404040"/>
              </a:solidFill>
              <a:latin typeface="Arial" charset="0"/>
              <a:cs typeface="Arial" charset="0"/>
            </a:endParaRPr>
          </a:p>
          <a:p>
            <a:pPr marL="0" indent="0">
              <a:buNone/>
            </a:pPr>
            <a:endParaRPr lang="en-US" sz="28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493837"/>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Employees’ and witnesses’ memories tend to be more accurate when they are questioned soon after the occurrence of an incident.</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13453"/>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When talking with the injured, the complainant, the accused, and witnesses, gleaning all the information is important.</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613026"/>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At the outset of each interview, which should be done by two employee representatives, employers should explain to the person being interviewed that absolute confidentiality will be impossible, but that all efforts will be used to limit the scope and content of any information shared with others only on a need-to-know basis. </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603972"/>
            <a:ext cx="80772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To avoid liability for false imprisonment claims, employers should always interview employees during regular business hours, in familiar surroundings.</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Introduction</a:t>
            </a:r>
          </a:p>
        </p:txBody>
      </p:sp>
      <p:sp>
        <p:nvSpPr>
          <p:cNvPr id="12291" name="Content Placeholder 2"/>
          <p:cNvSpPr>
            <a:spLocks noGrp="1"/>
          </p:cNvSpPr>
          <p:nvPr>
            <p:ph idx="1"/>
          </p:nvPr>
        </p:nvSpPr>
        <p:spPr>
          <a:xfrm>
            <a:off x="760400" y="1600200"/>
            <a:ext cx="7772400" cy="4525963"/>
          </a:xfrm>
        </p:spPr>
        <p:txBody>
          <a:bodyPr/>
          <a:lstStyle/>
          <a:p>
            <a:pPr marL="0" indent="0" eaLnBrk="1" hangingPunct="1">
              <a:buFont typeface="Arial" charset="0"/>
              <a:buNone/>
            </a:pPr>
            <a:r>
              <a:rPr lang="en-US" dirty="0" smtClean="0">
                <a:solidFill>
                  <a:srgbClr val="404040"/>
                </a:solidFill>
                <a:latin typeface="Arial" charset="0"/>
                <a:cs typeface="Arial" charset="0"/>
              </a:rPr>
              <a:t>Being impaired does not always mean using illegal drugs or alcohol. Individuals can be impaired by common prescription pain medications or muscle relaxants. While this is not illegal use, company policy should address the legitimate use of potentially impairing drugs in the workplace.</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622079"/>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It is inappropriate to have an employee be represented by an attorney in an internal investigation.  An employee has no legal right.</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493837"/>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Employers should request specific details with respect to:</a:t>
            </a:r>
          </a:p>
          <a:p>
            <a:pPr marL="463550" indent="-238125">
              <a:spcBef>
                <a:spcPts val="600"/>
              </a:spcBef>
              <a:spcAft>
                <a:spcPts val="1200"/>
              </a:spcAft>
            </a:pPr>
            <a:r>
              <a:rPr lang="en-US" dirty="0" smtClean="0">
                <a:solidFill>
                  <a:srgbClr val="404040"/>
                </a:solidFill>
                <a:latin typeface="Arial" pitchFamily="34" charset="0"/>
                <a:ea typeface="Tahoma" pitchFamily="34" charset="0"/>
                <a:cs typeface="Arial" pitchFamily="34" charset="0"/>
              </a:rPr>
              <a:t>The place of the event</a:t>
            </a:r>
          </a:p>
          <a:p>
            <a:pPr marL="463550" indent="-238125">
              <a:spcBef>
                <a:spcPts val="600"/>
              </a:spcBef>
              <a:spcAft>
                <a:spcPts val="1200"/>
              </a:spcAft>
            </a:pPr>
            <a:r>
              <a:rPr lang="en-US" dirty="0" smtClean="0">
                <a:solidFill>
                  <a:srgbClr val="404040"/>
                </a:solidFill>
                <a:latin typeface="Arial" pitchFamily="34" charset="0"/>
                <a:ea typeface="Tahoma" pitchFamily="34" charset="0"/>
                <a:cs typeface="Arial" pitchFamily="34" charset="0"/>
              </a:rPr>
              <a:t>The time of the event</a:t>
            </a:r>
          </a:p>
          <a:p>
            <a:pPr marL="463550" indent="-238125">
              <a:spcBef>
                <a:spcPts val="600"/>
              </a:spcBef>
              <a:spcAft>
                <a:spcPts val="1200"/>
              </a:spcAft>
            </a:pPr>
            <a:r>
              <a:rPr lang="en-US" dirty="0" smtClean="0">
                <a:solidFill>
                  <a:srgbClr val="404040"/>
                </a:solidFill>
                <a:latin typeface="Arial" pitchFamily="34" charset="0"/>
                <a:ea typeface="Tahoma" pitchFamily="34" charset="0"/>
                <a:cs typeface="Arial" pitchFamily="34" charset="0"/>
              </a:rPr>
              <a:t>Witnesses who were present, and</a:t>
            </a:r>
          </a:p>
          <a:p>
            <a:pPr marL="463550" indent="-238125">
              <a:spcBef>
                <a:spcPts val="600"/>
              </a:spcBef>
              <a:spcAft>
                <a:spcPts val="1200"/>
              </a:spcAft>
            </a:pPr>
            <a:r>
              <a:rPr lang="en-US" dirty="0" smtClean="0">
                <a:solidFill>
                  <a:srgbClr val="404040"/>
                </a:solidFill>
                <a:latin typeface="Arial" pitchFamily="34" charset="0"/>
                <a:ea typeface="Tahoma" pitchFamily="34" charset="0"/>
                <a:cs typeface="Arial" pitchFamily="34" charset="0"/>
              </a:rPr>
              <a:t>The number of times the conduct occurred</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622079"/>
            <a:ext cx="77724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If inflammatory speech is involved, employers should find out exactly what was said and with whom, if anyone, the events were relayed to, and when.  Remember, you are gathering the facts.  What led up to incident(s) is critical.</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31560"/>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Be sensitive to the fact that the information to be communicated can be embarrassing during the interview, so keep the number of individuals present in an interview limited to only the necessary parties.</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649239"/>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Take specific notes of what is said. </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58705"/>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Be sure that the people chosen to interview the parties and witnesses do not intimidate the interviewees.  If the atmosphere is intimidating or uncomfortable, the simple result is that the interviewee may not provide much information.</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613025"/>
            <a:ext cx="80772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As an example, two females interviewing a male victim of sexual harassment are not likely to get fully descriptive details of events, particularly if either of them know the accused.</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67759"/>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Where possible, avoid using names of the parties involved, particularly when interviewing witnesses.  </a:t>
            </a:r>
          </a:p>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Ask open-ended questions. </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13453"/>
            <a:ext cx="80772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Similarly, instruct those whom are interviewed not to discuss the contents of the conversations they have had regarding the charges or people involved in the allegations.  Explain that this request is designed to protect all of the parties involved, as well as to ensure the integrity of the investigation.</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85865"/>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If there is an accused, tell the accused that, as an employer, the company has a legal obligation to investigate all claims, especially those of harassment and discrimination.  </a:t>
            </a:r>
          </a:p>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Let the accused know, however, that all judgments will be reserved until the conclusion of the investigation.</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Introduction</a:t>
            </a:r>
          </a:p>
        </p:txBody>
      </p:sp>
      <p:sp>
        <p:nvSpPr>
          <p:cNvPr id="13315" name="Content Placeholder 2"/>
          <p:cNvSpPr>
            <a:spLocks noGrp="1"/>
          </p:cNvSpPr>
          <p:nvPr>
            <p:ph idx="1"/>
          </p:nvPr>
        </p:nvSpPr>
        <p:spPr/>
        <p:txBody>
          <a:bodyPr/>
          <a:lstStyle/>
          <a:p>
            <a:pPr marL="0" indent="0" eaLnBrk="1" hangingPunct="1">
              <a:buFont typeface="Arial" charset="0"/>
              <a:buNone/>
            </a:pPr>
            <a:r>
              <a:rPr lang="en-US" dirty="0" smtClean="0">
                <a:solidFill>
                  <a:srgbClr val="404040"/>
                </a:solidFill>
                <a:latin typeface="Arial" charset="0"/>
                <a:cs typeface="Arial" charset="0"/>
              </a:rPr>
              <a:t>There are many other factors to consider when deciding if an employee is impaired. Is it possible that this employee is diabetic, perhaps undiagnosed? Does this employee have domestic or financial problems that are causing tremendous stress? Many of these types of problems will cause behavior that could be misunderstood as drug or alcohol impairment.</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22506"/>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At the same time, counsel the accused employee that he or she may not retaliate against the person claiming the unwanted conduct, harassment, or discrimination.  Explain that the law forbids anyone from engaging in such retaliation.</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94919"/>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Caution must also be taken to limit potential exposure to claims brought by the employee being investigated. </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22506"/>
            <a:ext cx="80772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In a recent court decision, an employer terminated a female employee after a private investigator followed the employee to a bar and confirmed she consumed several alcoholic drinks before driving the company van, in violation of company policy.</a:t>
            </a: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a:p>
            <a:pPr marL="0" indent="0">
              <a:spcBef>
                <a:spcPts val="600"/>
              </a:spcBef>
              <a:spcAft>
                <a:spcPts val="1200"/>
              </a:spcAft>
              <a:buNone/>
            </a:pPr>
            <a:endParaRPr lang="en-US" sz="2800" dirty="0" smtClean="0">
              <a:solidFill>
                <a:srgbClr val="404040"/>
              </a:solidFill>
              <a:latin typeface="Arial" pitchFamily="34" charset="0"/>
              <a:ea typeface="Tahoma" pitchFamily="34" charset="0"/>
              <a:cs typeface="Arial" pitchFamily="34" charset="0"/>
            </a:endParaRP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22506"/>
            <a:ext cx="80772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The court held that the employer may have violated the employee’s rights under the Americans with Disabilities Act when it gave her a choice of termination or attending a treatment program, because the employer improperly perceived the employee to be an alcoholic.</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495346"/>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Another problem with the employer’s action in this case was the fact that it had not given this same choice to male employees in similar circumstances.</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13453"/>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Conduct the investigation as quickly and efficiently as possible.  The longer an investigation carries on, the greater the disruption to the workplace and the greater the likelihood that mistakes will occur that can be costly in terms of legal liability. </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04399"/>
            <a:ext cx="75438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Be very careful to understand whether this conduct being complained of involved co-worker harassment or whether it was a supervisor harassment. </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495346"/>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If it was a co-worker harassment situation, the plaintiff must prove the employer knew or should have known of the harassment and failed to take prompt corrective action.</a:t>
            </a:r>
          </a:p>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Thus, the employee would have the burden of proof.</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31560"/>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In cases of supervisor harassment, it is the employer who bears the burden of proof.</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49667"/>
            <a:ext cx="8229600" cy="5364163"/>
          </a:xfrm>
        </p:spPr>
        <p:txBody>
          <a:bodyPr>
            <a:normAutofit/>
          </a:bodyPr>
          <a:lstStyle/>
          <a:p>
            <a:pPr marL="0" indent="0">
              <a:spcBef>
                <a:spcPts val="600"/>
              </a:spcBef>
              <a:spcAft>
                <a:spcPts val="1200"/>
              </a:spcAft>
              <a:buNone/>
            </a:pPr>
            <a:r>
              <a:rPr lang="en-US" dirty="0" smtClean="0">
                <a:solidFill>
                  <a:srgbClr val="404040"/>
                </a:solidFill>
                <a:latin typeface="Arial" pitchFamily="34" charset="0"/>
                <a:ea typeface="Tahoma" pitchFamily="34" charset="0"/>
                <a:cs typeface="Arial" pitchFamily="34" charset="0"/>
              </a:rPr>
              <a:t>Regardless of whether the alleged harasser is a supervisor or a co-worker, the best way to avoid liability is to take prompt and effective remedial action which legally requires an adequate investigation of any complaints.</a:t>
            </a:r>
          </a:p>
        </p:txBody>
      </p:sp>
      <p:grpSp>
        <p:nvGrpSpPr>
          <p:cNvPr id="3" name="Group 2"/>
          <p:cNvGrpSpPr/>
          <p:nvPr/>
        </p:nvGrpSpPr>
        <p:grpSpPr>
          <a:xfrm>
            <a:off x="159944" y="6352989"/>
            <a:ext cx="5254378" cy="505011"/>
            <a:chOff x="159944" y="6352989"/>
            <a:chExt cx="5254378" cy="5050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7" name="TextBox 6"/>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Introduction</a:t>
            </a:r>
          </a:p>
        </p:txBody>
      </p:sp>
      <p:sp>
        <p:nvSpPr>
          <p:cNvPr id="14339" name="Content Placeholder 2"/>
          <p:cNvSpPr>
            <a:spLocks noGrp="1"/>
          </p:cNvSpPr>
          <p:nvPr>
            <p:ph idx="1"/>
          </p:nvPr>
        </p:nvSpPr>
        <p:spPr/>
        <p:txBody>
          <a:bodyPr>
            <a:normAutofit/>
          </a:bodyPr>
          <a:lstStyle/>
          <a:p>
            <a:pPr marL="0" indent="0" eaLnBrk="1" hangingPunct="1">
              <a:buFont typeface="Arial" charset="0"/>
              <a:buNone/>
            </a:pPr>
            <a:r>
              <a:rPr lang="en-US" dirty="0" smtClean="0">
                <a:solidFill>
                  <a:srgbClr val="404040"/>
                </a:solidFill>
                <a:latin typeface="Arial" charset="0"/>
                <a:cs typeface="Arial" charset="0"/>
              </a:rPr>
              <a:t>Because of the reasons outlined above, no accusation of impairment should ever be made. The employee is observed (preferably by two managers) and in private they are told, as a result of these observations it is believed that there may be a problem that effects their ability to do their job. In cases like this, company policy requires you to send an employee for a reasonable cause drug and alcohol test and allow a doctor to examine them.</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56376" y="0"/>
            <a:ext cx="8229600" cy="1143000"/>
          </a:xfrm>
        </p:spPr>
        <p:txBody>
          <a:bodyPr>
            <a:normAutofit fontScale="90000"/>
          </a:bodyPr>
          <a:lstStyle/>
          <a:p>
            <a:r>
              <a:rPr lang="en-US" sz="3800" b="1" dirty="0" smtClean="0"/>
              <a:t>Dos and Don’ts</a:t>
            </a:r>
            <a:r>
              <a:rPr lang="en-US" dirty="0" smtClean="0"/>
              <a:t/>
            </a:r>
            <a:br>
              <a:rPr lang="en-US" dirty="0" smtClean="0"/>
            </a:br>
            <a:r>
              <a:rPr lang="en-US" sz="3600" dirty="0" smtClean="0"/>
              <a:t>When Receiving a Complaint</a:t>
            </a:r>
          </a:p>
        </p:txBody>
      </p:sp>
      <p:sp>
        <p:nvSpPr>
          <p:cNvPr id="21507" name="Content Placeholder 2"/>
          <p:cNvSpPr>
            <a:spLocks noGrp="1"/>
          </p:cNvSpPr>
          <p:nvPr>
            <p:ph idx="1"/>
          </p:nvPr>
        </p:nvSpPr>
        <p:spPr>
          <a:xfrm>
            <a:off x="457200" y="1828800"/>
            <a:ext cx="8001000" cy="2743200"/>
          </a:xfrm>
        </p:spPr>
        <p:txBody>
          <a:bodyPr>
            <a:normAutofit/>
          </a:bodyPr>
          <a:lstStyle/>
          <a:p>
            <a:pPr marL="0" indent="0">
              <a:buNone/>
            </a:pPr>
            <a:r>
              <a:rPr lang="en-US" dirty="0" smtClean="0">
                <a:solidFill>
                  <a:srgbClr val="404040"/>
                </a:solidFill>
                <a:latin typeface="Arial" charset="0"/>
                <a:cs typeface="Arial" charset="0"/>
              </a:rPr>
              <a:t>The individual who receives a complaint, whether it be the supervisor or an HR professional, should generally observe the following dos and don’ts:</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800" b="1" dirty="0" smtClean="0"/>
              <a:t>DO</a:t>
            </a:r>
            <a:r>
              <a:rPr lang="en-US" b="1" dirty="0" smtClean="0"/>
              <a:t> </a:t>
            </a:r>
            <a:r>
              <a:rPr lang="en-US" sz="3800" dirty="0" smtClean="0"/>
              <a:t>When Receiving a Complaint</a:t>
            </a:r>
          </a:p>
        </p:txBody>
      </p:sp>
      <p:sp>
        <p:nvSpPr>
          <p:cNvPr id="22531" name="Content Placeholder 2"/>
          <p:cNvSpPr>
            <a:spLocks noGrp="1"/>
          </p:cNvSpPr>
          <p:nvPr>
            <p:ph idx="1"/>
          </p:nvPr>
        </p:nvSpPr>
        <p:spPr>
          <a:xfrm>
            <a:off x="457200" y="1371600"/>
            <a:ext cx="8001000" cy="3810001"/>
          </a:xfrm>
        </p:spPr>
        <p:txBody>
          <a:bodyPr>
            <a:noAutofit/>
          </a:bodyPr>
          <a:lstStyle/>
          <a:p>
            <a:pPr marL="463550" indent="-238125">
              <a:spcBef>
                <a:spcPts val="1200"/>
              </a:spcBef>
              <a:spcAft>
                <a:spcPts val="1200"/>
              </a:spcAft>
            </a:pPr>
            <a:r>
              <a:rPr lang="en-US" dirty="0" smtClean="0">
                <a:solidFill>
                  <a:srgbClr val="404040"/>
                </a:solidFill>
                <a:latin typeface="Arial" charset="0"/>
                <a:cs typeface="Arial" charset="0"/>
              </a:rPr>
              <a:t>Be open and receptive to a complaint.  The company wants to know (or should want to know) of any inappropriate behavior in the workplace</a:t>
            </a:r>
          </a:p>
          <a:p>
            <a:pPr marL="463550" indent="-238125">
              <a:spcBef>
                <a:spcPts val="1200"/>
              </a:spcBef>
              <a:spcAft>
                <a:spcPts val="1200"/>
              </a:spcAft>
            </a:pPr>
            <a:r>
              <a:rPr lang="en-US" dirty="0" smtClean="0">
                <a:solidFill>
                  <a:srgbClr val="404040"/>
                </a:solidFill>
                <a:latin typeface="Arial" charset="0"/>
                <a:cs typeface="Arial" charset="0"/>
              </a:rPr>
              <a:t>Take the complaint seriously, show concern, do not make jokes</a:t>
            </a:r>
          </a:p>
          <a:p>
            <a:pPr marL="463550" indent="-238125">
              <a:spcAft>
                <a:spcPts val="600"/>
              </a:spcAft>
            </a:pPr>
            <a:endParaRPr lang="en-US" sz="24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800" b="1" dirty="0" smtClean="0"/>
              <a:t>DO</a:t>
            </a:r>
            <a:r>
              <a:rPr lang="en-US" b="1" dirty="0" smtClean="0"/>
              <a:t> </a:t>
            </a:r>
            <a:r>
              <a:rPr lang="en-US" sz="3800" dirty="0" smtClean="0"/>
              <a:t>When Receiving a Complaint</a:t>
            </a:r>
          </a:p>
        </p:txBody>
      </p:sp>
      <p:sp>
        <p:nvSpPr>
          <p:cNvPr id="22531" name="Content Placeholder 2"/>
          <p:cNvSpPr>
            <a:spLocks noGrp="1"/>
          </p:cNvSpPr>
          <p:nvPr>
            <p:ph idx="1"/>
          </p:nvPr>
        </p:nvSpPr>
        <p:spPr>
          <a:xfrm>
            <a:off x="457200" y="1371600"/>
            <a:ext cx="8001000" cy="3810001"/>
          </a:xfrm>
        </p:spPr>
        <p:txBody>
          <a:bodyPr>
            <a:noAutofit/>
          </a:bodyPr>
          <a:lstStyle/>
          <a:p>
            <a:pPr marL="463550" indent="-238125">
              <a:spcBef>
                <a:spcPts val="1200"/>
              </a:spcBef>
              <a:spcAft>
                <a:spcPts val="1200"/>
              </a:spcAft>
            </a:pPr>
            <a:r>
              <a:rPr lang="en-US" dirty="0" smtClean="0">
                <a:solidFill>
                  <a:srgbClr val="404040"/>
                </a:solidFill>
                <a:latin typeface="Arial" charset="0"/>
                <a:cs typeface="Arial" charset="0"/>
              </a:rPr>
              <a:t>Be non-judgmental in terms of whether you believe the complainant or not. Your first impression may be incorrect.</a:t>
            </a:r>
          </a:p>
          <a:p>
            <a:pPr marL="463550" indent="-238125">
              <a:spcBef>
                <a:spcPts val="1200"/>
              </a:spcBef>
              <a:spcAft>
                <a:spcPts val="1200"/>
              </a:spcAft>
            </a:pPr>
            <a:r>
              <a:rPr lang="en-US" dirty="0" smtClean="0">
                <a:solidFill>
                  <a:srgbClr val="404040"/>
                </a:solidFill>
                <a:latin typeface="Arial" charset="0"/>
                <a:cs typeface="Arial" charset="0"/>
              </a:rPr>
              <a:t>Follow company procedures.  Generally, this means informing human resources.</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800" b="1" dirty="0" smtClean="0"/>
              <a:t>DO</a:t>
            </a:r>
            <a:r>
              <a:rPr lang="en-US" b="1" dirty="0" smtClean="0"/>
              <a:t> </a:t>
            </a:r>
            <a:r>
              <a:rPr lang="en-US" sz="3800" dirty="0" smtClean="0"/>
              <a:t>When Receiving a Complaint</a:t>
            </a:r>
          </a:p>
        </p:txBody>
      </p:sp>
      <p:sp>
        <p:nvSpPr>
          <p:cNvPr id="22531" name="Content Placeholder 2"/>
          <p:cNvSpPr>
            <a:spLocks noGrp="1"/>
          </p:cNvSpPr>
          <p:nvPr>
            <p:ph idx="1"/>
          </p:nvPr>
        </p:nvSpPr>
        <p:spPr>
          <a:xfrm>
            <a:off x="457200" y="1371600"/>
            <a:ext cx="8001000" cy="3810001"/>
          </a:xfrm>
        </p:spPr>
        <p:txBody>
          <a:bodyPr>
            <a:noAutofit/>
          </a:bodyPr>
          <a:lstStyle/>
          <a:p>
            <a:pPr marL="463550" indent="-238125">
              <a:spcBef>
                <a:spcPts val="1200"/>
              </a:spcBef>
              <a:spcAft>
                <a:spcPts val="1200"/>
              </a:spcAft>
            </a:pPr>
            <a:r>
              <a:rPr lang="en-US" sz="3000" dirty="0" smtClean="0">
                <a:solidFill>
                  <a:srgbClr val="404040"/>
                </a:solidFill>
                <a:latin typeface="Arial" charset="0"/>
                <a:cs typeface="Arial" charset="0"/>
              </a:rPr>
              <a:t>Respond promptly.  Don’t let it drag out.</a:t>
            </a:r>
          </a:p>
          <a:p>
            <a:pPr marL="463550" indent="-238125">
              <a:spcBef>
                <a:spcPts val="1200"/>
              </a:spcBef>
              <a:spcAft>
                <a:spcPts val="1200"/>
              </a:spcAft>
            </a:pPr>
            <a:r>
              <a:rPr lang="en-US" sz="3000" dirty="0" smtClean="0">
                <a:solidFill>
                  <a:srgbClr val="404040"/>
                </a:solidFill>
                <a:latin typeface="Arial" charset="0"/>
                <a:cs typeface="Arial" charset="0"/>
              </a:rPr>
              <a:t>Take immediate steps to correct serious risks, such as threats of violence or allegations of violence, even if you do not have time to first complete an investigation.  Carefully consider separating the “victim” from the “harasser” pending the investigation.</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sz="3800" b="1" dirty="0" smtClean="0"/>
              <a:t>DO NOT </a:t>
            </a:r>
            <a:r>
              <a:rPr lang="en-US" sz="3800" dirty="0" smtClean="0"/>
              <a:t>When Receiving a Complaint</a:t>
            </a:r>
          </a:p>
        </p:txBody>
      </p:sp>
      <p:sp>
        <p:nvSpPr>
          <p:cNvPr id="22531" name="Content Placeholder 2"/>
          <p:cNvSpPr>
            <a:spLocks noGrp="1"/>
          </p:cNvSpPr>
          <p:nvPr>
            <p:ph idx="1"/>
          </p:nvPr>
        </p:nvSpPr>
        <p:spPr>
          <a:xfrm>
            <a:off x="457200" y="1371600"/>
            <a:ext cx="8001000" cy="3810001"/>
          </a:xfrm>
        </p:spPr>
        <p:txBody>
          <a:bodyPr>
            <a:noAutofit/>
          </a:bodyPr>
          <a:lstStyle/>
          <a:p>
            <a:pPr marL="0" indent="0">
              <a:spcBef>
                <a:spcPts val="1200"/>
              </a:spcBef>
              <a:spcAft>
                <a:spcPts val="1200"/>
              </a:spcAft>
              <a:buNone/>
            </a:pPr>
            <a:r>
              <a:rPr lang="en-US" dirty="0" smtClean="0">
                <a:solidFill>
                  <a:srgbClr val="404040"/>
                </a:solidFill>
                <a:latin typeface="Arial" charset="0"/>
                <a:cs typeface="Arial" charset="0"/>
              </a:rPr>
              <a:t>Do not act as gatekeeper.  Pass all relevant information on to human resources, </a:t>
            </a:r>
            <a:r>
              <a:rPr lang="en-US" u="sng" dirty="0" smtClean="0">
                <a:solidFill>
                  <a:srgbClr val="404040"/>
                </a:solidFill>
                <a:latin typeface="Arial" charset="0"/>
                <a:cs typeface="Arial" charset="0"/>
              </a:rPr>
              <a:t>even if the victim asks you not to do anything about his or her complaint</a:t>
            </a:r>
            <a:r>
              <a:rPr lang="en-US" dirty="0" smtClean="0">
                <a:solidFill>
                  <a:srgbClr val="404040"/>
                </a:solidFill>
                <a:latin typeface="Arial" charset="0"/>
                <a:cs typeface="Arial" charset="0"/>
              </a:rPr>
              <a:t>.</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sz="4200" b="1" dirty="0" smtClean="0"/>
              <a:t>DO NOT </a:t>
            </a:r>
            <a:r>
              <a:rPr lang="en-US" sz="3800" dirty="0" smtClean="0"/>
              <a:t>When Receiving a Complaint</a:t>
            </a:r>
          </a:p>
        </p:txBody>
      </p:sp>
      <p:sp>
        <p:nvSpPr>
          <p:cNvPr id="22531" name="Content Placeholder 2"/>
          <p:cNvSpPr>
            <a:spLocks noGrp="1"/>
          </p:cNvSpPr>
          <p:nvPr>
            <p:ph idx="1"/>
          </p:nvPr>
        </p:nvSpPr>
        <p:spPr>
          <a:xfrm>
            <a:off x="457200" y="1371600"/>
            <a:ext cx="8001000" cy="3810001"/>
          </a:xfrm>
        </p:spPr>
        <p:txBody>
          <a:bodyPr>
            <a:noAutofit/>
          </a:bodyPr>
          <a:lstStyle/>
          <a:p>
            <a:pPr marL="0" indent="0">
              <a:spcBef>
                <a:spcPts val="1200"/>
              </a:spcBef>
              <a:spcAft>
                <a:spcPts val="1200"/>
              </a:spcAft>
              <a:buNone/>
            </a:pPr>
            <a:r>
              <a:rPr lang="en-US" dirty="0" smtClean="0">
                <a:solidFill>
                  <a:srgbClr val="404040"/>
                </a:solidFill>
                <a:latin typeface="Arial" charset="0"/>
                <a:cs typeface="Arial" charset="0"/>
              </a:rPr>
              <a:t>When conducting witness interviews, do not indicate whether you believe or disbelieve an employee’s account.  No decision should be made before a complete investigation has been conducted and you have gathered all the facts.</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sz="3800" b="1" dirty="0" smtClean="0"/>
              <a:t>DO NOT </a:t>
            </a:r>
            <a:r>
              <a:rPr lang="en-US" sz="3800" dirty="0" smtClean="0"/>
              <a:t>When Receiving a Complaint</a:t>
            </a:r>
          </a:p>
        </p:txBody>
      </p:sp>
      <p:sp>
        <p:nvSpPr>
          <p:cNvPr id="22531" name="Content Placeholder 2"/>
          <p:cNvSpPr>
            <a:spLocks noGrp="1"/>
          </p:cNvSpPr>
          <p:nvPr>
            <p:ph idx="1"/>
          </p:nvPr>
        </p:nvSpPr>
        <p:spPr>
          <a:xfrm>
            <a:off x="457200" y="1371600"/>
            <a:ext cx="8001000" cy="3810001"/>
          </a:xfrm>
        </p:spPr>
        <p:txBody>
          <a:bodyPr>
            <a:noAutofit/>
          </a:bodyPr>
          <a:lstStyle/>
          <a:p>
            <a:pPr marL="0" indent="0">
              <a:spcBef>
                <a:spcPts val="1200"/>
              </a:spcBef>
              <a:spcAft>
                <a:spcPts val="1200"/>
              </a:spcAft>
              <a:buNone/>
            </a:pPr>
            <a:r>
              <a:rPr lang="en-US" sz="3100" dirty="0" smtClean="0">
                <a:solidFill>
                  <a:srgbClr val="404040"/>
                </a:solidFill>
                <a:latin typeface="Arial" charset="0"/>
                <a:cs typeface="Arial" charset="0"/>
              </a:rPr>
              <a:t>Do not promise a victim or witness that they will remain anonymous, or that the interview will be kept confidential.  It is usually appropriate to tell the victim or witness that what is said in the interviews will be kept as confidential as is reasonably possible, given the circumstances and given the company’s legal obligation to respond to the complaint.</a:t>
            </a:r>
          </a:p>
          <a:p>
            <a:pPr marL="0" indent="0">
              <a:spcBef>
                <a:spcPts val="1200"/>
              </a:spcBef>
              <a:spcAft>
                <a:spcPts val="1200"/>
              </a:spcAft>
              <a:buNone/>
            </a:pPr>
            <a:endParaRPr lang="en-US" sz="2800" dirty="0" smtClean="0">
              <a:solidFill>
                <a:srgbClr val="404040"/>
              </a:solidFill>
              <a:latin typeface="Arial" charset="0"/>
              <a:cs typeface="Arial" charset="0"/>
            </a:endParaRPr>
          </a:p>
          <a:p>
            <a:pPr marL="0" indent="0">
              <a:spcBef>
                <a:spcPts val="1200"/>
              </a:spcBef>
              <a:spcAft>
                <a:spcPts val="1200"/>
              </a:spcAft>
              <a:buNone/>
            </a:pPr>
            <a:endParaRPr lang="en-US" sz="28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sz="3800" b="1" dirty="0" smtClean="0"/>
              <a:t>DO NOT </a:t>
            </a:r>
            <a:r>
              <a:rPr lang="en-US" sz="3800" dirty="0" smtClean="0"/>
              <a:t>When Receiving a Complaint</a:t>
            </a:r>
          </a:p>
        </p:txBody>
      </p:sp>
      <p:sp>
        <p:nvSpPr>
          <p:cNvPr id="22531" name="Content Placeholder 2"/>
          <p:cNvSpPr>
            <a:spLocks noGrp="1"/>
          </p:cNvSpPr>
          <p:nvPr>
            <p:ph idx="1"/>
          </p:nvPr>
        </p:nvSpPr>
        <p:spPr>
          <a:xfrm>
            <a:off x="457200" y="1295400"/>
            <a:ext cx="8001000" cy="3886201"/>
          </a:xfrm>
        </p:spPr>
        <p:txBody>
          <a:bodyPr>
            <a:noAutofit/>
          </a:bodyPr>
          <a:lstStyle/>
          <a:p>
            <a:pPr marL="0" indent="0">
              <a:spcBef>
                <a:spcPts val="1200"/>
              </a:spcBef>
              <a:spcAft>
                <a:spcPts val="1200"/>
              </a:spcAft>
              <a:buNone/>
            </a:pPr>
            <a:r>
              <a:rPr lang="en-US" sz="2400" dirty="0" smtClean="0">
                <a:solidFill>
                  <a:srgbClr val="404040"/>
                </a:solidFill>
                <a:latin typeface="Arial" charset="0"/>
                <a:cs typeface="Arial" charset="0"/>
              </a:rPr>
              <a:t>Do not make any promises about how the complaint will affect anyone’s job, except to assure the victim that no retaliation will be made for a complaint made in good faith. Often, employees accused of harassment will want to know immediately if their job is in jeopardy.  Although it is generally inappropriate to assure an accused harasser that his or her job is safe, it is generally appropriate to assure him or her that no action will be taken until a thorough investigation has been conducted, and they have had an opportunity to tell their side of the story.</a:t>
            </a:r>
          </a:p>
          <a:p>
            <a:pPr marL="0" indent="0">
              <a:spcBef>
                <a:spcPts val="1200"/>
              </a:spcBef>
              <a:spcAft>
                <a:spcPts val="1200"/>
              </a:spcAft>
              <a:buNone/>
            </a:pPr>
            <a:endParaRPr lang="en-US" sz="2400" dirty="0" smtClean="0">
              <a:solidFill>
                <a:srgbClr val="404040"/>
              </a:solidFill>
              <a:latin typeface="Arial" charset="0"/>
              <a:cs typeface="Arial" charset="0"/>
            </a:endParaRPr>
          </a:p>
          <a:p>
            <a:pPr marL="0" indent="0">
              <a:spcBef>
                <a:spcPts val="1200"/>
              </a:spcBef>
              <a:spcAft>
                <a:spcPts val="1200"/>
              </a:spcAft>
              <a:buNone/>
            </a:pPr>
            <a:endParaRPr lang="en-US" sz="2400" dirty="0" smtClean="0">
              <a:solidFill>
                <a:srgbClr val="404040"/>
              </a:solidFill>
              <a:latin typeface="Arial" charset="0"/>
              <a:cs typeface="Arial" charset="0"/>
            </a:endParaRPr>
          </a:p>
          <a:p>
            <a:pPr marL="0" indent="0">
              <a:spcBef>
                <a:spcPts val="1200"/>
              </a:spcBef>
              <a:spcAft>
                <a:spcPts val="1200"/>
              </a:spcAft>
              <a:buNone/>
            </a:pPr>
            <a:endParaRPr lang="en-US" sz="2400" dirty="0" smtClean="0">
              <a:solidFill>
                <a:srgbClr val="404040"/>
              </a:solidFill>
              <a:latin typeface="Arial" charset="0"/>
              <a:cs typeface="Arial" charset="0"/>
            </a:endParaRPr>
          </a:p>
          <a:p>
            <a:pPr marL="0" indent="0">
              <a:spcBef>
                <a:spcPts val="1200"/>
              </a:spcBef>
              <a:spcAft>
                <a:spcPts val="1200"/>
              </a:spcAft>
              <a:buNone/>
            </a:pPr>
            <a:endParaRPr lang="en-US" sz="24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sz="3800" b="1" dirty="0" smtClean="0"/>
              <a:t>DO NOT </a:t>
            </a:r>
            <a:r>
              <a:rPr lang="en-US" sz="3800" dirty="0" smtClean="0"/>
              <a:t>When Receiving a Complaint</a:t>
            </a:r>
          </a:p>
        </p:txBody>
      </p:sp>
      <p:sp>
        <p:nvSpPr>
          <p:cNvPr id="22531" name="Content Placeholder 2"/>
          <p:cNvSpPr>
            <a:spLocks noGrp="1"/>
          </p:cNvSpPr>
          <p:nvPr>
            <p:ph idx="1"/>
          </p:nvPr>
        </p:nvSpPr>
        <p:spPr>
          <a:xfrm>
            <a:off x="457200" y="1371600"/>
            <a:ext cx="7848600" cy="3810001"/>
          </a:xfrm>
        </p:spPr>
        <p:txBody>
          <a:bodyPr>
            <a:noAutofit/>
          </a:bodyPr>
          <a:lstStyle/>
          <a:p>
            <a:pPr marL="0" indent="0">
              <a:spcBef>
                <a:spcPts val="1200"/>
              </a:spcBef>
              <a:spcAft>
                <a:spcPts val="1200"/>
              </a:spcAft>
              <a:buNone/>
            </a:pPr>
            <a:r>
              <a:rPr lang="en-US" dirty="0" smtClean="0">
                <a:solidFill>
                  <a:srgbClr val="404040"/>
                </a:solidFill>
                <a:latin typeface="Arial" charset="0"/>
                <a:cs typeface="Arial" charset="0"/>
              </a:rPr>
              <a:t>Do not retaliate against the complainant, and instruct the accused harasser not to do so.</a:t>
            </a:r>
          </a:p>
          <a:p>
            <a:pPr marL="0" indent="0">
              <a:spcBef>
                <a:spcPts val="1200"/>
              </a:spcBef>
              <a:spcAft>
                <a:spcPts val="1200"/>
              </a:spcAft>
              <a:buNone/>
            </a:pPr>
            <a:endParaRPr lang="en-US" sz="2800" dirty="0" smtClean="0">
              <a:solidFill>
                <a:srgbClr val="404040"/>
              </a:solidFill>
              <a:latin typeface="Arial" charset="0"/>
              <a:cs typeface="Arial" charset="0"/>
            </a:endParaRPr>
          </a:p>
          <a:p>
            <a:pPr marL="0" indent="0">
              <a:spcBef>
                <a:spcPts val="1200"/>
              </a:spcBef>
              <a:spcAft>
                <a:spcPts val="1200"/>
              </a:spcAft>
              <a:buNone/>
            </a:pPr>
            <a:endParaRPr lang="en-US" sz="2800" dirty="0" smtClean="0">
              <a:solidFill>
                <a:srgbClr val="404040"/>
              </a:solidFill>
              <a:latin typeface="Arial" charset="0"/>
              <a:cs typeface="Arial" charset="0"/>
            </a:endParaRPr>
          </a:p>
          <a:p>
            <a:pPr marL="0" indent="0">
              <a:spcBef>
                <a:spcPts val="1200"/>
              </a:spcBef>
              <a:spcAft>
                <a:spcPts val="1200"/>
              </a:spcAft>
              <a:buNone/>
            </a:pPr>
            <a:endParaRPr lang="en-US" sz="2800" dirty="0" smtClean="0">
              <a:solidFill>
                <a:srgbClr val="404040"/>
              </a:solidFill>
              <a:latin typeface="Arial" charset="0"/>
              <a:cs typeface="Arial" charset="0"/>
            </a:endParaRPr>
          </a:p>
          <a:p>
            <a:pPr marL="0" indent="0">
              <a:spcBef>
                <a:spcPts val="1200"/>
              </a:spcBef>
              <a:spcAft>
                <a:spcPts val="1200"/>
              </a:spcAft>
              <a:buNone/>
            </a:pPr>
            <a:endParaRPr lang="en-US" sz="28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Interviewer Open-ended Questions</a:t>
            </a:r>
          </a:p>
        </p:txBody>
      </p:sp>
      <p:sp>
        <p:nvSpPr>
          <p:cNvPr id="24579" name="Content Placeholder 2"/>
          <p:cNvSpPr>
            <a:spLocks noGrp="1"/>
          </p:cNvSpPr>
          <p:nvPr>
            <p:ph idx="1"/>
          </p:nvPr>
        </p:nvSpPr>
        <p:spPr>
          <a:xfrm>
            <a:off x="457200" y="1371600"/>
            <a:ext cx="8229600" cy="4754563"/>
          </a:xfrm>
        </p:spPr>
        <p:txBody>
          <a:bodyPr>
            <a:normAutofit/>
          </a:bodyPr>
          <a:lstStyle/>
          <a:p>
            <a:pPr marL="463550" indent="-238125">
              <a:spcAft>
                <a:spcPts val="1200"/>
              </a:spcAft>
            </a:pPr>
            <a:r>
              <a:rPr lang="en-US" dirty="0" smtClean="0">
                <a:solidFill>
                  <a:srgbClr val="404040"/>
                </a:solidFill>
                <a:latin typeface="Arial" charset="0"/>
                <a:cs typeface="Arial" charset="0"/>
              </a:rPr>
              <a:t>Describe everything that happened in detail (Every incident that occurred, exactly what this witness heard or saw).</a:t>
            </a:r>
          </a:p>
          <a:p>
            <a:pPr marL="463550" indent="-238125">
              <a:spcAft>
                <a:spcPts val="1200"/>
              </a:spcAft>
            </a:pPr>
            <a:r>
              <a:rPr lang="en-US" dirty="0" smtClean="0">
                <a:solidFill>
                  <a:srgbClr val="404040"/>
                </a:solidFill>
                <a:latin typeface="Arial" charset="0"/>
                <a:cs typeface="Arial" charset="0"/>
              </a:rPr>
              <a:t>What was the context of the behavior, as in where were they, what were they doing, why were they there?</a:t>
            </a:r>
          </a:p>
          <a:p>
            <a:pPr marL="0" indent="0">
              <a:spcAft>
                <a:spcPts val="1200"/>
              </a:spcAft>
              <a:buNone/>
            </a:pPr>
            <a:endParaRPr lang="en-US" sz="2800" dirty="0" smtClean="0">
              <a:solidFill>
                <a:srgbClr val="404040"/>
              </a:solidFill>
              <a:latin typeface="Arial" charset="0"/>
              <a:cs typeface="Arial" charset="0"/>
            </a:endParaRPr>
          </a:p>
          <a:p>
            <a:pPr marL="0" indent="0">
              <a:spcAft>
                <a:spcPts val="1200"/>
              </a:spcAft>
              <a:buNone/>
            </a:pPr>
            <a:endParaRPr lang="en-US" sz="28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Introduction</a:t>
            </a:r>
          </a:p>
        </p:txBody>
      </p:sp>
      <p:sp>
        <p:nvSpPr>
          <p:cNvPr id="15363" name="Content Placeholder 2"/>
          <p:cNvSpPr>
            <a:spLocks noGrp="1"/>
          </p:cNvSpPr>
          <p:nvPr>
            <p:ph idx="1"/>
          </p:nvPr>
        </p:nvSpPr>
        <p:spPr/>
        <p:txBody>
          <a:bodyPr>
            <a:normAutofit/>
          </a:bodyPr>
          <a:lstStyle/>
          <a:p>
            <a:pPr marL="0" indent="0" eaLnBrk="1" hangingPunct="1">
              <a:lnSpc>
                <a:spcPct val="92000"/>
              </a:lnSpc>
              <a:buFont typeface="Arial" charset="0"/>
              <a:buNone/>
            </a:pPr>
            <a:r>
              <a:rPr lang="en-US" dirty="0" smtClean="0">
                <a:solidFill>
                  <a:srgbClr val="404040"/>
                </a:solidFill>
                <a:latin typeface="Arial" charset="0"/>
                <a:cs typeface="Arial" charset="0"/>
              </a:rPr>
              <a:t>The issue being discussed is the safety of the employee and their coworkers, not the tests or exam. Often employees will try to change the issue. Your company policy should include the fact that refusing to be tested has the same consequence as a positive result. Be sure to have the managers who witness the behavior document the facts leading to the decision to have the employee tested. </a:t>
            </a:r>
          </a:p>
          <a:p>
            <a:pPr marL="0" indent="0" eaLnBrk="1" hangingPunct="1">
              <a:lnSpc>
                <a:spcPct val="92000"/>
              </a:lnSpc>
              <a:buFont typeface="Arial" charset="0"/>
              <a:buNone/>
            </a:pPr>
            <a:r>
              <a:rPr lang="en-US" dirty="0" smtClean="0">
                <a:solidFill>
                  <a:srgbClr val="404040"/>
                </a:solidFill>
                <a:latin typeface="Arial" charset="0"/>
                <a:cs typeface="Arial" charset="0"/>
              </a:rPr>
              <a:t>DOCUMENT ONLY THE FACTS!!! NEVER DIAGNOSE ANY PHYSICAL CONDITION!!!</a:t>
            </a: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Interviewer Open-ended Questions</a:t>
            </a:r>
          </a:p>
        </p:txBody>
      </p:sp>
      <p:sp>
        <p:nvSpPr>
          <p:cNvPr id="24579" name="Content Placeholder 2"/>
          <p:cNvSpPr>
            <a:spLocks noGrp="1"/>
          </p:cNvSpPr>
          <p:nvPr>
            <p:ph idx="1"/>
          </p:nvPr>
        </p:nvSpPr>
        <p:spPr>
          <a:xfrm>
            <a:off x="457200" y="1371600"/>
            <a:ext cx="8229600" cy="4754563"/>
          </a:xfrm>
        </p:spPr>
        <p:txBody>
          <a:bodyPr>
            <a:normAutofit/>
          </a:bodyPr>
          <a:lstStyle/>
          <a:p>
            <a:pPr marL="463550" indent="-238125">
              <a:spcAft>
                <a:spcPts val="1200"/>
              </a:spcAft>
            </a:pPr>
            <a:r>
              <a:rPr lang="en-US" dirty="0" smtClean="0">
                <a:solidFill>
                  <a:srgbClr val="404040"/>
                </a:solidFill>
                <a:latin typeface="Arial" charset="0"/>
                <a:cs typeface="Arial" charset="0"/>
              </a:rPr>
              <a:t>When did the incident occur?</a:t>
            </a:r>
          </a:p>
          <a:p>
            <a:pPr marL="463550" indent="-238125">
              <a:spcAft>
                <a:spcPts val="1200"/>
              </a:spcAft>
            </a:pPr>
            <a:r>
              <a:rPr lang="en-US" dirty="0" smtClean="0">
                <a:solidFill>
                  <a:srgbClr val="404040"/>
                </a:solidFill>
                <a:latin typeface="Arial" charset="0"/>
                <a:cs typeface="Arial" charset="0"/>
              </a:rPr>
              <a:t>Who else was present, and what, if anything, did they see or hear?</a:t>
            </a:r>
          </a:p>
          <a:p>
            <a:pPr marL="463550" indent="-238125">
              <a:spcAft>
                <a:spcPts val="1200"/>
              </a:spcAft>
            </a:pPr>
            <a:r>
              <a:rPr lang="en-US" dirty="0" smtClean="0">
                <a:solidFill>
                  <a:srgbClr val="404040"/>
                </a:solidFill>
                <a:latin typeface="Arial" charset="0"/>
                <a:cs typeface="Arial" charset="0"/>
              </a:rPr>
              <a:t>What, if anything, did you do about the incident? (for example, did the witness tell the harasser to stop?)</a:t>
            </a:r>
          </a:p>
          <a:p>
            <a:pPr marL="0" indent="0">
              <a:spcAft>
                <a:spcPts val="1200"/>
              </a:spcAft>
              <a:buNone/>
            </a:pPr>
            <a:endParaRPr lang="en-US" sz="28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Interviewer Open-ended Questions</a:t>
            </a:r>
          </a:p>
        </p:txBody>
      </p:sp>
      <p:sp>
        <p:nvSpPr>
          <p:cNvPr id="24579" name="Content Placeholder 2"/>
          <p:cNvSpPr>
            <a:spLocks noGrp="1"/>
          </p:cNvSpPr>
          <p:nvPr>
            <p:ph idx="1"/>
          </p:nvPr>
        </p:nvSpPr>
        <p:spPr>
          <a:xfrm>
            <a:off x="457200" y="1371600"/>
            <a:ext cx="8229600" cy="4754563"/>
          </a:xfrm>
        </p:spPr>
        <p:txBody>
          <a:bodyPr>
            <a:normAutofit/>
          </a:bodyPr>
          <a:lstStyle/>
          <a:p>
            <a:pPr marL="463550" indent="-238125">
              <a:spcAft>
                <a:spcPts val="1200"/>
              </a:spcAft>
            </a:pPr>
            <a:r>
              <a:rPr lang="en-US" dirty="0" smtClean="0">
                <a:solidFill>
                  <a:srgbClr val="404040"/>
                </a:solidFill>
                <a:latin typeface="Arial" charset="0"/>
                <a:cs typeface="Arial" charset="0"/>
              </a:rPr>
              <a:t>What, if anything, did you tell others about the incident?</a:t>
            </a:r>
          </a:p>
          <a:p>
            <a:pPr marL="463550" indent="-238125">
              <a:spcAft>
                <a:spcPts val="1200"/>
              </a:spcAft>
            </a:pPr>
            <a:r>
              <a:rPr lang="en-US" dirty="0" smtClean="0">
                <a:solidFill>
                  <a:srgbClr val="404040"/>
                </a:solidFill>
                <a:latin typeface="Arial" charset="0"/>
                <a:cs typeface="Arial" charset="0"/>
              </a:rPr>
              <a:t>Have you heard anyone else discuss the incident, and, if so, what did you hear?</a:t>
            </a:r>
          </a:p>
          <a:p>
            <a:pPr marL="0" indent="0">
              <a:spcAft>
                <a:spcPts val="1200"/>
              </a:spcAft>
              <a:buNone/>
            </a:pPr>
            <a:endParaRPr lang="en-US" sz="2800" dirty="0" smtClean="0">
              <a:solidFill>
                <a:srgbClr val="404040"/>
              </a:solidFill>
              <a:latin typeface="Arial" charset="0"/>
              <a:cs typeface="Arial"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498348"/>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Normally, this will require the investigator to decide whether the actions did or did not occur, and whether the conduct violates a company policy.  Even if it didn’t contradict a specific rule, was the conduct inappropriate or risky?</a:t>
            </a: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462135"/>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There is no clear legal standard for making personnel decisions based on a workplace investigation, such as beyond a reasonable doubt or preponderance of the evidence.  It is reasonable to adjust the proof required and/or the actions taken based on the seriousness of the allegation.</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489295"/>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The results of an investigation may turn solely on the credibility of witnesses, particularly in a case where the only witnesses are the complainant and the alleged harasser.</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371600"/>
            <a:ext cx="8229600" cy="4754563"/>
          </a:xfrm>
        </p:spPr>
        <p:txBody>
          <a:bodyPr rtlCol="0">
            <a:noAutofit/>
          </a:bodyPr>
          <a:lstStyle/>
          <a:p>
            <a:pPr marL="0" indent="0">
              <a:spcBef>
                <a:spcPts val="0"/>
              </a:spcBef>
              <a:spcAft>
                <a:spcPts val="1800"/>
              </a:spcAft>
              <a:buNone/>
              <a:defRPr/>
            </a:pPr>
            <a:r>
              <a:rPr lang="en-US" sz="3000" dirty="0" smtClean="0">
                <a:solidFill>
                  <a:srgbClr val="404040"/>
                </a:solidFill>
                <a:latin typeface="Arial" pitchFamily="34" charset="0"/>
                <a:cs typeface="Arial" pitchFamily="34" charset="0"/>
              </a:rPr>
              <a:t>In making such determinations, the investigator should be able to explain why one witness was more credible (e.g. one witness had a greater motive to lie, or a reputation for truthfulness, there were inconsistencies in witnesses’ stories, or one witness’s body language was defensive and/or inappropriate to the context, as in not acting surprised upon hearing the allegation).</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498348"/>
            <a:ext cx="80010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It is appropriate to instruct each person interviewed that this is an important process and that the witness needs to be completely truthful.</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525509"/>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The investigator must keep the process confidential to the greatest extent possible.  The investigator should discuss the matter only on a strict, need-to-know basis, and should not engage in gossip.</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489295"/>
            <a:ext cx="8229600" cy="4754563"/>
          </a:xfrm>
        </p:spPr>
        <p:txBody>
          <a:bodyPr rtlCol="0">
            <a:noAutofit/>
          </a:bodyPr>
          <a:lstStyle/>
          <a:p>
            <a:pPr marL="0" indent="0">
              <a:spcBef>
                <a:spcPts val="0"/>
              </a:spcBef>
              <a:spcAft>
                <a:spcPts val="1800"/>
              </a:spcAft>
              <a:buNone/>
              <a:defRPr/>
            </a:pPr>
            <a:r>
              <a:rPr lang="en-US" dirty="0" smtClean="0">
                <a:solidFill>
                  <a:srgbClr val="404040"/>
                </a:solidFill>
                <a:latin typeface="Arial" pitchFamily="34" charset="0"/>
                <a:cs typeface="Arial" pitchFamily="34" charset="0"/>
              </a:rPr>
              <a:t>Witnesses who are interviewed should be told that they are not to discuss confidential matters with anyone at work or outside work.  </a:t>
            </a:r>
          </a:p>
          <a:p>
            <a:pPr marL="0" indent="0">
              <a:spcBef>
                <a:spcPts val="0"/>
              </a:spcBef>
              <a:spcAft>
                <a:spcPts val="1800"/>
              </a:spcAft>
              <a:buNone/>
              <a:defRPr/>
            </a:pPr>
            <a:r>
              <a:rPr lang="en-US" dirty="0" smtClean="0">
                <a:solidFill>
                  <a:srgbClr val="404040"/>
                </a:solidFill>
                <a:latin typeface="Arial" pitchFamily="34" charset="0"/>
                <a:cs typeface="Arial" pitchFamily="34" charset="0"/>
              </a:rPr>
              <a:t>Breaches of confidentiality may subject the company or the witness to claims of invasion of privacy or defamation by the complainant and/or the harasser.</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Reaching a Conclusion</a:t>
            </a:r>
          </a:p>
        </p:txBody>
      </p:sp>
      <p:sp>
        <p:nvSpPr>
          <p:cNvPr id="3" name="Content Placeholder 2"/>
          <p:cNvSpPr>
            <a:spLocks noGrp="1"/>
          </p:cNvSpPr>
          <p:nvPr>
            <p:ph idx="1"/>
          </p:nvPr>
        </p:nvSpPr>
        <p:spPr>
          <a:xfrm>
            <a:off x="457200" y="1371600"/>
            <a:ext cx="8229600" cy="4754563"/>
          </a:xfrm>
        </p:spPr>
        <p:txBody>
          <a:bodyPr rtlCol="0">
            <a:noAutofit/>
          </a:bodyPr>
          <a:lstStyle/>
          <a:p>
            <a:pPr marL="0" indent="0">
              <a:spcBef>
                <a:spcPts val="0"/>
              </a:spcBef>
              <a:spcAft>
                <a:spcPts val="1800"/>
              </a:spcAft>
              <a:buNone/>
              <a:defRPr/>
            </a:pPr>
            <a:r>
              <a:rPr lang="en-US" sz="2800" dirty="0" smtClean="0">
                <a:solidFill>
                  <a:srgbClr val="404040"/>
                </a:solidFill>
                <a:latin typeface="Arial" pitchFamily="34" charset="0"/>
                <a:cs typeface="Arial" pitchFamily="34" charset="0"/>
              </a:rPr>
              <a:t>I</a:t>
            </a:r>
            <a:r>
              <a:rPr lang="en-US" sz="3000" dirty="0" smtClean="0">
                <a:solidFill>
                  <a:srgbClr val="404040"/>
                </a:solidFill>
                <a:latin typeface="Arial" pitchFamily="34" charset="0"/>
                <a:cs typeface="Arial" pitchFamily="34" charset="0"/>
              </a:rPr>
              <a:t>n addition, breaches of confidentiality may subject employees to retaliatory actions by others.  </a:t>
            </a:r>
          </a:p>
          <a:p>
            <a:pPr marL="0" indent="0">
              <a:lnSpc>
                <a:spcPct val="90000"/>
              </a:lnSpc>
              <a:spcBef>
                <a:spcPts val="0"/>
              </a:spcBef>
              <a:spcAft>
                <a:spcPts val="1800"/>
              </a:spcAft>
              <a:buNone/>
              <a:defRPr/>
            </a:pPr>
            <a:r>
              <a:rPr lang="en-US" sz="3000" dirty="0" smtClean="0">
                <a:solidFill>
                  <a:srgbClr val="404040"/>
                </a:solidFill>
                <a:latin typeface="Arial" pitchFamily="34" charset="0"/>
                <a:cs typeface="Arial" pitchFamily="34" charset="0"/>
              </a:rPr>
              <a:t>Finally, if the story gets out before interviews are conducted, employees who have not yet been interviewed may, intentionally or unintentionally, alter their version of the facts based on what they have learned from others. </a:t>
            </a:r>
          </a:p>
          <a:p>
            <a:pPr marL="0" indent="0">
              <a:spcBef>
                <a:spcPts val="0"/>
              </a:spcBef>
              <a:spcAft>
                <a:spcPts val="1800"/>
              </a:spcAft>
              <a:buNone/>
              <a:defRPr/>
            </a:pPr>
            <a:endParaRPr lang="en-US" sz="2800" dirty="0" smtClean="0">
              <a:solidFill>
                <a:srgbClr val="404040"/>
              </a:solidFill>
              <a:latin typeface="Arial" pitchFamily="34" charset="0"/>
              <a:cs typeface="Arial" pitchFamily="34" charset="0"/>
            </a:endParaRPr>
          </a:p>
          <a:p>
            <a:pPr marL="0" indent="0" eaLnBrk="1" fontAlgn="auto" hangingPunct="1">
              <a:spcBef>
                <a:spcPts val="0"/>
              </a:spcBef>
              <a:spcAft>
                <a:spcPts val="1800"/>
              </a:spcAft>
              <a:buFont typeface="Arial" pitchFamily="34" charset="0"/>
              <a:buNone/>
              <a:defRPr/>
            </a:pPr>
            <a:endParaRPr lang="en-US" sz="2800" dirty="0" smtClean="0">
              <a:solidFill>
                <a:srgbClr val="404040"/>
              </a:solidFill>
              <a:latin typeface="Arial" pitchFamily="34" charset="0"/>
              <a:cs typeface="Arial" pitchFamily="34" charset="0"/>
            </a:endParaRPr>
          </a:p>
        </p:txBody>
      </p:sp>
      <p:grpSp>
        <p:nvGrpSpPr>
          <p:cNvPr id="4" name="Group 3"/>
          <p:cNvGrpSpPr/>
          <p:nvPr/>
        </p:nvGrpSpPr>
        <p:grpSpPr>
          <a:xfrm>
            <a:off x="159944" y="6352989"/>
            <a:ext cx="5254378" cy="505011"/>
            <a:chOff x="159944" y="6352989"/>
            <a:chExt cx="5254378" cy="5050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4" y="6447859"/>
              <a:ext cx="1587375" cy="3038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364" y="6447859"/>
              <a:ext cx="1291805" cy="3152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92" y="6352989"/>
              <a:ext cx="505011" cy="505011"/>
            </a:xfrm>
            <a:prstGeom prst="rect">
              <a:avLst/>
            </a:prstGeom>
          </p:spPr>
        </p:pic>
        <p:sp>
          <p:nvSpPr>
            <p:cNvPr id="8" name="TextBox 7"/>
            <p:cNvSpPr txBox="1"/>
            <p:nvPr/>
          </p:nvSpPr>
          <p:spPr>
            <a:xfrm>
              <a:off x="3898125" y="6406342"/>
              <a:ext cx="1516197" cy="369332"/>
            </a:xfrm>
            <a:prstGeom prst="rect">
              <a:avLst/>
            </a:prstGeom>
            <a:noFill/>
          </p:spPr>
          <p:txBody>
            <a:bodyPr wrap="square" rtlCol="0">
              <a:spAutoFit/>
            </a:bodyPr>
            <a:lstStyle/>
            <a:p>
              <a:r>
                <a:rPr lang="en-US" dirty="0" smtClean="0"/>
                <a:t>@</a:t>
              </a:r>
              <a:r>
                <a:rPr lang="en-US" dirty="0" err="1" smtClean="0"/>
                <a:t>NorthRisk</a:t>
              </a:r>
              <a:endParaRPr lang="en-US"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7A63CC38FC64896F3BABDC6097F35" ma:contentTypeVersion="14" ma:contentTypeDescription="Create a new document." ma:contentTypeScope="" ma:versionID="828661f76ead9fd3012677306966dcc7">
  <xsd:schema xmlns:xsd="http://www.w3.org/2001/XMLSchema" xmlns:xs="http://www.w3.org/2001/XMLSchema" xmlns:p="http://schemas.microsoft.com/office/2006/metadata/properties" xmlns:ns2="f76c8797-d23e-499a-a439-45d6fe1154f3" xmlns:ns3="51ce7a20-beba-49d4-8d84-84c86e994837" targetNamespace="http://schemas.microsoft.com/office/2006/metadata/properties" ma:root="true" ma:fieldsID="fbf2011f4dfe54d56eea3c93eb415e44" ns2:_="" ns3:_="">
    <xsd:import namespace="f76c8797-d23e-499a-a439-45d6fe1154f3"/>
    <xsd:import namespace="51ce7a20-beba-49d4-8d84-84c86e99483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8797-d23e-499a-a439-45d6fe1154f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ce7a20-beba-49d4-8d84-84c86e99483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879F80-C42E-4AE8-AFF0-B407CC5CC2BA}"/>
</file>

<file path=customXml/itemProps2.xml><?xml version="1.0" encoding="utf-8"?>
<ds:datastoreItem xmlns:ds="http://schemas.openxmlformats.org/officeDocument/2006/customXml" ds:itemID="{A54CEB9C-F720-4A14-BB50-ADCCA2136E20}"/>
</file>

<file path=customXml/itemProps3.xml><?xml version="1.0" encoding="utf-8"?>
<ds:datastoreItem xmlns:ds="http://schemas.openxmlformats.org/officeDocument/2006/customXml" ds:itemID="{828D4D0A-AE7E-4C04-A15F-B3B680C00B0F}"/>
</file>

<file path=docProps/app.xml><?xml version="1.0" encoding="utf-8"?>
<Properties xmlns="http://schemas.openxmlformats.org/officeDocument/2006/extended-properties" xmlns:vt="http://schemas.openxmlformats.org/officeDocument/2006/docPropsVTypes">
  <TotalTime>263</TotalTime>
  <Words>4927</Words>
  <Application>Microsoft Office PowerPoint</Application>
  <PresentationFormat>On-screen Show (4:3)</PresentationFormat>
  <Paragraphs>565</Paragraphs>
  <Slides>105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Tahoma</vt:lpstr>
      <vt:lpstr>Wingdings</vt:lpstr>
      <vt:lpstr>Office Theme</vt:lpstr>
      <vt:lpstr>Reasonable Cause  for Drug and Alcohol Testing, PLUS How to Conduct Intelligent  Workplace Investigations</vt:lpstr>
      <vt:lpstr>PowerPoint Presentation</vt:lpstr>
      <vt:lpstr>Introduction</vt:lpstr>
      <vt:lpstr>Introduction</vt:lpstr>
      <vt:lpstr>Introduction</vt:lpstr>
      <vt:lpstr>Introduction</vt:lpstr>
      <vt:lpstr>Introduction</vt:lpstr>
      <vt:lpstr>Introduction</vt:lpstr>
      <vt:lpstr>Introduction</vt:lpstr>
      <vt:lpstr>Recognizing the  Signs and Symptoms of Drugs and Alcohol</vt:lpstr>
      <vt:lpstr>Signs and Symptoms</vt:lpstr>
      <vt:lpstr>Some Causes of Abnormal Behavior</vt:lpstr>
      <vt:lpstr>Problems Caused in the Workplace</vt:lpstr>
      <vt:lpstr>Know Your Employees</vt:lpstr>
      <vt:lpstr>Warning Signs</vt:lpstr>
      <vt:lpstr>Drugs in The Workplace</vt:lpstr>
      <vt:lpstr>PowerPoint Presentation</vt:lpstr>
      <vt:lpstr>Methamphetamines</vt:lpstr>
      <vt:lpstr>Methamphetamines</vt:lpstr>
      <vt:lpstr>Methamphetamines</vt:lpstr>
      <vt:lpstr>Methamphetamines</vt:lpstr>
      <vt:lpstr>Methamphetamines</vt:lpstr>
      <vt:lpstr>Cocaine</vt:lpstr>
      <vt:lpstr>Cocaine</vt:lpstr>
      <vt:lpstr>Cocaine</vt:lpstr>
      <vt:lpstr>Crack Cocaine</vt:lpstr>
      <vt:lpstr>Crack Cocaine</vt:lpstr>
      <vt:lpstr>Marijuana</vt:lpstr>
      <vt:lpstr>Marijuana</vt:lpstr>
      <vt:lpstr>Marijuana</vt:lpstr>
      <vt:lpstr>Heroin (Opiates)</vt:lpstr>
      <vt:lpstr>Heroin (Opiates)</vt:lpstr>
      <vt:lpstr>Heroin (Opiates)</vt:lpstr>
      <vt:lpstr>Heroin (Opiates)</vt:lpstr>
      <vt:lpstr>Alcohol</vt:lpstr>
      <vt:lpstr>Alcohol</vt:lpstr>
      <vt:lpstr>PCP</vt:lpstr>
      <vt:lpstr>PCP</vt:lpstr>
      <vt:lpstr>PCP</vt:lpstr>
      <vt:lpstr>Knowing the Signs</vt:lpstr>
      <vt:lpstr>Knowing the Signs</vt:lpstr>
      <vt:lpstr>Knowing the Signs</vt:lpstr>
      <vt:lpstr>Knowing the Signs</vt:lpstr>
      <vt:lpstr>Knowing the Signs</vt:lpstr>
      <vt:lpstr>Knowing the Signs</vt:lpstr>
      <vt:lpstr>Knowing the Signs</vt:lpstr>
      <vt:lpstr>PowerPoint Presentation</vt:lpstr>
      <vt:lpstr>Introduction</vt:lpstr>
      <vt:lpstr>Introduction</vt:lpstr>
      <vt:lpstr>Introduction</vt:lpstr>
      <vt:lpstr>Introduction</vt:lpstr>
      <vt:lpstr>PowerPoint Presentation</vt:lpstr>
      <vt:lpstr>PowerPoint Presentation</vt:lpstr>
      <vt:lpstr>PowerPoint Presentation</vt:lpstr>
      <vt:lpstr>How to Proceed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Dos and Don’ts When Receiving a Complaint</vt:lpstr>
      <vt:lpstr>DO When Receiving a Complaint</vt:lpstr>
      <vt:lpstr>DO When Receiving a Complaint</vt:lpstr>
      <vt:lpstr>DO When Receiving a Complaint</vt:lpstr>
      <vt:lpstr>DO NOT When Receiving a Complaint</vt:lpstr>
      <vt:lpstr>DO NOT When Receiving a Complaint</vt:lpstr>
      <vt:lpstr>DO NOT When Receiving a Complaint</vt:lpstr>
      <vt:lpstr>DO NOT When Receiving a Complaint</vt:lpstr>
      <vt:lpstr>DO NOT When Receiving a Complaint</vt:lpstr>
      <vt:lpstr>Interviewer Open-ended Questions</vt:lpstr>
      <vt:lpstr>Interviewer Open-ended Questions</vt:lpstr>
      <vt:lpstr>Interviewer Open-ended Questions</vt:lpstr>
      <vt:lpstr>Reaching a Conclusion</vt:lpstr>
      <vt:lpstr>Reaching a Conclusion</vt:lpstr>
      <vt:lpstr>Reaching a Conclusion</vt:lpstr>
      <vt:lpstr>Reaching a Conclusion</vt:lpstr>
      <vt:lpstr>Reaching a Conclusion</vt:lpstr>
      <vt:lpstr>Reaching a Conclusion</vt:lpstr>
      <vt:lpstr>Reaching a Conclusion</vt:lpstr>
      <vt:lpstr>Reaching a Conclusion</vt:lpstr>
      <vt:lpstr>Reaching a Conclusion</vt:lpstr>
      <vt:lpstr>What If…</vt:lpstr>
      <vt:lpstr>What If…</vt:lpstr>
      <vt:lpstr>What If…</vt:lpstr>
      <vt:lpstr>What If…</vt:lpstr>
      <vt:lpstr>Contact Information</vt:lpstr>
    </vt:vector>
  </TitlesOfParts>
  <Company>Sight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Lantto</dc:creator>
  <cp:lastModifiedBy>Johannah Saari</cp:lastModifiedBy>
  <cp:revision>32</cp:revision>
  <cp:lastPrinted>2014-12-10T18:59:49Z</cp:lastPrinted>
  <dcterms:created xsi:type="dcterms:W3CDTF">2013-11-05T15:10:56Z</dcterms:created>
  <dcterms:modified xsi:type="dcterms:W3CDTF">2015-09-17T14:09:27Z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0x0101007677A63CC38FC64896F3BABDC6097F35</vt:lpwstr>
  </property>
</Properties>
</file>