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84" r:id="rId3"/>
    <p:sldId id="266" r:id="rId4"/>
    <p:sldId id="296" r:id="rId5"/>
    <p:sldId id="285" r:id="rId6"/>
    <p:sldId id="287" r:id="rId7"/>
    <p:sldId id="297" r:id="rId8"/>
    <p:sldId id="276" r:id="rId9"/>
    <p:sldId id="274" r:id="rId10"/>
    <p:sldId id="275" r:id="rId11"/>
    <p:sldId id="277" r:id="rId12"/>
    <p:sldId id="298" r:id="rId13"/>
    <p:sldId id="290" r:id="rId14"/>
    <p:sldId id="278" r:id="rId15"/>
    <p:sldId id="279" r:id="rId16"/>
    <p:sldId id="280" r:id="rId17"/>
    <p:sldId id="281" r:id="rId18"/>
    <p:sldId id="282" r:id="rId19"/>
    <p:sldId id="283" r:id="rId20"/>
    <p:sldId id="299" r:id="rId21"/>
    <p:sldId id="295" r:id="rId22"/>
    <p:sldId id="268" r:id="rId23"/>
    <p:sldId id="270" r:id="rId24"/>
    <p:sldId id="293" r:id="rId25"/>
    <p:sldId id="294" r:id="rId26"/>
  </p:sldIdLst>
  <p:sldSz cx="9144000" cy="6858000" type="screen4x3"/>
  <p:notesSz cx="68580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5B576C-6CF9-45C3-A41B-18C6B92F5D55}">
          <p14:sldIdLst>
            <p14:sldId id="256"/>
            <p14:sldId id="284"/>
            <p14:sldId id="266"/>
            <p14:sldId id="296"/>
            <p14:sldId id="285"/>
            <p14:sldId id="287"/>
            <p14:sldId id="297"/>
            <p14:sldId id="276"/>
            <p14:sldId id="274"/>
            <p14:sldId id="275"/>
            <p14:sldId id="277"/>
            <p14:sldId id="298"/>
            <p14:sldId id="290"/>
            <p14:sldId id="278"/>
            <p14:sldId id="279"/>
            <p14:sldId id="280"/>
            <p14:sldId id="281"/>
            <p14:sldId id="282"/>
            <p14:sldId id="283"/>
            <p14:sldId id="299"/>
            <p14:sldId id="295"/>
            <p14:sldId id="268"/>
            <p14:sldId id="270"/>
            <p14:sldId id="293"/>
            <p14:sldId id="294"/>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9E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14" d="100"/>
          <a:sy n="114" d="100"/>
        </p:scale>
        <p:origin x="-918" y="-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06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1804"/>
          </a:xfrm>
          <a:prstGeom prst="rect">
            <a:avLst/>
          </a:prstGeom>
        </p:spPr>
        <p:txBody>
          <a:bodyPr vert="horz" lIns="91440" tIns="45720" rIns="91440" bIns="45720" rtlCol="0"/>
          <a:lstStyle>
            <a:lvl1pPr algn="r">
              <a:defRPr sz="1200"/>
            </a:lvl1pPr>
          </a:lstStyle>
          <a:p>
            <a:fld id="{1F114098-4598-6343-99BA-CF5B8044CEB2}" type="datetimeFigureOut">
              <a:rPr lang="en-US" smtClean="0"/>
              <a:t>2/5/2015</a:t>
            </a:fld>
            <a:endParaRPr lang="en-US" dirty="0"/>
          </a:p>
        </p:txBody>
      </p:sp>
      <p:sp>
        <p:nvSpPr>
          <p:cNvPr id="4" name="Footer Placeholder 3"/>
          <p:cNvSpPr>
            <a:spLocks noGrp="1"/>
          </p:cNvSpPr>
          <p:nvPr>
            <p:ph type="ftr" sz="quarter" idx="2"/>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772668"/>
            <a:ext cx="2971800" cy="461804"/>
          </a:xfrm>
          <a:prstGeom prst="rect">
            <a:avLst/>
          </a:prstGeom>
        </p:spPr>
        <p:txBody>
          <a:bodyPr vert="horz" lIns="91440" tIns="45720" rIns="91440" bIns="45720" rtlCol="0" anchor="b"/>
          <a:lstStyle>
            <a:lvl1pPr algn="r">
              <a:defRPr sz="1200"/>
            </a:lvl1pPr>
          </a:lstStyle>
          <a:p>
            <a:fld id="{9222B4AD-5F55-224E-8876-5D5F862CF56B}" type="slidenum">
              <a:rPr lang="en-US" smtClean="0"/>
              <a:t>‹#›</a:t>
            </a:fld>
            <a:endParaRPr lang="en-US" dirty="0"/>
          </a:p>
        </p:txBody>
      </p:sp>
    </p:spTree>
    <p:extLst>
      <p:ext uri="{BB962C8B-B14F-4D97-AF65-F5344CB8AC3E}">
        <p14:creationId xmlns:p14="http://schemas.microsoft.com/office/powerpoint/2010/main" val="3337054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a:defRPr sz="1200"/>
            </a:lvl1pPr>
          </a:lstStyle>
          <a:p>
            <a:fld id="{87684F1F-437B-4729-9763-73CF0A2DE639}" type="datetimeFigureOut">
              <a:rPr lang="en-US" smtClean="0"/>
              <a:t>2/5/2015</a:t>
            </a:fld>
            <a:endParaRPr lang="en-US" dirty="0"/>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87850"/>
            <a:ext cx="548640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2971800" cy="46196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772525"/>
            <a:ext cx="2971800" cy="461963"/>
          </a:xfrm>
          <a:prstGeom prst="rect">
            <a:avLst/>
          </a:prstGeom>
        </p:spPr>
        <p:txBody>
          <a:bodyPr vert="horz" lIns="91440" tIns="45720" rIns="91440" bIns="45720" rtlCol="0" anchor="b"/>
          <a:lstStyle>
            <a:lvl1pPr algn="r">
              <a:defRPr sz="1200"/>
            </a:lvl1pPr>
          </a:lstStyle>
          <a:p>
            <a:fld id="{2FD22390-ED13-4290-BBC9-95526614D8EC}" type="slidenum">
              <a:rPr lang="en-US" smtClean="0"/>
              <a:t>‹#›</a:t>
            </a:fld>
            <a:endParaRPr lang="en-US" dirty="0"/>
          </a:p>
        </p:txBody>
      </p:sp>
    </p:spTree>
    <p:extLst>
      <p:ext uri="{BB962C8B-B14F-4D97-AF65-F5344CB8AC3E}">
        <p14:creationId xmlns:p14="http://schemas.microsoft.com/office/powerpoint/2010/main" val="87916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28676"/>
          <a:stretch/>
        </p:blipFill>
        <p:spPr>
          <a:xfrm>
            <a:off x="0" y="1966452"/>
            <a:ext cx="9143391" cy="4891091"/>
          </a:xfrm>
          <a:prstGeom prst="rect">
            <a:avLst/>
          </a:prstGeom>
        </p:spPr>
      </p:pic>
      <p:sp>
        <p:nvSpPr>
          <p:cNvPr id="2" name="Title 1"/>
          <p:cNvSpPr>
            <a:spLocks noGrp="1"/>
          </p:cNvSpPr>
          <p:nvPr>
            <p:ph type="ctrTitle"/>
          </p:nvPr>
        </p:nvSpPr>
        <p:spPr>
          <a:xfrm>
            <a:off x="685800" y="2416175"/>
            <a:ext cx="7772400" cy="1470025"/>
          </a:xfrm>
        </p:spPr>
        <p:txBody>
          <a:bodyPr anchor="b">
            <a:normAutofit/>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4171950"/>
            <a:ext cx="6400800"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936D288-8E68-4788-B7CB-6CBFF2DC55DA}" type="datetime1">
              <a:rPr lang="en-US" smtClean="0"/>
              <a:t>2/5/2015</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60FB4D-3904-A044-A5B7-D65532B54865}" type="slidenum">
              <a:rPr lang="en-US" smtClean="0"/>
              <a:pPr/>
              <a:t>‹#›</a:t>
            </a:fld>
            <a:endParaRPr lang="en-US" dirty="0"/>
          </a:p>
        </p:txBody>
      </p:sp>
      <p:pic>
        <p:nvPicPr>
          <p:cNvPr id="11" name="Picture 10"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9936" y="934884"/>
            <a:ext cx="5538838" cy="846958"/>
          </a:xfrm>
          <a:prstGeom prst="rect">
            <a:avLst/>
          </a:prstGeom>
        </p:spPr>
      </p:pic>
    </p:spTree>
    <p:extLst>
      <p:ext uri="{BB962C8B-B14F-4D97-AF65-F5344CB8AC3E}">
        <p14:creationId xmlns:p14="http://schemas.microsoft.com/office/powerpoint/2010/main" val="8226065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BE46C-35CF-41F7-AD7F-A73052633FB2}" type="datetime1">
              <a:rPr lang="en-US" smtClean="0"/>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63539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579D75-0A28-46E3-9BBF-E7E5550560F1}" type="datetime1">
              <a:rPr lang="en-US" smtClean="0"/>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58098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C4C4AD-039C-43BB-A0DA-615B2E9ECD23}" type="datetime1">
              <a:rPr lang="en-US" smtClean="0"/>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339596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C39C8E-E273-4B81-83EC-4FD897121D03}" type="datetime1">
              <a:rPr lang="en-US" smtClean="0"/>
              <a:t>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17672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3E6B85-0684-4625-BAC0-4BA4C098BCE9}" type="datetime1">
              <a:rPr lang="en-US" smtClean="0"/>
              <a:t>2/5/2015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42445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61C24-F131-4146-BA05-DC89CE520504}" type="datetime1">
              <a:rPr lang="en-US" smtClean="0"/>
              <a:t>2/5/2015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304821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5347DE-8E15-486F-9D91-496D9A33A5F5}" type="datetime1">
              <a:rPr lang="en-US" smtClean="0"/>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247264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EDB7E3-25FE-4DB3-966D-D5510F7BDFEE}" type="datetime1">
              <a:rPr lang="en-US" smtClean="0"/>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dirty="0"/>
          </a:p>
        </p:txBody>
      </p:sp>
    </p:spTree>
    <p:extLst>
      <p:ext uri="{BB962C8B-B14F-4D97-AF65-F5344CB8AC3E}">
        <p14:creationId xmlns:p14="http://schemas.microsoft.com/office/powerpoint/2010/main" val="36364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1">
            <a:extLst>
              <a:ext uri="{28A0092B-C50C-407E-A947-70E740481C1C}">
                <a14:useLocalDpi xmlns:a14="http://schemas.microsoft.com/office/drawing/2010/main" val="0"/>
              </a:ext>
            </a:extLst>
          </a:blip>
          <a:srcRect b="80626"/>
          <a:stretch/>
        </p:blipFill>
        <p:spPr>
          <a:xfrm>
            <a:off x="0" y="1"/>
            <a:ext cx="9143391" cy="1328568"/>
          </a:xfrm>
          <a:prstGeom prst="rect">
            <a:avLst/>
          </a:prstGeom>
        </p:spPr>
      </p:pic>
      <p:sp>
        <p:nvSpPr>
          <p:cNvPr id="2" name="Title Placeholder 1"/>
          <p:cNvSpPr>
            <a:spLocks noGrp="1"/>
          </p:cNvSpPr>
          <p:nvPr>
            <p:ph type="title"/>
          </p:nvPr>
        </p:nvSpPr>
        <p:spPr>
          <a:xfrm>
            <a:off x="914400" y="4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600200"/>
            <a:ext cx="77724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fld id="{48A8D9CC-FB21-4497-82A6-D4E1B06EC2FF}" type="datetime1">
              <a:rPr lang="en-US" smtClean="0"/>
              <a:t>2/5/2015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900">
                <a:solidFill>
                  <a:schemeClr val="tx1">
                    <a:tint val="75000"/>
                  </a:scheme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900">
                <a:solidFill>
                  <a:schemeClr val="tx1">
                    <a:tint val="75000"/>
                  </a:schemeClr>
                </a:solidFill>
                <a:latin typeface="Arial"/>
                <a:cs typeface="Arial"/>
              </a:defRPr>
            </a:lvl1pPr>
          </a:lstStyle>
          <a:p>
            <a:fld id="{1A60FB4D-3904-A044-A5B7-D65532B54865}" type="slidenum">
              <a:rPr lang="en-US" smtClean="0"/>
              <a:pPr/>
              <a:t>‹#›</a:t>
            </a:fld>
            <a:endParaRPr lang="en-US" dirty="0"/>
          </a:p>
        </p:txBody>
      </p:sp>
      <p:pic>
        <p:nvPicPr>
          <p:cNvPr id="11" name="Picture 10"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spTree>
    <p:extLst>
      <p:ext uri="{BB962C8B-B14F-4D97-AF65-F5344CB8AC3E}">
        <p14:creationId xmlns:p14="http://schemas.microsoft.com/office/powerpoint/2010/main" val="4011580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sldNum="0" hdr="0" ftr="0" dt="0"/>
  <p:txStyles>
    <p:titleStyle>
      <a:lvl1pPr algn="l" defTabSz="457200" rtl="0" eaLnBrk="1" latinLnBrk="0" hangingPunct="1">
        <a:spcBef>
          <a:spcPct val="0"/>
        </a:spcBef>
        <a:buNone/>
        <a:defRPr sz="3200" kern="1200">
          <a:solidFill>
            <a:schemeClr val="bg1"/>
          </a:solidFill>
          <a:latin typeface="Arial"/>
          <a:ea typeface="+mj-ea"/>
          <a:cs typeface="Arial"/>
        </a:defRPr>
      </a:lvl1pPr>
    </p:titleStyle>
    <p:bodyStyle>
      <a:lvl1pPr marL="342900" indent="-342900" algn="l" defTabSz="457200" rtl="0" eaLnBrk="1" latinLnBrk="0" hangingPunct="1">
        <a:spcBef>
          <a:spcPts val="0"/>
        </a:spcBef>
        <a:spcAft>
          <a:spcPts val="1200"/>
        </a:spcAft>
        <a:buClr>
          <a:srgbClr val="779E91"/>
        </a:buClr>
        <a:buFont typeface="Arial"/>
        <a:buChar char="•"/>
        <a:defRPr sz="2400" kern="1200">
          <a:solidFill>
            <a:schemeClr val="bg1">
              <a:lumMod val="50000"/>
            </a:schemeClr>
          </a:solidFill>
          <a:latin typeface="Arial"/>
          <a:ea typeface="+mn-ea"/>
          <a:cs typeface="Arial"/>
        </a:defRPr>
      </a:lvl1pPr>
      <a:lvl2pPr marL="742950" indent="-285750" algn="l" defTabSz="457200" rtl="0" eaLnBrk="1" latinLnBrk="0" hangingPunct="1">
        <a:spcBef>
          <a:spcPts val="0"/>
        </a:spcBef>
        <a:spcAft>
          <a:spcPts val="900"/>
        </a:spcAft>
        <a:buClr>
          <a:srgbClr val="779E91"/>
        </a:buClr>
        <a:buFont typeface="Arial"/>
        <a:buChar char="–"/>
        <a:defRPr sz="2000" kern="1200">
          <a:solidFill>
            <a:schemeClr val="bg1">
              <a:lumMod val="50000"/>
            </a:schemeClr>
          </a:solidFill>
          <a:latin typeface="Arial"/>
          <a:ea typeface="+mn-ea"/>
          <a:cs typeface="Arial"/>
        </a:defRPr>
      </a:lvl2pPr>
      <a:lvl3pPr marL="1143000" indent="-228600" algn="l" defTabSz="457200" rtl="0" eaLnBrk="1" latinLnBrk="0" hangingPunct="1">
        <a:spcBef>
          <a:spcPts val="0"/>
        </a:spcBef>
        <a:spcAft>
          <a:spcPts val="900"/>
        </a:spcAft>
        <a:buClr>
          <a:srgbClr val="779E91"/>
        </a:buClr>
        <a:buFont typeface="Arial"/>
        <a:buChar char="•"/>
        <a:defRPr sz="1800" kern="1200">
          <a:solidFill>
            <a:schemeClr val="bg1">
              <a:lumMod val="50000"/>
            </a:schemeClr>
          </a:solidFill>
          <a:latin typeface="Arial"/>
          <a:ea typeface="+mn-ea"/>
          <a:cs typeface="Arial"/>
        </a:defRPr>
      </a:lvl3pPr>
      <a:lvl4pPr marL="16002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4pPr>
      <a:lvl5pPr marL="20574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hitesman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8149" y="2102382"/>
            <a:ext cx="8130941" cy="3260725"/>
          </a:xfrm>
        </p:spPr>
        <p:txBody>
          <a:bodyPr/>
          <a:lstStyle/>
          <a:p>
            <a:pPr algn="ctr"/>
            <a:r>
              <a:rPr lang="en-US" dirty="0" smtClean="0"/>
              <a:t>Reporting Under </a:t>
            </a:r>
            <a:br>
              <a:rPr lang="en-US" dirty="0" smtClean="0"/>
            </a:br>
            <a:r>
              <a:rPr lang="en-US" dirty="0" smtClean="0"/>
              <a:t>Code §§ 6055 and 6056</a:t>
            </a:r>
            <a:endParaRPr lang="en-US" dirty="0"/>
          </a:p>
        </p:txBody>
      </p:sp>
      <p:sp>
        <p:nvSpPr>
          <p:cNvPr id="3" name="Subtitle 2"/>
          <p:cNvSpPr>
            <a:spLocks noGrp="1"/>
          </p:cNvSpPr>
          <p:nvPr>
            <p:ph type="subTitle" idx="1"/>
          </p:nvPr>
        </p:nvSpPr>
        <p:spPr>
          <a:xfrm>
            <a:off x="533400" y="5981699"/>
            <a:ext cx="6400800" cy="762001"/>
          </a:xfrm>
        </p:spPr>
        <p:txBody>
          <a:bodyPr>
            <a:noAutofit/>
          </a:bodyPr>
          <a:lstStyle/>
          <a:p>
            <a:r>
              <a:rPr lang="en-US" sz="1600" i="1" dirty="0" smtClean="0"/>
              <a:t>Presented by:</a:t>
            </a:r>
            <a:r>
              <a:rPr lang="en-US" sz="1600" dirty="0" smtClean="0"/>
              <a:t/>
            </a:r>
            <a:br>
              <a:rPr lang="en-US" sz="1600" dirty="0" smtClean="0"/>
            </a:br>
            <a:r>
              <a:rPr lang="en-US" sz="1600" dirty="0" smtClean="0"/>
              <a:t>Darcy </a:t>
            </a:r>
            <a:r>
              <a:rPr lang="en-US" sz="1600" dirty="0"/>
              <a:t>L. Hitesman</a:t>
            </a:r>
            <a:br>
              <a:rPr lang="en-US" sz="1600" dirty="0"/>
            </a:br>
            <a:r>
              <a:rPr lang="en-US" sz="1600" dirty="0"/>
              <a:t>Hitesman &amp; Wold, P.A.</a:t>
            </a:r>
            <a:endParaRPr lang="en-US" sz="1600" i="1" dirty="0"/>
          </a:p>
          <a:p>
            <a:endParaRPr lang="en-US" sz="1600" dirty="0"/>
          </a:p>
        </p:txBody>
      </p:sp>
      <p:sp>
        <p:nvSpPr>
          <p:cNvPr id="4" name="TextBox 4"/>
          <p:cNvSpPr txBox="1"/>
          <p:nvPr/>
        </p:nvSpPr>
        <p:spPr>
          <a:xfrm>
            <a:off x="5286374" y="5947201"/>
            <a:ext cx="3838575" cy="830997"/>
          </a:xfrm>
          <a:prstGeom prst="rect">
            <a:avLst/>
          </a:prstGeom>
          <a:noFill/>
          <a:ln>
            <a:noFill/>
          </a:ln>
        </p:spPr>
        <p:txBody>
          <a:bodyPr vert="horz" wrap="square" lIns="91440" tIns="45720" rIns="91440" bIns="45720" anchor="t" anchorCtr="1" compatLnSpc="1">
            <a:spAutoFit/>
          </a:bodyPr>
          <a:lstStyle/>
          <a:p>
            <a:pPr marL="0" marR="0" lvl="0" indent="0"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 b="0" i="0" u="none" strike="noStrike" kern="1200" cap="none" spc="0" baseline="0" dirty="0">
                <a:solidFill>
                  <a:schemeClr val="bg1"/>
                </a:solidFill>
                <a:uFillTx/>
                <a:latin typeface="Calibri"/>
              </a:rPr>
              <a:t>IRS Circular 230 </a:t>
            </a:r>
            <a:r>
              <a:rPr lang="en-US" sz="800" b="0" i="0" u="none" strike="noStrike" kern="1200" cap="none" spc="0" baseline="0" dirty="0" smtClean="0">
                <a:solidFill>
                  <a:schemeClr val="bg1"/>
                </a:solidFill>
                <a:uFillTx/>
                <a:latin typeface="Calibri"/>
              </a:rPr>
              <a:t> Disclosure</a:t>
            </a:r>
            <a:r>
              <a:rPr lang="en-US" sz="800" b="0" i="0" u="none" strike="noStrike" kern="1200" cap="none" spc="0" baseline="0" dirty="0">
                <a:solidFill>
                  <a:schemeClr val="bg1"/>
                </a:solidFill>
                <a:uFillTx/>
                <a:latin typeface="Calibri"/>
              </a:rPr>
              <a:t>: To insure compliance with Treasury Regulations, we are required to inform you that any tax advice contained in this communication (including any attachments) was not intended or written by us to be used, and may not be used by you or anyone else, for the purpose of: (i) avoiding penalties imposed by the Internal Revenue Code; or (ii) promoting, marketing, or recommending to another party any tax-related matter addressed in this communication.</a:t>
            </a:r>
            <a:endParaRPr lang="en-US" sz="1050" b="0" i="0" u="none" strike="noStrike" kern="1200" cap="none" spc="0" baseline="0" dirty="0">
              <a:solidFill>
                <a:schemeClr val="bg1"/>
              </a:solidFill>
              <a:uFillTx/>
              <a:latin typeface="Calibri"/>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4288" y="2771964"/>
            <a:ext cx="3878387" cy="142943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138314" y="1979090"/>
            <a:ext cx="9005686" cy="923330"/>
          </a:xfrm>
          <a:prstGeom prst="rect">
            <a:avLst/>
          </a:prstGeom>
          <a:noFill/>
        </p:spPr>
        <p:txBody>
          <a:bodyPr wrap="square" lIns="91440" tIns="45720" rIns="91440" bIns="45720">
            <a:spAutoFit/>
          </a:bodyPr>
          <a:lstStyle/>
          <a:p>
            <a:pPr algn="ctr"/>
            <a:r>
              <a:rPr lang="en-US" sz="5400" b="1" cap="none" spc="0" dirty="0" smtClean="0">
                <a:ln w="10541" cmpd="sng">
                  <a:solidFill>
                    <a:schemeClr val="accent1">
                      <a:shade val="88000"/>
                      <a:satMod val="110000"/>
                    </a:schemeClr>
                  </a:solidFill>
                  <a:prstDash val="solid"/>
                </a:ln>
                <a:solidFill>
                  <a:schemeClr val="bg1"/>
                </a:solidFill>
                <a:effectLst/>
              </a:rPr>
              <a:t>Get Ready….Get </a:t>
            </a:r>
            <a:r>
              <a:rPr lang="en-US" sz="5400" b="1" dirty="0" smtClean="0">
                <a:ln w="10541" cmpd="sng">
                  <a:solidFill>
                    <a:schemeClr val="accent1">
                      <a:shade val="88000"/>
                      <a:satMod val="110000"/>
                    </a:schemeClr>
                  </a:solidFill>
                  <a:prstDash val="solid"/>
                </a:ln>
                <a:solidFill>
                  <a:schemeClr val="bg1"/>
                </a:solidFill>
              </a:rPr>
              <a:t>Set….</a:t>
            </a:r>
            <a:r>
              <a:rPr lang="en-US" sz="5400" b="1" cap="none" spc="0" dirty="0" smtClean="0">
                <a:ln w="10541" cmpd="sng">
                  <a:solidFill>
                    <a:schemeClr val="accent1">
                      <a:shade val="88000"/>
                      <a:satMod val="110000"/>
                    </a:schemeClr>
                  </a:solidFill>
                  <a:prstDash val="solid"/>
                </a:ln>
                <a:solidFill>
                  <a:schemeClr val="bg1"/>
                </a:solidFill>
                <a:effectLst/>
              </a:rPr>
              <a:t>Report!</a:t>
            </a:r>
            <a:endParaRPr lang="en-US" sz="5400" b="1" cap="none" spc="0" dirty="0">
              <a:ln w="10541" cmpd="sng">
                <a:solidFill>
                  <a:schemeClr val="accent1">
                    <a:shade val="88000"/>
                    <a:satMod val="110000"/>
                  </a:schemeClr>
                </a:solidFill>
                <a:prstDash val="solid"/>
              </a:ln>
              <a:solidFill>
                <a:schemeClr val="bg1"/>
              </a:solidFill>
              <a:effectLst/>
            </a:endParaRPr>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Forms &amp; What Parts</a:t>
            </a:r>
            <a:endParaRPr lang="en-US" dirty="0"/>
          </a:p>
        </p:txBody>
      </p:sp>
      <p:sp>
        <p:nvSpPr>
          <p:cNvPr id="6" name="Content Placeholder 5"/>
          <p:cNvSpPr>
            <a:spLocks noGrp="1"/>
          </p:cNvSpPr>
          <p:nvPr>
            <p:ph idx="1"/>
          </p:nvPr>
        </p:nvSpPr>
        <p:spPr>
          <a:xfrm>
            <a:off x="457200" y="1600201"/>
            <a:ext cx="8229600" cy="609600"/>
          </a:xfrm>
        </p:spPr>
        <p:txBody>
          <a:bodyPr/>
          <a:lstStyle/>
          <a:p>
            <a:pPr marL="0" indent="0">
              <a:buNone/>
            </a:pPr>
            <a:r>
              <a:rPr lang="en-US" dirty="0" smtClean="0"/>
              <a:t>Non-ALE Scenarios: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747395135"/>
              </p:ext>
            </p:extLst>
          </p:nvPr>
        </p:nvGraphicFramePr>
        <p:xfrm>
          <a:off x="533400" y="4419600"/>
          <a:ext cx="8001000" cy="1066800"/>
        </p:xfrm>
        <a:graphic>
          <a:graphicData uri="http://schemas.openxmlformats.org/drawingml/2006/table">
            <a:tbl>
              <a:tblPr firstRow="1" firstCol="1" bandRow="1">
                <a:tableStyleId>{5C22544A-7EE6-4342-B048-85BDC9FD1C3A}</a:tableStyleId>
              </a:tblPr>
              <a:tblGrid>
                <a:gridCol w="1828800"/>
                <a:gridCol w="6172200"/>
              </a:tblGrid>
              <a:tr h="26670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Not ALE</a:t>
                      </a:r>
                      <a:endParaRPr lang="en-US" sz="1400" dirty="0">
                        <a:effectLst/>
                        <a:latin typeface="Tahoma"/>
                        <a:ea typeface="Calibri"/>
                        <a:cs typeface="Times New Roman"/>
                      </a:endParaRPr>
                    </a:p>
                  </a:txBody>
                  <a:tcPr marL="68580" marR="68580" marT="0" marB="0"/>
                </a:tc>
              </a:tr>
              <a:tr h="26670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Self-insured medical coverage</a:t>
                      </a:r>
                      <a:endParaRPr lang="en-US" sz="1400" dirty="0">
                        <a:effectLst/>
                        <a:latin typeface="Tahoma"/>
                        <a:ea typeface="Calibri"/>
                        <a:cs typeface="Times New Roman"/>
                      </a:endParaRPr>
                    </a:p>
                  </a:txBody>
                  <a:tcPr marL="68580" marR="68580" marT="0" marB="0"/>
                </a:tc>
              </a:tr>
              <a:tr h="53340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B series completed by employer</a:t>
                      </a:r>
                    </a:p>
                    <a:p>
                      <a:pPr marL="0" marR="0">
                        <a:spcBef>
                          <a:spcPts val="0"/>
                        </a:spcBef>
                        <a:spcAft>
                          <a:spcPts val="0"/>
                        </a:spcAft>
                      </a:pPr>
                      <a:r>
                        <a:rPr lang="en-US" sz="1400" dirty="0" smtClean="0">
                          <a:effectLst/>
                        </a:rPr>
                        <a:t>No series C</a:t>
                      </a:r>
                      <a:endParaRPr lang="en-US" sz="1400" dirty="0">
                        <a:effectLst/>
                        <a:latin typeface="Tahoma"/>
                        <a:ea typeface="Calibri"/>
                        <a:cs typeface="Times New Roman"/>
                      </a:endParaRPr>
                    </a:p>
                  </a:txBody>
                  <a:tcPr marL="68580" marR="68580" marT="0" marB="0"/>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313748601"/>
              </p:ext>
            </p:extLst>
          </p:nvPr>
        </p:nvGraphicFramePr>
        <p:xfrm>
          <a:off x="533400" y="2133600"/>
          <a:ext cx="8001000" cy="838200"/>
        </p:xfrm>
        <a:graphic>
          <a:graphicData uri="http://schemas.openxmlformats.org/drawingml/2006/table">
            <a:tbl>
              <a:tblPr firstRow="1" firstCol="1" bandRow="1">
                <a:tableStyleId>{5C22544A-7EE6-4342-B048-85BDC9FD1C3A}</a:tableStyleId>
              </a:tblPr>
              <a:tblGrid>
                <a:gridCol w="1828800"/>
                <a:gridCol w="6172200"/>
              </a:tblGrid>
              <a:tr h="27940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Not ALE</a:t>
                      </a:r>
                      <a:endParaRPr lang="en-US" sz="1400" dirty="0">
                        <a:effectLst/>
                        <a:latin typeface="Tahoma"/>
                        <a:ea typeface="Calibri"/>
                        <a:cs typeface="Times New Roman"/>
                      </a:endParaRPr>
                    </a:p>
                  </a:txBody>
                  <a:tcPr marL="68580" marR="68580" marT="0" marB="0"/>
                </a:tc>
              </a:tr>
              <a:tr h="27940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None</a:t>
                      </a:r>
                      <a:endParaRPr lang="en-US" sz="1400" dirty="0">
                        <a:effectLst/>
                        <a:latin typeface="Tahoma"/>
                        <a:ea typeface="Calibri"/>
                        <a:cs typeface="Times New Roman"/>
                      </a:endParaRPr>
                    </a:p>
                  </a:txBody>
                  <a:tcPr marL="68580" marR="68580" marT="0" marB="0"/>
                </a:tc>
              </a:tr>
              <a:tr h="27940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None</a:t>
                      </a:r>
                      <a:endParaRPr lang="en-US" sz="1400" dirty="0">
                        <a:effectLst/>
                        <a:latin typeface="Tahoma"/>
                        <a:ea typeface="Calibri"/>
                        <a:cs typeface="Times New Roman"/>
                      </a:endParaRPr>
                    </a:p>
                  </a:txBody>
                  <a:tcPr marL="68580" marR="68580" marT="0" marB="0"/>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801582424"/>
              </p:ext>
            </p:extLst>
          </p:nvPr>
        </p:nvGraphicFramePr>
        <p:xfrm>
          <a:off x="533400" y="3200400"/>
          <a:ext cx="8001000" cy="990600"/>
        </p:xfrm>
        <a:graphic>
          <a:graphicData uri="http://schemas.openxmlformats.org/drawingml/2006/table">
            <a:tbl>
              <a:tblPr firstRow="1" firstCol="1" bandRow="1">
                <a:tableStyleId>{5C22544A-7EE6-4342-B048-85BDC9FD1C3A}</a:tableStyleId>
              </a:tblPr>
              <a:tblGrid>
                <a:gridCol w="1828800"/>
                <a:gridCol w="6172200"/>
              </a:tblGrid>
              <a:tr h="24765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Not ALE</a:t>
                      </a:r>
                      <a:endParaRPr lang="en-US" sz="1400" dirty="0">
                        <a:effectLst/>
                        <a:latin typeface="Tahoma"/>
                        <a:ea typeface="Calibri"/>
                        <a:cs typeface="Times New Roman"/>
                      </a:endParaRPr>
                    </a:p>
                  </a:txBody>
                  <a:tcPr marL="68580" marR="68580" marT="0" marB="0"/>
                </a:tc>
              </a:tr>
              <a:tr h="24765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Fully insured medical coverage</a:t>
                      </a:r>
                      <a:endParaRPr lang="en-US" sz="1400" dirty="0">
                        <a:effectLst/>
                        <a:latin typeface="Tahoma"/>
                        <a:ea typeface="Calibri"/>
                        <a:cs typeface="Times New Roman"/>
                      </a:endParaRPr>
                    </a:p>
                  </a:txBody>
                  <a:tcPr marL="68580" marR="68580" marT="0" marB="0"/>
                </a:tc>
              </a:tr>
              <a:tr h="49530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B series completed by insurance</a:t>
                      </a:r>
                      <a:r>
                        <a:rPr lang="en-US" sz="1400" baseline="0" dirty="0" smtClean="0">
                          <a:effectLst/>
                        </a:rPr>
                        <a:t> carrier</a:t>
                      </a:r>
                      <a:endParaRPr lang="en-US" sz="1400" dirty="0" smtClean="0">
                        <a:effectLst/>
                      </a:endParaRPr>
                    </a:p>
                    <a:p>
                      <a:pPr marL="0" marR="0">
                        <a:spcBef>
                          <a:spcPts val="0"/>
                        </a:spcBef>
                        <a:spcAft>
                          <a:spcPts val="0"/>
                        </a:spcAft>
                      </a:pPr>
                      <a:r>
                        <a:rPr lang="en-US" sz="1400" dirty="0" smtClean="0">
                          <a:effectLst/>
                        </a:rPr>
                        <a:t>No series C</a:t>
                      </a:r>
                      <a:endParaRPr lang="en-US" sz="1400" dirty="0">
                        <a:effectLst/>
                        <a:latin typeface="Tahoma"/>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114806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 Aspects of Series C</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Form 1094 – C Transmittal </a:t>
            </a:r>
            <a:r>
              <a:rPr lang="en-US" sz="2800" i="1" dirty="0" smtClean="0"/>
              <a:t>(see handout)</a:t>
            </a:r>
            <a:endParaRPr lang="en-US" sz="2800" i="1" dirty="0"/>
          </a:p>
          <a:p>
            <a:r>
              <a:rPr lang="en-US" sz="2800" dirty="0" smtClean="0"/>
              <a:t>Part I</a:t>
            </a:r>
          </a:p>
          <a:p>
            <a:pPr lvl="1"/>
            <a:r>
              <a:rPr lang="en-US" sz="2400" dirty="0" smtClean="0"/>
              <a:t>ALE identification information</a:t>
            </a:r>
          </a:p>
          <a:p>
            <a:pPr lvl="1"/>
            <a:r>
              <a:rPr lang="en-US" sz="2400" dirty="0" smtClean="0"/>
              <a:t>Line 7.  Contact person</a:t>
            </a:r>
          </a:p>
        </p:txBody>
      </p:sp>
    </p:spTree>
    <p:extLst>
      <p:ext uri="{BB962C8B-B14F-4D97-AF65-F5344CB8AC3E}">
        <p14:creationId xmlns:p14="http://schemas.microsoft.com/office/powerpoint/2010/main" val="3738351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 Aspects of Series C</a:t>
            </a:r>
            <a:endParaRPr lang="en-US" dirty="0"/>
          </a:p>
        </p:txBody>
      </p:sp>
      <p:sp>
        <p:nvSpPr>
          <p:cNvPr id="3" name="Content Placeholder 2"/>
          <p:cNvSpPr>
            <a:spLocks noGrp="1"/>
          </p:cNvSpPr>
          <p:nvPr>
            <p:ph idx="1"/>
          </p:nvPr>
        </p:nvSpPr>
        <p:spPr/>
        <p:txBody>
          <a:bodyPr>
            <a:normAutofit/>
          </a:bodyPr>
          <a:lstStyle/>
          <a:p>
            <a:pPr lvl="1"/>
            <a:r>
              <a:rPr lang="en-US" sz="2400" dirty="0" smtClean="0"/>
              <a:t>Lines 8 – 16.  Designated Governmental Entity (DGE)</a:t>
            </a:r>
          </a:p>
          <a:p>
            <a:pPr lvl="1"/>
            <a:r>
              <a:rPr lang="en-US" sz="2400" dirty="0" smtClean="0"/>
              <a:t>Line 18.  Number of accompanying 1095 Forms</a:t>
            </a:r>
          </a:p>
          <a:p>
            <a:r>
              <a:rPr lang="en-US" sz="2800" dirty="0" smtClean="0"/>
              <a:t>Part II</a:t>
            </a:r>
          </a:p>
          <a:p>
            <a:pPr lvl="1"/>
            <a:r>
              <a:rPr lang="en-US" sz="2400" dirty="0" smtClean="0"/>
              <a:t>ALE workforce information</a:t>
            </a:r>
          </a:p>
          <a:p>
            <a:pPr lvl="1"/>
            <a:r>
              <a:rPr lang="en-US" sz="2400" dirty="0" smtClean="0"/>
              <a:t>Line 19.  “Authoritative transmittal”</a:t>
            </a:r>
          </a:p>
          <a:p>
            <a:pPr lvl="1"/>
            <a:r>
              <a:rPr lang="en-US" sz="2400" dirty="0" smtClean="0"/>
              <a:t>Line 21.  Controlled group identification</a:t>
            </a:r>
          </a:p>
        </p:txBody>
      </p:sp>
    </p:spTree>
    <p:extLst>
      <p:ext uri="{BB962C8B-B14F-4D97-AF65-F5344CB8AC3E}">
        <p14:creationId xmlns:p14="http://schemas.microsoft.com/office/powerpoint/2010/main" val="937228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Group Situations</a:t>
            </a:r>
            <a:endParaRPr lang="en-US" dirty="0"/>
          </a:p>
        </p:txBody>
      </p:sp>
      <p:sp>
        <p:nvSpPr>
          <p:cNvPr id="3" name="Content Placeholder 2"/>
          <p:cNvSpPr>
            <a:spLocks noGrp="1"/>
          </p:cNvSpPr>
          <p:nvPr>
            <p:ph idx="1"/>
          </p:nvPr>
        </p:nvSpPr>
        <p:spPr/>
        <p:txBody>
          <a:bodyPr/>
          <a:lstStyle/>
          <a:p>
            <a:r>
              <a:rPr lang="en-US" dirty="0" smtClean="0"/>
              <a:t>Controlled group rules</a:t>
            </a:r>
          </a:p>
          <a:p>
            <a:pPr lvl="1"/>
            <a:r>
              <a:rPr lang="en-US" dirty="0" smtClean="0"/>
              <a:t>§ 414 of Code</a:t>
            </a:r>
          </a:p>
          <a:p>
            <a:pPr lvl="1"/>
            <a:r>
              <a:rPr lang="en-US" dirty="0" smtClean="0"/>
              <a:t>If related to sufficient degree, treated as single employer</a:t>
            </a:r>
          </a:p>
          <a:p>
            <a:pPr lvl="1"/>
            <a:r>
              <a:rPr lang="en-US" dirty="0" smtClean="0"/>
              <a:t>Apply to determine ALE status</a:t>
            </a:r>
          </a:p>
          <a:p>
            <a:pPr lvl="1"/>
            <a:r>
              <a:rPr lang="en-US" dirty="0" smtClean="0"/>
              <a:t>DO NOT APPLY for §§ 6055, 6056 reporting</a:t>
            </a:r>
          </a:p>
          <a:p>
            <a:pPr lvl="1"/>
            <a:r>
              <a:rPr lang="en-US" dirty="0" smtClean="0"/>
              <a:t>One controlled group member can file and provide on behalf of others</a:t>
            </a:r>
          </a:p>
          <a:p>
            <a:r>
              <a:rPr lang="en-US" dirty="0" smtClean="0"/>
              <a:t>Special rule for governmental employers; permits another governmental entity to report on behalf</a:t>
            </a:r>
            <a:endParaRPr lang="en-US" dirty="0"/>
          </a:p>
        </p:txBody>
      </p:sp>
      <p:sp>
        <p:nvSpPr>
          <p:cNvPr id="4" name="Rectangle 3"/>
          <p:cNvSpPr/>
          <p:nvPr/>
        </p:nvSpPr>
        <p:spPr>
          <a:xfrm>
            <a:off x="1752598" y="3401110"/>
            <a:ext cx="6677025"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lvl="1"/>
            <a:r>
              <a:rPr lang="en-US" dirty="0">
                <a:solidFill>
                  <a:schemeClr val="bg1">
                    <a:lumMod val="50000"/>
                  </a:schemeClr>
                </a:solidFill>
              </a:rPr>
              <a:t>Each controlled group member files with respect to own employees.</a:t>
            </a:r>
          </a:p>
        </p:txBody>
      </p:sp>
    </p:spTree>
    <p:extLst>
      <p:ext uri="{BB962C8B-B14F-4D97-AF65-F5344CB8AC3E}">
        <p14:creationId xmlns:p14="http://schemas.microsoft.com/office/powerpoint/2010/main" val="3810807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Aspects of Series C</a:t>
            </a:r>
          </a:p>
        </p:txBody>
      </p:sp>
      <p:sp>
        <p:nvSpPr>
          <p:cNvPr id="3" name="Content Placeholder 2"/>
          <p:cNvSpPr>
            <a:spLocks noGrp="1"/>
          </p:cNvSpPr>
          <p:nvPr>
            <p:ph idx="1"/>
          </p:nvPr>
        </p:nvSpPr>
        <p:spPr/>
        <p:txBody>
          <a:bodyPr>
            <a:normAutofit fontScale="92500" lnSpcReduction="20000"/>
          </a:bodyPr>
          <a:lstStyle/>
          <a:p>
            <a:r>
              <a:rPr lang="en-US" dirty="0"/>
              <a:t>Part </a:t>
            </a:r>
            <a:r>
              <a:rPr lang="en-US" dirty="0" smtClean="0"/>
              <a:t>II (cont.)</a:t>
            </a:r>
            <a:endParaRPr lang="en-US" dirty="0"/>
          </a:p>
          <a:p>
            <a:pPr lvl="1"/>
            <a:r>
              <a:rPr lang="en-US" dirty="0" smtClean="0"/>
              <a:t>Line 22.  Types of transitional relief  </a:t>
            </a:r>
            <a:r>
              <a:rPr lang="en-US" i="1" dirty="0" smtClean="0"/>
              <a:t>(see handout)</a:t>
            </a:r>
          </a:p>
          <a:p>
            <a:pPr lvl="2"/>
            <a:r>
              <a:rPr lang="en-US" dirty="0"/>
              <a:t>Qualifying Offer </a:t>
            </a:r>
            <a:endParaRPr lang="en-US" dirty="0" smtClean="0"/>
          </a:p>
          <a:p>
            <a:pPr lvl="2"/>
            <a:r>
              <a:rPr lang="en-US" dirty="0" smtClean="0"/>
              <a:t>2015 Qualifying Offer Method </a:t>
            </a:r>
            <a:r>
              <a:rPr lang="en-US" dirty="0"/>
              <a:t>Transitional Relief</a:t>
            </a:r>
          </a:p>
          <a:p>
            <a:pPr lvl="2"/>
            <a:r>
              <a:rPr lang="en-US" dirty="0"/>
              <a:t>Section 4980H Transitional Relief</a:t>
            </a:r>
          </a:p>
          <a:p>
            <a:pPr lvl="2"/>
            <a:r>
              <a:rPr lang="en-US" dirty="0"/>
              <a:t>98% Offer </a:t>
            </a:r>
            <a:r>
              <a:rPr lang="en-US" dirty="0" smtClean="0"/>
              <a:t>Method</a:t>
            </a:r>
          </a:p>
          <a:p>
            <a:endParaRPr lang="en-US" dirty="0" smtClean="0"/>
          </a:p>
          <a:p>
            <a:pPr lvl="1"/>
            <a:r>
              <a:rPr lang="en-US" dirty="0" smtClean="0"/>
              <a:t>Examples </a:t>
            </a:r>
            <a:r>
              <a:rPr lang="en-US" dirty="0"/>
              <a:t>of internal coordination</a:t>
            </a:r>
          </a:p>
          <a:p>
            <a:pPr lvl="2"/>
            <a:r>
              <a:rPr lang="en-US" dirty="0" smtClean="0"/>
              <a:t>If </a:t>
            </a:r>
            <a:r>
              <a:rPr lang="en-US" dirty="0"/>
              <a:t>select the 98% offer method, instructions provide not required to complete Part III, column (b) “Full-Time Employee”</a:t>
            </a:r>
          </a:p>
          <a:p>
            <a:pPr lvl="2"/>
            <a:r>
              <a:rPr lang="en-US" dirty="0" smtClean="0"/>
              <a:t>If </a:t>
            </a:r>
            <a:r>
              <a:rPr lang="en-US" dirty="0"/>
              <a:t>select Section 4980H Transitional Relief, instructions provide must complete Part III, column (e) and indicate type of </a:t>
            </a:r>
            <a:r>
              <a:rPr lang="en-US" dirty="0" smtClean="0"/>
              <a:t>relief</a:t>
            </a:r>
            <a:endParaRPr lang="en-US" dirty="0"/>
          </a:p>
          <a:p>
            <a:r>
              <a:rPr lang="en-US" dirty="0" smtClean="0"/>
              <a:t>Signature line – “Under penalties of perjury”</a:t>
            </a:r>
          </a:p>
          <a:p>
            <a:pPr marL="0" indent="0">
              <a:buNone/>
            </a:pPr>
            <a:endParaRPr lang="en-US" dirty="0" smtClean="0"/>
          </a:p>
          <a:p>
            <a:pPr lvl="3"/>
            <a:endParaRPr lang="en-US" dirty="0"/>
          </a:p>
        </p:txBody>
      </p:sp>
      <p:sp>
        <p:nvSpPr>
          <p:cNvPr id="4" name="Rectangle 3"/>
          <p:cNvSpPr/>
          <p:nvPr/>
        </p:nvSpPr>
        <p:spPr>
          <a:xfrm>
            <a:off x="1586201" y="3655855"/>
            <a:ext cx="7212563"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lvl="1"/>
            <a:r>
              <a:rPr lang="en-US" b="1" dirty="0" smtClean="0">
                <a:solidFill>
                  <a:schemeClr val="bg1">
                    <a:lumMod val="50000"/>
                  </a:schemeClr>
                </a:solidFill>
              </a:rPr>
              <a:t>Note:  </a:t>
            </a:r>
            <a:r>
              <a:rPr lang="en-US" dirty="0" smtClean="0">
                <a:solidFill>
                  <a:schemeClr val="bg1">
                    <a:lumMod val="50000"/>
                  </a:schemeClr>
                </a:solidFill>
              </a:rPr>
              <a:t>Selections </a:t>
            </a:r>
            <a:r>
              <a:rPr lang="en-US" dirty="0">
                <a:solidFill>
                  <a:schemeClr val="bg1">
                    <a:lumMod val="50000"/>
                  </a:schemeClr>
                </a:solidFill>
              </a:rPr>
              <a:t>here correlate to information required </a:t>
            </a:r>
            <a:r>
              <a:rPr lang="en-US" dirty="0" smtClean="0">
                <a:solidFill>
                  <a:schemeClr val="bg1">
                    <a:lumMod val="50000"/>
                  </a:schemeClr>
                </a:solidFill>
              </a:rPr>
              <a:t>later on </a:t>
            </a:r>
            <a:r>
              <a:rPr lang="en-US" dirty="0">
                <a:solidFill>
                  <a:schemeClr val="bg1">
                    <a:lumMod val="50000"/>
                  </a:schemeClr>
                </a:solidFill>
              </a:rPr>
              <a:t>the </a:t>
            </a:r>
            <a:r>
              <a:rPr lang="en-US" dirty="0" smtClean="0">
                <a:solidFill>
                  <a:schemeClr val="bg1">
                    <a:lumMod val="50000"/>
                  </a:schemeClr>
                </a:solidFill>
              </a:rPr>
              <a:t>1095-C</a:t>
            </a:r>
            <a:endParaRPr lang="en-US" dirty="0">
              <a:solidFill>
                <a:schemeClr val="bg1">
                  <a:lumMod val="50000"/>
                </a:schemeClr>
              </a:solidFill>
            </a:endParaRPr>
          </a:p>
        </p:txBody>
      </p:sp>
    </p:spTree>
    <p:extLst>
      <p:ext uri="{BB962C8B-B14F-4D97-AF65-F5344CB8AC3E}">
        <p14:creationId xmlns:p14="http://schemas.microsoft.com/office/powerpoint/2010/main" val="2973662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Aspects of Series C</a:t>
            </a:r>
          </a:p>
        </p:txBody>
      </p:sp>
      <p:sp>
        <p:nvSpPr>
          <p:cNvPr id="3" name="Content Placeholder 2"/>
          <p:cNvSpPr>
            <a:spLocks noGrp="1"/>
          </p:cNvSpPr>
          <p:nvPr>
            <p:ph idx="1"/>
          </p:nvPr>
        </p:nvSpPr>
        <p:spPr/>
        <p:txBody>
          <a:bodyPr>
            <a:normAutofit fontScale="92500" lnSpcReduction="10000"/>
          </a:bodyPr>
          <a:lstStyle/>
          <a:p>
            <a:r>
              <a:rPr lang="en-US" dirty="0" smtClean="0"/>
              <a:t>Part III, lines 23 - 35</a:t>
            </a:r>
          </a:p>
          <a:p>
            <a:pPr lvl="1"/>
            <a:r>
              <a:rPr lang="en-US" sz="2400" dirty="0" smtClean="0"/>
              <a:t>Column a.  Minimum Essential Coverage (MEC)</a:t>
            </a:r>
          </a:p>
          <a:p>
            <a:pPr lvl="1"/>
            <a:r>
              <a:rPr lang="en-US" sz="2400" dirty="0" smtClean="0"/>
              <a:t>Column b.  Full-time employee count (full-time for purposes of HCR); excludes those in Limited Non-assessment Period (LNP)</a:t>
            </a:r>
          </a:p>
          <a:p>
            <a:pPr lvl="1"/>
            <a:r>
              <a:rPr lang="en-US" sz="2400" dirty="0" smtClean="0"/>
              <a:t>LNP</a:t>
            </a:r>
          </a:p>
          <a:p>
            <a:pPr lvl="2"/>
            <a:r>
              <a:rPr lang="en-US" sz="2200" dirty="0"/>
              <a:t>The instructions provide that “A Limited Non-Assessment Period generally refers to a period during which an ALE Member will not be subject to an assessable payment . . . regardless of whether that employee is offered health coverage during that period.”  Examples:  initial measurement period; waiting period</a:t>
            </a:r>
            <a:r>
              <a:rPr lang="en-US" sz="2200" dirty="0" smtClean="0"/>
              <a:t>.</a:t>
            </a:r>
            <a:endParaRPr lang="en-US" sz="2400" dirty="0" smtClean="0"/>
          </a:p>
          <a:p>
            <a:pPr marL="0" indent="0">
              <a:buNone/>
            </a:pPr>
            <a:endParaRPr lang="en-US" dirty="0"/>
          </a:p>
        </p:txBody>
      </p:sp>
    </p:spTree>
    <p:extLst>
      <p:ext uri="{BB962C8B-B14F-4D97-AF65-F5344CB8AC3E}">
        <p14:creationId xmlns:p14="http://schemas.microsoft.com/office/powerpoint/2010/main" val="3783454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Aspects of Series C</a:t>
            </a:r>
          </a:p>
        </p:txBody>
      </p:sp>
      <p:sp>
        <p:nvSpPr>
          <p:cNvPr id="3" name="Content Placeholder 2"/>
          <p:cNvSpPr>
            <a:spLocks noGrp="1"/>
          </p:cNvSpPr>
          <p:nvPr>
            <p:ph idx="1"/>
          </p:nvPr>
        </p:nvSpPr>
        <p:spPr/>
        <p:txBody>
          <a:bodyPr/>
          <a:lstStyle/>
          <a:p>
            <a:r>
              <a:rPr lang="en-US" sz="2800" dirty="0"/>
              <a:t>Part III, lines 23 </a:t>
            </a:r>
            <a:r>
              <a:rPr lang="en-US" sz="2800" dirty="0" smtClean="0"/>
              <a:t>– 35 (cont.)</a:t>
            </a:r>
            <a:endParaRPr lang="en-US" sz="2800" dirty="0"/>
          </a:p>
          <a:p>
            <a:pPr lvl="1"/>
            <a:r>
              <a:rPr lang="en-US" sz="2400" dirty="0" smtClean="0"/>
              <a:t>Column </a:t>
            </a:r>
            <a:r>
              <a:rPr lang="en-US" sz="2400" dirty="0"/>
              <a:t>c.  Total employee count (all employees)</a:t>
            </a:r>
          </a:p>
          <a:p>
            <a:pPr lvl="1"/>
            <a:r>
              <a:rPr lang="en-US" sz="2400" dirty="0"/>
              <a:t>Column d.  Aggregated group indicator (controlled groups) </a:t>
            </a:r>
          </a:p>
          <a:p>
            <a:pPr lvl="1"/>
            <a:r>
              <a:rPr lang="en-US" sz="2400" dirty="0"/>
              <a:t>Column e.  Section 4980H transition relief indicator</a:t>
            </a:r>
          </a:p>
          <a:p>
            <a:r>
              <a:rPr lang="en-US" dirty="0" smtClean="0"/>
              <a:t>Part IV</a:t>
            </a:r>
          </a:p>
          <a:p>
            <a:pPr lvl="1"/>
            <a:r>
              <a:rPr lang="en-US" dirty="0" smtClean="0"/>
              <a:t>Controlled group information</a:t>
            </a:r>
          </a:p>
          <a:p>
            <a:endParaRPr lang="en-US" dirty="0"/>
          </a:p>
        </p:txBody>
      </p:sp>
    </p:spTree>
    <p:extLst>
      <p:ext uri="{BB962C8B-B14F-4D97-AF65-F5344CB8AC3E}">
        <p14:creationId xmlns:p14="http://schemas.microsoft.com/office/powerpoint/2010/main" val="1488990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Aspects of Series C</a:t>
            </a:r>
          </a:p>
        </p:txBody>
      </p:sp>
      <p:sp>
        <p:nvSpPr>
          <p:cNvPr id="3" name="Content Placeholder 2"/>
          <p:cNvSpPr>
            <a:spLocks noGrp="1"/>
          </p:cNvSpPr>
          <p:nvPr>
            <p:ph idx="1"/>
          </p:nvPr>
        </p:nvSpPr>
        <p:spPr/>
        <p:txBody>
          <a:bodyPr/>
          <a:lstStyle/>
          <a:p>
            <a:pPr marL="0" indent="0">
              <a:buNone/>
            </a:pPr>
            <a:r>
              <a:rPr lang="en-US" b="1" dirty="0" smtClean="0"/>
              <a:t>Form 1095 – C  Particular Employee Information</a:t>
            </a:r>
          </a:p>
          <a:p>
            <a:r>
              <a:rPr lang="en-US" dirty="0" smtClean="0"/>
              <a:t>Part I.  Employee information</a:t>
            </a:r>
          </a:p>
          <a:p>
            <a:pPr lvl="1"/>
            <a:r>
              <a:rPr lang="en-US" sz="2400" dirty="0" smtClean="0"/>
              <a:t>Line 2.  Social Security No.</a:t>
            </a:r>
          </a:p>
          <a:p>
            <a:r>
              <a:rPr lang="en-US" dirty="0" smtClean="0"/>
              <a:t>Part II.  Offer and Coverage</a:t>
            </a:r>
          </a:p>
          <a:p>
            <a:pPr lvl="1"/>
            <a:r>
              <a:rPr lang="en-US" sz="2400" dirty="0" smtClean="0"/>
              <a:t>All months; each month</a:t>
            </a:r>
          </a:p>
          <a:p>
            <a:pPr lvl="1"/>
            <a:r>
              <a:rPr lang="en-US" sz="2400" dirty="0" smtClean="0"/>
              <a:t>Line 14.  Offer of coverage</a:t>
            </a:r>
          </a:p>
          <a:p>
            <a:pPr lvl="1"/>
            <a:r>
              <a:rPr lang="en-US" sz="2400" dirty="0" smtClean="0"/>
              <a:t>Line 15.  Employee cost, single coverage, lowest cost option</a:t>
            </a:r>
          </a:p>
          <a:p>
            <a:pPr lvl="1"/>
            <a:r>
              <a:rPr lang="en-US" sz="2400" dirty="0" smtClean="0"/>
              <a:t>Line 16.  Pay Safe Harbor being used</a:t>
            </a:r>
          </a:p>
        </p:txBody>
      </p:sp>
    </p:spTree>
    <p:extLst>
      <p:ext uri="{BB962C8B-B14F-4D97-AF65-F5344CB8AC3E}">
        <p14:creationId xmlns:p14="http://schemas.microsoft.com/office/powerpoint/2010/main" val="25137102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Aspects of Series C</a:t>
            </a:r>
          </a:p>
        </p:txBody>
      </p:sp>
      <p:sp>
        <p:nvSpPr>
          <p:cNvPr id="3" name="Content Placeholder 2"/>
          <p:cNvSpPr>
            <a:spLocks noGrp="1"/>
          </p:cNvSpPr>
          <p:nvPr>
            <p:ph idx="1"/>
          </p:nvPr>
        </p:nvSpPr>
        <p:spPr/>
        <p:txBody>
          <a:bodyPr/>
          <a:lstStyle/>
          <a:p>
            <a:r>
              <a:rPr lang="en-US" dirty="0" smtClean="0"/>
              <a:t>Part </a:t>
            </a:r>
            <a:r>
              <a:rPr lang="en-US" dirty="0"/>
              <a:t>III.  Covered Individuals</a:t>
            </a:r>
          </a:p>
          <a:p>
            <a:pPr lvl="1"/>
            <a:endParaRPr lang="en-US" dirty="0" smtClean="0"/>
          </a:p>
          <a:p>
            <a:pPr lvl="1"/>
            <a:r>
              <a:rPr lang="en-US" dirty="0" smtClean="0"/>
              <a:t>Lines 17-22.  Persons covered through the employee.</a:t>
            </a:r>
          </a:p>
          <a:p>
            <a:pPr lvl="2"/>
            <a:r>
              <a:rPr lang="en-US" dirty="0"/>
              <a:t>Column a</a:t>
            </a:r>
            <a:r>
              <a:rPr lang="en-US" dirty="0" smtClean="0"/>
              <a:t>.  Name</a:t>
            </a:r>
            <a:endParaRPr lang="en-US" dirty="0"/>
          </a:p>
          <a:p>
            <a:pPr lvl="2"/>
            <a:r>
              <a:rPr lang="en-US" dirty="0"/>
              <a:t>Columns b or c.  Social Security No</a:t>
            </a:r>
            <a:r>
              <a:rPr lang="en-US" dirty="0" smtClean="0"/>
              <a:t>. (or birthdate)</a:t>
            </a:r>
            <a:endParaRPr lang="en-US" dirty="0"/>
          </a:p>
          <a:p>
            <a:pPr lvl="2"/>
            <a:r>
              <a:rPr lang="en-US" dirty="0"/>
              <a:t>Column d or e.  All 12 months; each </a:t>
            </a:r>
            <a:r>
              <a:rPr lang="en-US" dirty="0" smtClean="0"/>
              <a:t>month</a:t>
            </a:r>
          </a:p>
          <a:p>
            <a:r>
              <a:rPr lang="en-US" dirty="0" smtClean="0"/>
              <a:t>“Instructions </a:t>
            </a:r>
            <a:r>
              <a:rPr lang="en-US" dirty="0"/>
              <a:t>for </a:t>
            </a:r>
            <a:r>
              <a:rPr lang="en-US" dirty="0" smtClean="0"/>
              <a:t>Recipient”</a:t>
            </a:r>
          </a:p>
        </p:txBody>
      </p:sp>
      <p:sp>
        <p:nvSpPr>
          <p:cNvPr id="4" name="Rectangle 3"/>
          <p:cNvSpPr/>
          <p:nvPr/>
        </p:nvSpPr>
        <p:spPr>
          <a:xfrm>
            <a:off x="1222309" y="2060808"/>
            <a:ext cx="6774025"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55563" lvl="1"/>
            <a:r>
              <a:rPr lang="en-US" b="1" i="1" dirty="0">
                <a:solidFill>
                  <a:schemeClr val="bg1">
                    <a:lumMod val="50000"/>
                  </a:schemeClr>
                </a:solidFill>
              </a:rPr>
              <a:t>IMPORTANT: </a:t>
            </a:r>
            <a:r>
              <a:rPr lang="en-US" b="1" i="1" dirty="0" smtClean="0">
                <a:solidFill>
                  <a:schemeClr val="bg1">
                    <a:lumMod val="50000"/>
                  </a:schemeClr>
                </a:solidFill>
              </a:rPr>
              <a:t> </a:t>
            </a:r>
            <a:r>
              <a:rPr lang="en-US" dirty="0" smtClean="0">
                <a:solidFill>
                  <a:schemeClr val="bg1">
                    <a:lumMod val="50000"/>
                  </a:schemeClr>
                </a:solidFill>
              </a:rPr>
              <a:t>Only </a:t>
            </a:r>
            <a:r>
              <a:rPr lang="en-US" dirty="0">
                <a:solidFill>
                  <a:schemeClr val="bg1">
                    <a:lumMod val="50000"/>
                  </a:schemeClr>
                </a:solidFill>
              </a:rPr>
              <a:t>complete if self-insured coverage</a:t>
            </a:r>
          </a:p>
        </p:txBody>
      </p:sp>
    </p:spTree>
    <p:extLst>
      <p:ext uri="{BB962C8B-B14F-4D97-AF65-F5344CB8AC3E}">
        <p14:creationId xmlns:p14="http://schemas.microsoft.com/office/powerpoint/2010/main" val="24537185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of Filing &amp; Notices</a:t>
            </a:r>
            <a:endParaRPr lang="en-US" dirty="0"/>
          </a:p>
        </p:txBody>
      </p:sp>
      <p:sp>
        <p:nvSpPr>
          <p:cNvPr id="3" name="Content Placeholder 2"/>
          <p:cNvSpPr>
            <a:spLocks noGrp="1"/>
          </p:cNvSpPr>
          <p:nvPr>
            <p:ph idx="1"/>
          </p:nvPr>
        </p:nvSpPr>
        <p:spPr>
          <a:xfrm>
            <a:off x="457200" y="1866122"/>
            <a:ext cx="8229600" cy="4077477"/>
          </a:xfrm>
        </p:spPr>
        <p:txBody>
          <a:bodyPr>
            <a:normAutofit/>
          </a:bodyPr>
          <a:lstStyle/>
          <a:p>
            <a:r>
              <a:rPr lang="en-US" dirty="0"/>
              <a:t>Information reported once for the calendar year</a:t>
            </a:r>
          </a:p>
          <a:p>
            <a:r>
              <a:rPr lang="en-US" b="1" i="1" dirty="0"/>
              <a:t>But</a:t>
            </a:r>
            <a:r>
              <a:rPr lang="en-US" dirty="0"/>
              <a:t> information reported for each calendar month (unless exception applies)</a:t>
            </a:r>
          </a:p>
          <a:p>
            <a:r>
              <a:rPr lang="en-US" dirty="0"/>
              <a:t>Penalty assessments each month</a:t>
            </a:r>
          </a:p>
          <a:p>
            <a:pPr lvl="1"/>
            <a:r>
              <a:rPr lang="en-US" dirty="0"/>
              <a:t>Whether violation</a:t>
            </a:r>
          </a:p>
          <a:p>
            <a:pPr lvl="1"/>
            <a:r>
              <a:rPr lang="en-US" dirty="0"/>
              <a:t>Amount of </a:t>
            </a:r>
            <a:r>
              <a:rPr lang="en-US" dirty="0" smtClean="0"/>
              <a:t>penalty</a:t>
            </a:r>
            <a:endParaRPr lang="en-US" dirty="0"/>
          </a:p>
        </p:txBody>
      </p:sp>
      <p:sp>
        <p:nvSpPr>
          <p:cNvPr id="4" name="Rectangle 3"/>
          <p:cNvSpPr/>
          <p:nvPr/>
        </p:nvSpPr>
        <p:spPr>
          <a:xfrm>
            <a:off x="457200" y="1338942"/>
            <a:ext cx="7800392"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smtClean="0">
                <a:solidFill>
                  <a:schemeClr val="bg1">
                    <a:lumMod val="50000"/>
                  </a:schemeClr>
                </a:solidFill>
              </a:rPr>
              <a:t>Note:</a:t>
            </a:r>
            <a:r>
              <a:rPr lang="en-US" dirty="0" smtClean="0">
                <a:solidFill>
                  <a:schemeClr val="bg1">
                    <a:lumMod val="50000"/>
                  </a:schemeClr>
                </a:solidFill>
              </a:rPr>
              <a:t>  </a:t>
            </a:r>
            <a:r>
              <a:rPr lang="en-US" dirty="0">
                <a:solidFill>
                  <a:schemeClr val="bg1">
                    <a:lumMod val="50000"/>
                  </a:schemeClr>
                </a:solidFill>
              </a:rPr>
              <a:t>All based on calendar year; no accommodation for non-calendar plan years</a:t>
            </a:r>
          </a:p>
        </p:txBody>
      </p:sp>
    </p:spTree>
    <p:extLst>
      <p:ext uri="{BB962C8B-B14F-4D97-AF65-F5344CB8AC3E}">
        <p14:creationId xmlns:p14="http://schemas.microsoft.com/office/powerpoint/2010/main" val="1371614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 have to file?</a:t>
            </a:r>
            <a:endParaRPr lang="en-US" dirty="0"/>
          </a:p>
        </p:txBody>
      </p:sp>
      <p:sp>
        <p:nvSpPr>
          <p:cNvPr id="5" name="Content Placeholder 4"/>
          <p:cNvSpPr>
            <a:spLocks noGrp="1"/>
          </p:cNvSpPr>
          <p:nvPr>
            <p:ph idx="1"/>
          </p:nvPr>
        </p:nvSpPr>
        <p:spPr/>
        <p:txBody>
          <a:bodyPr>
            <a:normAutofit fontScale="85000" lnSpcReduction="10000"/>
          </a:bodyPr>
          <a:lstStyle/>
          <a:p>
            <a:r>
              <a:rPr lang="en-US" dirty="0" smtClean="0"/>
              <a:t>Two new reporting requirements beginning in 2016</a:t>
            </a:r>
          </a:p>
          <a:p>
            <a:pPr lvl="1"/>
            <a:endParaRPr lang="en-US" dirty="0" smtClean="0"/>
          </a:p>
          <a:p>
            <a:pPr lvl="1"/>
            <a:r>
              <a:rPr lang="en-US" dirty="0" smtClean="0"/>
              <a:t>Reporting requirement not tied to whether penalty assessable in 2015</a:t>
            </a:r>
          </a:p>
          <a:p>
            <a:r>
              <a:rPr lang="en-US" dirty="0" smtClean="0"/>
              <a:t>Minimum Essential Coverage (MEC) Reporting</a:t>
            </a:r>
          </a:p>
          <a:p>
            <a:pPr lvl="1"/>
            <a:r>
              <a:rPr lang="en-US" dirty="0" smtClean="0"/>
              <a:t>Code § </a:t>
            </a:r>
            <a:r>
              <a:rPr lang="en-US" dirty="0"/>
              <a:t>6055</a:t>
            </a:r>
          </a:p>
          <a:p>
            <a:pPr lvl="1"/>
            <a:r>
              <a:rPr lang="en-US" dirty="0" smtClean="0"/>
              <a:t>Completed by any person providing MEC</a:t>
            </a:r>
          </a:p>
          <a:p>
            <a:pPr lvl="1"/>
            <a:r>
              <a:rPr lang="en-US" dirty="0" smtClean="0"/>
              <a:t>To facilitate enforcement on individual mandate</a:t>
            </a:r>
          </a:p>
          <a:p>
            <a:r>
              <a:rPr lang="en-US" dirty="0" smtClean="0"/>
              <a:t>Applicable Large Employer (ALE) Reporting</a:t>
            </a:r>
          </a:p>
          <a:p>
            <a:pPr lvl="1"/>
            <a:r>
              <a:rPr lang="en-US" dirty="0" smtClean="0"/>
              <a:t>Code § 6056</a:t>
            </a:r>
          </a:p>
          <a:p>
            <a:pPr lvl="1"/>
            <a:r>
              <a:rPr lang="en-US" dirty="0" smtClean="0"/>
              <a:t>Completed by an ALE (special rule for controlled groups and governmental entities)</a:t>
            </a:r>
          </a:p>
          <a:p>
            <a:pPr lvl="1"/>
            <a:r>
              <a:rPr lang="en-US" dirty="0" smtClean="0"/>
              <a:t>To facilitate enforcement of Employer Shared Responsibility (a/k/a Play or Pay)</a:t>
            </a:r>
          </a:p>
        </p:txBody>
      </p:sp>
      <p:sp>
        <p:nvSpPr>
          <p:cNvPr id="6" name="Rectangle 5"/>
          <p:cNvSpPr/>
          <p:nvPr/>
        </p:nvSpPr>
        <p:spPr>
          <a:xfrm>
            <a:off x="1324947" y="1923752"/>
            <a:ext cx="6951306"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smtClean="0">
                <a:solidFill>
                  <a:schemeClr val="bg1">
                    <a:lumMod val="50000"/>
                  </a:schemeClr>
                </a:solidFill>
              </a:rPr>
              <a:t>Caution</a:t>
            </a:r>
            <a:r>
              <a:rPr lang="en-US" dirty="0" smtClean="0">
                <a:solidFill>
                  <a:schemeClr val="bg1">
                    <a:lumMod val="50000"/>
                  </a:schemeClr>
                </a:solidFill>
              </a:rPr>
              <a:t>:  Based on 2015 calendar year data.</a:t>
            </a:r>
            <a:endParaRPr lang="en-US" dirty="0">
              <a:solidFill>
                <a:schemeClr val="bg1">
                  <a:lumMod val="50000"/>
                </a:schemeClr>
              </a:solidFill>
            </a:endParaRPr>
          </a:p>
        </p:txBody>
      </p:sp>
    </p:spTree>
    <p:extLst>
      <p:ext uri="{BB962C8B-B14F-4D97-AF65-F5344CB8AC3E}">
        <p14:creationId xmlns:p14="http://schemas.microsoft.com/office/powerpoint/2010/main" val="3032450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of Filing &amp; Notices</a:t>
            </a:r>
            <a:endParaRPr lang="en-US" dirty="0"/>
          </a:p>
        </p:txBody>
      </p:sp>
      <p:sp>
        <p:nvSpPr>
          <p:cNvPr id="3" name="Content Placeholder 2"/>
          <p:cNvSpPr>
            <a:spLocks noGrp="1"/>
          </p:cNvSpPr>
          <p:nvPr>
            <p:ph idx="1"/>
          </p:nvPr>
        </p:nvSpPr>
        <p:spPr>
          <a:xfrm>
            <a:off x="457200" y="1417640"/>
            <a:ext cx="8229600" cy="4525959"/>
          </a:xfrm>
        </p:spPr>
        <p:txBody>
          <a:bodyPr>
            <a:normAutofit/>
          </a:bodyPr>
          <a:lstStyle/>
          <a:p>
            <a:r>
              <a:rPr lang="en-US" dirty="0" smtClean="0"/>
              <a:t>Forms 1094 - C and 1095 - C to IRS</a:t>
            </a:r>
          </a:p>
          <a:p>
            <a:pPr lvl="1"/>
            <a:r>
              <a:rPr lang="en-US" dirty="0" smtClean="0"/>
              <a:t>Due last day of February following calendar year </a:t>
            </a:r>
          </a:p>
          <a:p>
            <a:pPr lvl="1"/>
            <a:r>
              <a:rPr lang="en-US" dirty="0" smtClean="0"/>
              <a:t>If electronically filed, due March 31  </a:t>
            </a:r>
          </a:p>
          <a:p>
            <a:pPr lvl="1"/>
            <a:r>
              <a:rPr lang="en-US" dirty="0" smtClean="0"/>
              <a:t>250 or more of same form </a:t>
            </a:r>
            <a:r>
              <a:rPr lang="en-US" i="1" dirty="0" smtClean="0"/>
              <a:t>requires</a:t>
            </a:r>
            <a:r>
              <a:rPr lang="en-US" dirty="0" smtClean="0"/>
              <a:t> electronic filing</a:t>
            </a:r>
          </a:p>
          <a:p>
            <a:r>
              <a:rPr lang="en-US" dirty="0" smtClean="0"/>
              <a:t>Form 1095 - C to employee</a:t>
            </a:r>
          </a:p>
          <a:p>
            <a:pPr lvl="1"/>
            <a:r>
              <a:rPr lang="en-US" dirty="0" smtClean="0"/>
              <a:t>By January 31 of following calendar year</a:t>
            </a:r>
          </a:p>
          <a:p>
            <a:pPr lvl="1"/>
            <a:r>
              <a:rPr lang="en-US" dirty="0" smtClean="0"/>
              <a:t>Same timing as W-2</a:t>
            </a:r>
          </a:p>
          <a:p>
            <a:pPr lvl="1"/>
            <a:r>
              <a:rPr lang="en-US" dirty="0" smtClean="0"/>
              <a:t>Include “Instructions for Recipient”</a:t>
            </a:r>
            <a:endParaRPr lang="en-US" dirty="0"/>
          </a:p>
        </p:txBody>
      </p:sp>
    </p:spTree>
    <p:extLst>
      <p:ext uri="{BB962C8B-B14F-4D97-AF65-F5344CB8AC3E}">
        <p14:creationId xmlns:p14="http://schemas.microsoft.com/office/powerpoint/2010/main" val="1860179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a:t>
            </a:r>
            <a:endParaRPr lang="en-US" dirty="0"/>
          </a:p>
        </p:txBody>
      </p:sp>
      <p:sp>
        <p:nvSpPr>
          <p:cNvPr id="3" name="Content Placeholder 2"/>
          <p:cNvSpPr>
            <a:spLocks noGrp="1"/>
          </p:cNvSpPr>
          <p:nvPr>
            <p:ph idx="1"/>
          </p:nvPr>
        </p:nvSpPr>
        <p:spPr/>
        <p:txBody>
          <a:bodyPr/>
          <a:lstStyle/>
          <a:p>
            <a:r>
              <a:rPr lang="en-US" dirty="0" smtClean="0"/>
              <a:t>Identify the right person</a:t>
            </a:r>
          </a:p>
          <a:p>
            <a:r>
              <a:rPr lang="en-US" dirty="0" smtClean="0"/>
              <a:t>Know what you offer, including details</a:t>
            </a:r>
          </a:p>
          <a:p>
            <a:r>
              <a:rPr lang="en-US" dirty="0" smtClean="0"/>
              <a:t>Track information</a:t>
            </a:r>
          </a:p>
          <a:p>
            <a:r>
              <a:rPr lang="en-US" dirty="0" smtClean="0"/>
              <a:t>Calendar key compliance deadlines</a:t>
            </a:r>
            <a:endParaRPr lang="en-US" dirty="0"/>
          </a:p>
        </p:txBody>
      </p:sp>
    </p:spTree>
    <p:extLst>
      <p:ext uri="{BB962C8B-B14F-4D97-AF65-F5344CB8AC3E}">
        <p14:creationId xmlns:p14="http://schemas.microsoft.com/office/powerpoint/2010/main" val="3704160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a:t>
            </a:r>
            <a:endParaRPr lang="en-US" dirty="0"/>
          </a:p>
        </p:txBody>
      </p:sp>
      <p:sp>
        <p:nvSpPr>
          <p:cNvPr id="3" name="Content Placeholder 2"/>
          <p:cNvSpPr>
            <a:spLocks noGrp="1"/>
          </p:cNvSpPr>
          <p:nvPr>
            <p:ph idx="1"/>
          </p:nvPr>
        </p:nvSpPr>
        <p:spPr/>
        <p:txBody>
          <a:bodyPr/>
          <a:lstStyle/>
          <a:p>
            <a:r>
              <a:rPr lang="en-US" dirty="0"/>
              <a:t>Whether complete annual filing in house or use outside </a:t>
            </a:r>
            <a:r>
              <a:rPr lang="en-US" dirty="0" smtClean="0"/>
              <a:t>vendor, need </a:t>
            </a:r>
            <a:r>
              <a:rPr lang="en-US" dirty="0"/>
              <a:t>to have a knowledgeable person assigned the responsibility for filing </a:t>
            </a:r>
          </a:p>
          <a:p>
            <a:pPr lvl="1"/>
            <a:r>
              <a:rPr lang="en-US" dirty="0" smtClean="0"/>
              <a:t>Based </a:t>
            </a:r>
            <a:r>
              <a:rPr lang="en-US" dirty="0"/>
              <a:t>on employer specific information</a:t>
            </a:r>
          </a:p>
          <a:p>
            <a:pPr lvl="1"/>
            <a:r>
              <a:rPr lang="en-US" dirty="0" smtClean="0"/>
              <a:t>Provides </a:t>
            </a:r>
            <a:r>
              <a:rPr lang="en-US" dirty="0"/>
              <a:t>IRS with </a:t>
            </a:r>
            <a:r>
              <a:rPr lang="en-US" dirty="0" smtClean="0"/>
              <a:t>information necessary to determine and impose penalties</a:t>
            </a:r>
            <a:endParaRPr lang="en-US" dirty="0"/>
          </a:p>
          <a:p>
            <a:pPr lvl="1"/>
            <a:r>
              <a:rPr lang="en-US" dirty="0" smtClean="0"/>
              <a:t>Provides </a:t>
            </a:r>
            <a:r>
              <a:rPr lang="en-US" dirty="0"/>
              <a:t>information relied upon to determine whether individual tax subsidy available</a:t>
            </a:r>
          </a:p>
          <a:p>
            <a:endParaRPr lang="en-US" dirty="0"/>
          </a:p>
        </p:txBody>
      </p:sp>
    </p:spTree>
    <p:extLst>
      <p:ext uri="{BB962C8B-B14F-4D97-AF65-F5344CB8AC3E}">
        <p14:creationId xmlns:p14="http://schemas.microsoft.com/office/powerpoint/2010/main" val="27414409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a:t>
            </a:r>
            <a:endParaRPr lang="en-US" dirty="0"/>
          </a:p>
        </p:txBody>
      </p:sp>
      <p:sp>
        <p:nvSpPr>
          <p:cNvPr id="3" name="Content Placeholder 2"/>
          <p:cNvSpPr>
            <a:spLocks noGrp="1"/>
          </p:cNvSpPr>
          <p:nvPr>
            <p:ph idx="1"/>
          </p:nvPr>
        </p:nvSpPr>
        <p:spPr/>
        <p:txBody>
          <a:bodyPr/>
          <a:lstStyle/>
          <a:p>
            <a:r>
              <a:rPr lang="en-US" dirty="0"/>
              <a:t>Need </a:t>
            </a:r>
            <a:r>
              <a:rPr lang="en-US" b="1" i="1" dirty="0"/>
              <a:t>to have </a:t>
            </a:r>
            <a:r>
              <a:rPr lang="en-US" dirty="0"/>
              <a:t>the information in order </a:t>
            </a:r>
            <a:r>
              <a:rPr lang="en-US" b="1" i="1" dirty="0"/>
              <a:t>to mine </a:t>
            </a:r>
            <a:r>
              <a:rPr lang="en-US" dirty="0"/>
              <a:t>the information</a:t>
            </a:r>
          </a:p>
          <a:p>
            <a:r>
              <a:rPr lang="en-US" dirty="0"/>
              <a:t>Not going to happen by accident</a:t>
            </a:r>
          </a:p>
          <a:p>
            <a:r>
              <a:rPr lang="en-US" dirty="0"/>
              <a:t>Whatever was in place pre-HCR likely not enough</a:t>
            </a:r>
          </a:p>
          <a:p>
            <a:pPr lvl="1"/>
            <a:r>
              <a:rPr lang="en-US" dirty="0" smtClean="0"/>
              <a:t>Payroll (finance)</a:t>
            </a:r>
          </a:p>
          <a:p>
            <a:pPr lvl="1"/>
            <a:r>
              <a:rPr lang="en-US" dirty="0" smtClean="0"/>
              <a:t>Benefits</a:t>
            </a:r>
          </a:p>
          <a:p>
            <a:pPr lvl="1"/>
            <a:r>
              <a:rPr lang="en-US" dirty="0" smtClean="0"/>
              <a:t>Other</a:t>
            </a:r>
          </a:p>
          <a:p>
            <a:r>
              <a:rPr lang="en-US" dirty="0" smtClean="0"/>
              <a:t>Tracking systems for HCR information</a:t>
            </a:r>
            <a:endParaRPr lang="en-US" dirty="0"/>
          </a:p>
          <a:p>
            <a:pPr lvl="1"/>
            <a:r>
              <a:rPr lang="en-US" dirty="0"/>
              <a:t>Already in place</a:t>
            </a:r>
          </a:p>
          <a:p>
            <a:pPr lvl="1"/>
            <a:r>
              <a:rPr lang="en-US" dirty="0"/>
              <a:t>Process of being put in place</a:t>
            </a:r>
          </a:p>
        </p:txBody>
      </p:sp>
    </p:spTree>
    <p:extLst>
      <p:ext uri="{BB962C8B-B14F-4D97-AF65-F5344CB8AC3E}">
        <p14:creationId xmlns:p14="http://schemas.microsoft.com/office/powerpoint/2010/main" val="482959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US"/>
              <a:t>Questions</a:t>
            </a:r>
          </a:p>
        </p:txBody>
      </p:sp>
      <p:pic>
        <p:nvPicPr>
          <p:cNvPr id="4" name="Picture 4" descr="https://encrypted-tbn2.gstatic.com/images?q=tbn:ANd9GcTxa59Jibjgrt_nsErRcBdgc3-KkvEESVLYyvGNjZfCMobbNIpD"/>
          <p:cNvPicPr>
            <a:picLocks noChangeAspect="1"/>
          </p:cNvPicPr>
          <p:nvPr/>
        </p:nvPicPr>
        <p:blipFill>
          <a:blip r:embed="rId2" cstate="print"/>
          <a:srcRect/>
          <a:stretch>
            <a:fillRect/>
          </a:stretch>
        </p:blipFill>
        <p:spPr>
          <a:xfrm>
            <a:off x="2133596" y="2118171"/>
            <a:ext cx="4660897" cy="3010232"/>
          </a:xfrm>
          <a:prstGeom prst="rect">
            <a:avLst/>
          </a:prstGeom>
          <a:noFill/>
          <a:ln w="88897">
            <a:solidFill>
              <a:srgbClr val="000000"/>
            </a:solidFill>
            <a:prstDash val="solid"/>
            <a:miter/>
          </a:ln>
        </p:spPr>
      </p:pic>
      <p:sp>
        <p:nvSpPr>
          <p:cNvPr id="5" name="Slide Number Placeholder 2"/>
          <p:cNvSpPr txBox="1"/>
          <p:nvPr/>
        </p:nvSpPr>
        <p:spPr>
          <a:xfrm>
            <a:off x="6553203" y="6356351"/>
            <a:ext cx="2133596"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75615E0-3E63-4C79-945C-DAE2D57D6C6A}" type="slidenum">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24</a:t>
            </a:fld>
            <a:endParaRPr lang="en-US" sz="1200" b="0" i="0" u="none" strike="noStrike" kern="1200" cap="none" spc="0" baseline="0">
              <a:solidFill>
                <a:srgbClr val="898989"/>
              </a:solidFill>
              <a:uFillTx/>
              <a:latin typeface="Calibri"/>
            </a:endParaRPr>
          </a:p>
        </p:txBody>
      </p:sp>
    </p:spTree>
    <p:extLst>
      <p:ext uri="{BB962C8B-B14F-4D97-AF65-F5344CB8AC3E}">
        <p14:creationId xmlns:p14="http://schemas.microsoft.com/office/powerpoint/2010/main" val="259127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rmAutofit/>
          </a:bodyPr>
          <a:lstStyle/>
          <a:p>
            <a:pPr lvl="0">
              <a:lnSpc>
                <a:spcPct val="90000"/>
              </a:lnSpc>
              <a:spcBef>
                <a:spcPts val="700"/>
              </a:spcBef>
            </a:pPr>
            <a:r>
              <a:rPr lang="en-US" sz="2800" dirty="0"/>
              <a:t>Darcy L. Hitesman</a:t>
            </a:r>
            <a:br>
              <a:rPr lang="en-US" sz="2800" dirty="0"/>
            </a:br>
            <a:r>
              <a:rPr lang="en-US" sz="2800" dirty="0" err="1"/>
              <a:t>Hitesman</a:t>
            </a:r>
            <a:r>
              <a:rPr lang="en-US" sz="2800" dirty="0"/>
              <a:t> &amp; Wold, P.A.</a:t>
            </a:r>
            <a:br>
              <a:rPr lang="en-US" sz="2800" dirty="0"/>
            </a:br>
            <a:r>
              <a:rPr lang="en-US" sz="2800" dirty="0"/>
              <a:t>12900 – 63</a:t>
            </a:r>
            <a:r>
              <a:rPr lang="en-US" sz="2800" baseline="30000" dirty="0"/>
              <a:t>rd</a:t>
            </a:r>
            <a:r>
              <a:rPr lang="en-US" sz="2800" dirty="0"/>
              <a:t> Avenue North</a:t>
            </a:r>
            <a:br>
              <a:rPr lang="en-US" sz="2800" dirty="0"/>
            </a:br>
            <a:r>
              <a:rPr lang="en-US" sz="2800" dirty="0"/>
              <a:t>Maple Grove, MN 55369</a:t>
            </a:r>
            <a:br>
              <a:rPr lang="en-US" sz="2800" dirty="0"/>
            </a:br>
            <a:r>
              <a:rPr lang="en-US" sz="2800" dirty="0"/>
              <a:t>763-503-6620</a:t>
            </a:r>
          </a:p>
          <a:p>
            <a:pPr lvl="0">
              <a:lnSpc>
                <a:spcPct val="90000"/>
              </a:lnSpc>
              <a:spcBef>
                <a:spcPts val="700"/>
              </a:spcBef>
              <a:buNone/>
            </a:pPr>
            <a:r>
              <a:rPr lang="en-US" sz="2800" dirty="0"/>
              <a:t>	</a:t>
            </a:r>
          </a:p>
          <a:p>
            <a:pPr lvl="0">
              <a:lnSpc>
                <a:spcPct val="90000"/>
              </a:lnSpc>
              <a:spcBef>
                <a:spcPts val="700"/>
              </a:spcBef>
              <a:buNone/>
            </a:pPr>
            <a:endParaRPr lang="en-US" sz="2800" dirty="0"/>
          </a:p>
          <a:p>
            <a:pPr lvl="0">
              <a:lnSpc>
                <a:spcPct val="90000"/>
              </a:lnSpc>
              <a:spcBef>
                <a:spcPts val="700"/>
              </a:spcBef>
              <a:buNone/>
            </a:pPr>
            <a:r>
              <a:rPr lang="en-US" sz="2800" dirty="0"/>
              <a:t>	</a:t>
            </a:r>
            <a:r>
              <a:rPr lang="en-US" sz="2000" i="1" dirty="0"/>
              <a:t>Visit our website to register to receive our informational Client Alerts! </a:t>
            </a:r>
            <a:r>
              <a:rPr lang="en-US" sz="2000" i="1" dirty="0">
                <a:hlinkClick r:id="rId2"/>
              </a:rPr>
              <a:t>www.HitesmanLaw.com</a:t>
            </a:r>
            <a:endParaRPr lang="en-US" sz="2800" i="1" dirty="0"/>
          </a:p>
          <a:p>
            <a:endParaRPr lang="en-US" sz="2800" dirty="0"/>
          </a:p>
        </p:txBody>
      </p:sp>
    </p:spTree>
    <p:extLst>
      <p:ext uri="{BB962C8B-B14F-4D97-AF65-F5344CB8AC3E}">
        <p14:creationId xmlns:p14="http://schemas.microsoft.com/office/powerpoint/2010/main" val="3512497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Matrix</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84742235"/>
              </p:ext>
            </p:extLst>
          </p:nvPr>
        </p:nvGraphicFramePr>
        <p:xfrm>
          <a:off x="668511" y="1847397"/>
          <a:ext cx="7772401" cy="2615433"/>
        </p:xfrm>
        <a:graphic>
          <a:graphicData uri="http://schemas.openxmlformats.org/drawingml/2006/table">
            <a:tbl>
              <a:tblPr firstRow="1" firstCol="1" bandRow="1">
                <a:tableStyleId>{5C22544A-7EE6-4342-B048-85BDC9FD1C3A}</a:tableStyleId>
              </a:tblPr>
              <a:tblGrid>
                <a:gridCol w="1178602"/>
                <a:gridCol w="3132320"/>
                <a:gridCol w="3461479"/>
              </a:tblGrid>
              <a:tr h="503427">
                <a:tc gridSpan="3">
                  <a:txBody>
                    <a:bodyPr/>
                    <a:lstStyle/>
                    <a:p>
                      <a:pPr marL="0" marR="0" algn="ctr">
                        <a:spcBef>
                          <a:spcPts val="0"/>
                        </a:spcBef>
                        <a:spcAft>
                          <a:spcPts val="0"/>
                        </a:spcAft>
                      </a:pPr>
                      <a:endParaRPr lang="en-US" sz="1400" dirty="0" smtClean="0">
                        <a:effectLst/>
                      </a:endParaRPr>
                    </a:p>
                    <a:p>
                      <a:pPr marL="0" marR="0" algn="ctr">
                        <a:spcBef>
                          <a:spcPts val="0"/>
                        </a:spcBef>
                        <a:spcAft>
                          <a:spcPts val="0"/>
                        </a:spcAft>
                      </a:pPr>
                      <a:r>
                        <a:rPr lang="en-US" sz="1400" dirty="0" smtClean="0">
                          <a:effectLst/>
                        </a:rPr>
                        <a:t>FILING RESPONSIBILITIES UNDER SECTIONS 6055 &amp; 6056</a:t>
                      </a:r>
                    </a:p>
                    <a:p>
                      <a:pPr marL="0" marR="0" algn="ctr">
                        <a:spcBef>
                          <a:spcPts val="0"/>
                        </a:spcBef>
                        <a:spcAft>
                          <a:spcPts val="0"/>
                        </a:spcAft>
                      </a:pPr>
                      <a:r>
                        <a:rPr lang="en-US" sz="1400" dirty="0" smtClean="0">
                          <a:effectLst/>
                        </a:rPr>
                        <a:t> </a:t>
                      </a:r>
                      <a:endParaRPr lang="en-US" sz="1400" dirty="0">
                        <a:effectLst/>
                        <a:latin typeface="Tahoma"/>
                        <a:ea typeface="Calibri"/>
                        <a:cs typeface="Times New Roman"/>
                      </a:endParaRPr>
                    </a:p>
                  </a:txBody>
                  <a:tcPr marL="63708" marR="63708" marT="0" marB="0"/>
                </a:tc>
                <a:tc hMerge="1">
                  <a:txBody>
                    <a:bodyPr/>
                    <a:lstStyle/>
                    <a:p>
                      <a:endParaRPr lang="en-US"/>
                    </a:p>
                  </a:txBody>
                  <a:tcPr/>
                </a:tc>
                <a:tc hMerge="1">
                  <a:txBody>
                    <a:bodyPr/>
                    <a:lstStyle/>
                    <a:p>
                      <a:endParaRPr lang="en-US"/>
                    </a:p>
                  </a:txBody>
                  <a:tcPr/>
                </a:tc>
              </a:tr>
              <a:tr h="251713">
                <a:tc>
                  <a:txBody>
                    <a:bodyPr/>
                    <a:lstStyle/>
                    <a:p>
                      <a:pPr marL="0" marR="0">
                        <a:spcBef>
                          <a:spcPts val="0"/>
                        </a:spcBef>
                        <a:spcAft>
                          <a:spcPts val="0"/>
                        </a:spcAft>
                      </a:pPr>
                      <a:r>
                        <a:rPr lang="en-US" sz="1000" dirty="0">
                          <a:effectLst/>
                        </a:rPr>
                        <a:t> </a:t>
                      </a:r>
                      <a:endParaRPr lang="en-US" sz="1000" dirty="0">
                        <a:effectLst/>
                        <a:latin typeface="Tahoma"/>
                        <a:ea typeface="Calibri"/>
                        <a:cs typeface="Times New Roman"/>
                      </a:endParaRPr>
                    </a:p>
                  </a:txBody>
                  <a:tcPr marL="63708" marR="63708" marT="0" marB="0"/>
                </a:tc>
                <a:tc gridSpan="2">
                  <a:txBody>
                    <a:bodyPr/>
                    <a:lstStyle/>
                    <a:p>
                      <a:pPr marL="0" marR="0" algn="ctr">
                        <a:spcBef>
                          <a:spcPts val="0"/>
                        </a:spcBef>
                        <a:spcAft>
                          <a:spcPts val="0"/>
                        </a:spcAft>
                      </a:pPr>
                      <a:r>
                        <a:rPr lang="en-US" sz="1400" b="1" dirty="0">
                          <a:effectLst/>
                        </a:rPr>
                        <a:t>PLAN TYPES</a:t>
                      </a:r>
                      <a:endParaRPr lang="en-US" sz="1400" b="1" dirty="0">
                        <a:effectLst/>
                        <a:latin typeface="Tahoma"/>
                        <a:ea typeface="Calibri"/>
                        <a:cs typeface="Times New Roman"/>
                      </a:endParaRPr>
                    </a:p>
                  </a:txBody>
                  <a:tcPr marL="63708" marR="63708" marT="0" marB="0"/>
                </a:tc>
                <a:tc hMerge="1">
                  <a:txBody>
                    <a:bodyPr/>
                    <a:lstStyle/>
                    <a:p>
                      <a:endParaRPr lang="en-US"/>
                    </a:p>
                  </a:txBody>
                  <a:tcPr/>
                </a:tc>
              </a:tr>
              <a:tr h="251713">
                <a:tc>
                  <a:txBody>
                    <a:bodyPr/>
                    <a:lstStyle/>
                    <a:p>
                      <a:pPr marL="0" marR="0">
                        <a:spcBef>
                          <a:spcPts val="0"/>
                        </a:spcBef>
                        <a:spcAft>
                          <a:spcPts val="0"/>
                        </a:spcAft>
                      </a:pPr>
                      <a:r>
                        <a:rPr lang="en-US" sz="1000" dirty="0">
                          <a:effectLst/>
                        </a:rPr>
                        <a:t> </a:t>
                      </a:r>
                      <a:endParaRPr lang="en-US" sz="1000" dirty="0">
                        <a:effectLst/>
                        <a:latin typeface="Tahoma"/>
                        <a:ea typeface="Calibri"/>
                        <a:cs typeface="Times New Roman"/>
                      </a:endParaRPr>
                    </a:p>
                  </a:txBody>
                  <a:tcPr marL="63708" marR="63708" marT="0" marB="0"/>
                </a:tc>
                <a:tc>
                  <a:txBody>
                    <a:bodyPr/>
                    <a:lstStyle/>
                    <a:p>
                      <a:pPr marL="0" marR="0" algn="ctr">
                        <a:spcBef>
                          <a:spcPts val="0"/>
                        </a:spcBef>
                        <a:spcAft>
                          <a:spcPts val="0"/>
                        </a:spcAft>
                      </a:pPr>
                      <a:r>
                        <a:rPr lang="en-US" sz="1400" b="1" dirty="0">
                          <a:effectLst/>
                        </a:rPr>
                        <a:t>Insured</a:t>
                      </a:r>
                      <a:endParaRPr lang="en-US" sz="1400" b="1" dirty="0">
                        <a:effectLst/>
                        <a:latin typeface="Tahoma"/>
                        <a:ea typeface="Calibri"/>
                        <a:cs typeface="Times New Roman"/>
                      </a:endParaRPr>
                    </a:p>
                  </a:txBody>
                  <a:tcPr marL="63708" marR="63708" marT="0" marB="0"/>
                </a:tc>
                <a:tc>
                  <a:txBody>
                    <a:bodyPr/>
                    <a:lstStyle/>
                    <a:p>
                      <a:pPr marL="0" marR="0" algn="ctr">
                        <a:spcBef>
                          <a:spcPts val="0"/>
                        </a:spcBef>
                        <a:spcAft>
                          <a:spcPts val="0"/>
                        </a:spcAft>
                      </a:pPr>
                      <a:r>
                        <a:rPr lang="en-US" sz="1400" b="1" dirty="0">
                          <a:effectLst/>
                        </a:rPr>
                        <a:t>Self-Insured</a:t>
                      </a:r>
                      <a:endParaRPr lang="en-US" sz="1400" b="1" dirty="0">
                        <a:effectLst/>
                        <a:latin typeface="Tahoma"/>
                        <a:ea typeface="Calibri"/>
                        <a:cs typeface="Times New Roman"/>
                      </a:endParaRPr>
                    </a:p>
                  </a:txBody>
                  <a:tcPr marL="63708" marR="63708" marT="0" marB="0"/>
                </a:tc>
              </a:tr>
              <a:tr h="503427">
                <a:tc>
                  <a:txBody>
                    <a:bodyPr/>
                    <a:lstStyle/>
                    <a:p>
                      <a:pPr marL="0" marR="0">
                        <a:spcBef>
                          <a:spcPts val="0"/>
                        </a:spcBef>
                        <a:spcAft>
                          <a:spcPts val="0"/>
                        </a:spcAft>
                      </a:pPr>
                      <a:r>
                        <a:rPr lang="en-US" sz="1000" dirty="0">
                          <a:effectLst/>
                        </a:rPr>
                        <a:t>ALE</a:t>
                      </a:r>
                      <a:endParaRPr lang="en-US" sz="1000" dirty="0">
                        <a:effectLst/>
                        <a:latin typeface="Tahoma"/>
                        <a:ea typeface="Calibri"/>
                        <a:cs typeface="Times New Roman"/>
                      </a:endParaRPr>
                    </a:p>
                  </a:txBody>
                  <a:tcPr marL="63708" marR="63708" marT="0" marB="0"/>
                </a:tc>
                <a:tc>
                  <a:txBody>
                    <a:bodyPr/>
                    <a:lstStyle/>
                    <a:p>
                      <a:pPr marL="342900" marR="0" lvl="0" indent="-342900">
                        <a:spcBef>
                          <a:spcPts val="0"/>
                        </a:spcBef>
                        <a:spcAft>
                          <a:spcPts val="0"/>
                        </a:spcAft>
                        <a:buFont typeface="Symbol"/>
                        <a:buChar char=""/>
                      </a:pPr>
                      <a:r>
                        <a:rPr lang="en-US" sz="1400" dirty="0">
                          <a:effectLst/>
                        </a:rPr>
                        <a:t>Employer files as large employer</a:t>
                      </a:r>
                    </a:p>
                    <a:p>
                      <a:pPr marL="342900" marR="0" lvl="0" indent="-342900">
                        <a:spcBef>
                          <a:spcPts val="0"/>
                        </a:spcBef>
                        <a:spcAft>
                          <a:spcPts val="0"/>
                        </a:spcAft>
                        <a:buFont typeface="Symbol"/>
                        <a:buChar char=""/>
                      </a:pPr>
                      <a:r>
                        <a:rPr lang="en-US" sz="1400" dirty="0">
                          <a:effectLst/>
                        </a:rPr>
                        <a:t>Insurance carrier as </a:t>
                      </a:r>
                      <a:r>
                        <a:rPr lang="en-US" sz="1400" dirty="0" smtClean="0">
                          <a:effectLst/>
                        </a:rPr>
                        <a:t>provider </a:t>
                      </a:r>
                      <a:r>
                        <a:rPr lang="en-US" sz="1400" dirty="0">
                          <a:effectLst/>
                        </a:rPr>
                        <a:t>of MEC</a:t>
                      </a:r>
                      <a:endParaRPr lang="en-US" sz="1400" dirty="0">
                        <a:effectLst/>
                        <a:latin typeface="Tahoma"/>
                        <a:ea typeface="Calibri"/>
                        <a:cs typeface="Times New Roman"/>
                      </a:endParaRPr>
                    </a:p>
                  </a:txBody>
                  <a:tcPr marL="63708" marR="63708" marT="0" marB="0"/>
                </a:tc>
                <a:tc>
                  <a:txBody>
                    <a:bodyPr/>
                    <a:lstStyle/>
                    <a:p>
                      <a:pPr marL="342900" marR="0" lvl="0" indent="-342900">
                        <a:spcBef>
                          <a:spcPts val="0"/>
                        </a:spcBef>
                        <a:spcAft>
                          <a:spcPts val="0"/>
                        </a:spcAft>
                        <a:buFont typeface="Symbol"/>
                        <a:buChar char=""/>
                      </a:pPr>
                      <a:r>
                        <a:rPr lang="en-US" sz="1400" dirty="0">
                          <a:effectLst/>
                        </a:rPr>
                        <a:t>Employer files as large employer</a:t>
                      </a:r>
                    </a:p>
                    <a:p>
                      <a:pPr marL="342900" marR="0" lvl="0" indent="-342900">
                        <a:spcBef>
                          <a:spcPts val="0"/>
                        </a:spcBef>
                        <a:spcAft>
                          <a:spcPts val="0"/>
                        </a:spcAft>
                        <a:buFont typeface="Symbol"/>
                        <a:buChar char=""/>
                      </a:pPr>
                      <a:r>
                        <a:rPr lang="en-US" sz="1400" dirty="0">
                          <a:effectLst/>
                        </a:rPr>
                        <a:t>Employer as </a:t>
                      </a:r>
                      <a:r>
                        <a:rPr lang="en-US" sz="1400" dirty="0" smtClean="0">
                          <a:effectLst/>
                        </a:rPr>
                        <a:t>provider </a:t>
                      </a:r>
                      <a:r>
                        <a:rPr lang="en-US" sz="1400" dirty="0">
                          <a:effectLst/>
                        </a:rPr>
                        <a:t>of MEC</a:t>
                      </a:r>
                      <a:endParaRPr lang="en-US" sz="1400" dirty="0">
                        <a:effectLst/>
                        <a:latin typeface="Tahoma"/>
                        <a:ea typeface="Calibri"/>
                        <a:cs typeface="Times New Roman"/>
                      </a:endParaRPr>
                    </a:p>
                  </a:txBody>
                  <a:tcPr marL="63708" marR="63708" marT="0" marB="0"/>
                </a:tc>
              </a:tr>
              <a:tr h="153926">
                <a:tc gridSpan="3">
                  <a:txBody>
                    <a:bodyPr/>
                    <a:lstStyle/>
                    <a:p>
                      <a:pPr marL="0" marR="0">
                        <a:spcBef>
                          <a:spcPts val="0"/>
                        </a:spcBef>
                        <a:spcAft>
                          <a:spcPts val="0"/>
                        </a:spcAft>
                      </a:pPr>
                      <a:r>
                        <a:rPr lang="en-US" sz="1400" dirty="0">
                          <a:effectLst/>
                        </a:rPr>
                        <a:t>EMPLOYER SIZE</a:t>
                      </a:r>
                      <a:endParaRPr lang="en-US" sz="1400" dirty="0">
                        <a:effectLst/>
                        <a:latin typeface="Tahoma"/>
                        <a:ea typeface="Calibri"/>
                        <a:cs typeface="Times New Roman"/>
                      </a:endParaRPr>
                    </a:p>
                  </a:txBody>
                  <a:tcPr marL="63708" marR="63708" marT="0" marB="0"/>
                </a:tc>
                <a:tc hMerge="1">
                  <a:txBody>
                    <a:bodyPr/>
                    <a:lstStyle/>
                    <a:p>
                      <a:endParaRPr lang="en-US"/>
                    </a:p>
                  </a:txBody>
                  <a:tcPr/>
                </a:tc>
                <a:tc hMerge="1">
                  <a:txBody>
                    <a:bodyPr/>
                    <a:lstStyle/>
                    <a:p>
                      <a:endParaRPr lang="en-US"/>
                    </a:p>
                  </a:txBody>
                  <a:tcPr/>
                </a:tc>
              </a:tr>
              <a:tr h="755140">
                <a:tc>
                  <a:txBody>
                    <a:bodyPr/>
                    <a:lstStyle/>
                    <a:p>
                      <a:pPr marL="0" marR="0">
                        <a:spcBef>
                          <a:spcPts val="0"/>
                        </a:spcBef>
                        <a:spcAft>
                          <a:spcPts val="0"/>
                        </a:spcAft>
                      </a:pPr>
                      <a:r>
                        <a:rPr lang="en-US" sz="1000" dirty="0">
                          <a:effectLst/>
                        </a:rPr>
                        <a:t>NOT-ALE</a:t>
                      </a:r>
                      <a:endParaRPr lang="en-US" sz="1000" dirty="0">
                        <a:effectLst/>
                        <a:latin typeface="Tahoma"/>
                        <a:ea typeface="Calibri"/>
                        <a:cs typeface="Times New Roman"/>
                      </a:endParaRPr>
                    </a:p>
                  </a:txBody>
                  <a:tcPr marL="63708" marR="63708" marT="0" marB="0"/>
                </a:tc>
                <a:tc>
                  <a:txBody>
                    <a:bodyPr/>
                    <a:lstStyle/>
                    <a:p>
                      <a:pPr marL="342900" marR="0" lvl="0" indent="-342900">
                        <a:spcBef>
                          <a:spcPts val="0"/>
                        </a:spcBef>
                        <a:spcAft>
                          <a:spcPts val="0"/>
                        </a:spcAft>
                        <a:buFont typeface="Symbol"/>
                        <a:buChar char=""/>
                      </a:pPr>
                      <a:r>
                        <a:rPr lang="en-US" sz="1400" dirty="0">
                          <a:effectLst/>
                        </a:rPr>
                        <a:t>Employer does not file as large employer</a:t>
                      </a:r>
                    </a:p>
                    <a:p>
                      <a:pPr marL="342900" marR="0" lvl="0" indent="-342900">
                        <a:spcBef>
                          <a:spcPts val="0"/>
                        </a:spcBef>
                        <a:spcAft>
                          <a:spcPts val="0"/>
                        </a:spcAft>
                        <a:buFont typeface="Symbol"/>
                        <a:buChar char=""/>
                      </a:pPr>
                      <a:r>
                        <a:rPr lang="en-US" sz="1400" dirty="0">
                          <a:effectLst/>
                        </a:rPr>
                        <a:t>Insurance carrier as provider of MEC</a:t>
                      </a:r>
                      <a:endParaRPr lang="en-US" sz="1400" dirty="0">
                        <a:effectLst/>
                        <a:latin typeface="Tahoma"/>
                        <a:ea typeface="Calibri"/>
                        <a:cs typeface="Times New Roman"/>
                      </a:endParaRPr>
                    </a:p>
                  </a:txBody>
                  <a:tcPr marL="63708" marR="63708" marT="0" marB="0"/>
                </a:tc>
                <a:tc>
                  <a:txBody>
                    <a:bodyPr/>
                    <a:lstStyle/>
                    <a:p>
                      <a:pPr marL="342900" marR="0" lvl="0" indent="-342900">
                        <a:spcBef>
                          <a:spcPts val="0"/>
                        </a:spcBef>
                        <a:spcAft>
                          <a:spcPts val="0"/>
                        </a:spcAft>
                        <a:buFont typeface="Symbol"/>
                        <a:buChar char=""/>
                      </a:pPr>
                      <a:r>
                        <a:rPr lang="en-US" sz="1400" dirty="0">
                          <a:effectLst/>
                        </a:rPr>
                        <a:t>Employer does not file as large employer</a:t>
                      </a:r>
                    </a:p>
                    <a:p>
                      <a:pPr marL="342900" marR="0" lvl="0" indent="-342900">
                        <a:spcBef>
                          <a:spcPts val="0"/>
                        </a:spcBef>
                        <a:spcAft>
                          <a:spcPts val="0"/>
                        </a:spcAft>
                        <a:buFont typeface="Symbol"/>
                        <a:buChar char=""/>
                      </a:pPr>
                      <a:r>
                        <a:rPr lang="en-US" sz="1400" dirty="0">
                          <a:effectLst/>
                        </a:rPr>
                        <a:t>Employer as </a:t>
                      </a:r>
                      <a:r>
                        <a:rPr lang="en-US" sz="1400" dirty="0" smtClean="0">
                          <a:effectLst/>
                        </a:rPr>
                        <a:t>provider </a:t>
                      </a:r>
                      <a:r>
                        <a:rPr lang="en-US" sz="1400" dirty="0">
                          <a:effectLst/>
                        </a:rPr>
                        <a:t>of MEC</a:t>
                      </a:r>
                    </a:p>
                    <a:p>
                      <a:pPr marL="457200" marR="0">
                        <a:spcBef>
                          <a:spcPts val="0"/>
                        </a:spcBef>
                        <a:spcAft>
                          <a:spcPts val="0"/>
                        </a:spcAft>
                      </a:pPr>
                      <a:r>
                        <a:rPr lang="en-US" sz="1400" dirty="0">
                          <a:effectLst/>
                        </a:rPr>
                        <a:t>	*  rare situation</a:t>
                      </a:r>
                      <a:endParaRPr lang="en-US" sz="1400" dirty="0">
                        <a:effectLst/>
                        <a:latin typeface="Tahoma"/>
                        <a:ea typeface="Calibri"/>
                        <a:cs typeface="Times New Roman"/>
                      </a:endParaRPr>
                    </a:p>
                  </a:txBody>
                  <a:tcPr marL="63708" marR="63708" marT="0" marB="0"/>
                </a:tc>
              </a:tr>
            </a:tbl>
          </a:graphicData>
        </a:graphic>
      </p:graphicFrame>
      <p:sp>
        <p:nvSpPr>
          <p:cNvPr id="5" name="Rectangle 1"/>
          <p:cNvSpPr>
            <a:spLocks noChangeArrowheads="1"/>
          </p:cNvSpPr>
          <p:nvPr/>
        </p:nvSpPr>
        <p:spPr bwMode="auto">
          <a:xfrm>
            <a:off x="914400" y="30845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3762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IRS Forms</a:t>
            </a:r>
            <a:endParaRPr lang="en-US" dirty="0"/>
          </a:p>
        </p:txBody>
      </p:sp>
      <p:sp>
        <p:nvSpPr>
          <p:cNvPr id="3" name="Content Placeholder 2"/>
          <p:cNvSpPr>
            <a:spLocks noGrp="1"/>
          </p:cNvSpPr>
          <p:nvPr>
            <p:ph idx="1"/>
          </p:nvPr>
        </p:nvSpPr>
        <p:spPr/>
        <p:txBody>
          <a:bodyPr/>
          <a:lstStyle/>
          <a:p>
            <a:r>
              <a:rPr lang="en-US" dirty="0"/>
              <a:t>Two separate requirements but not </a:t>
            </a:r>
            <a:r>
              <a:rPr lang="en-US" dirty="0" smtClean="0"/>
              <a:t>as simple as separate forms for each requirement</a:t>
            </a:r>
            <a:endParaRPr lang="en-US" dirty="0"/>
          </a:p>
          <a:p>
            <a:pPr lvl="1"/>
            <a:r>
              <a:rPr lang="en-US" dirty="0"/>
              <a:t>Form 1094 </a:t>
            </a:r>
            <a:r>
              <a:rPr lang="en-US" dirty="0" smtClean="0"/>
              <a:t>– Transmittal</a:t>
            </a:r>
          </a:p>
          <a:p>
            <a:pPr lvl="1"/>
            <a:r>
              <a:rPr lang="en-US" dirty="0" smtClean="0"/>
              <a:t>Form </a:t>
            </a:r>
            <a:r>
              <a:rPr lang="en-US" dirty="0"/>
              <a:t>1095 – </a:t>
            </a:r>
            <a:r>
              <a:rPr lang="en-US" dirty="0" smtClean="0"/>
              <a:t>Particular Employee Information</a:t>
            </a:r>
            <a:endParaRPr lang="en-US" dirty="0"/>
          </a:p>
        </p:txBody>
      </p:sp>
      <p:sp>
        <p:nvSpPr>
          <p:cNvPr id="4" name="Rectangle 3"/>
          <p:cNvSpPr/>
          <p:nvPr/>
        </p:nvSpPr>
        <p:spPr>
          <a:xfrm>
            <a:off x="3685592" y="3806905"/>
            <a:ext cx="3993502" cy="151155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2400" b="1" dirty="0" smtClean="0">
                <a:solidFill>
                  <a:schemeClr val="bg1">
                    <a:lumMod val="50000"/>
                  </a:schemeClr>
                </a:solidFill>
              </a:rPr>
              <a:t>Goal today</a:t>
            </a:r>
            <a:r>
              <a:rPr lang="en-US" sz="2400" dirty="0" smtClean="0">
                <a:solidFill>
                  <a:schemeClr val="bg1">
                    <a:lumMod val="50000"/>
                  </a:schemeClr>
                </a:solidFill>
              </a:rPr>
              <a:t>:  Familiarity with forms and appreciation for information required.</a:t>
            </a:r>
            <a:endParaRPr lang="en-US" sz="2400" dirty="0">
              <a:solidFill>
                <a:schemeClr val="bg1">
                  <a:lumMod val="5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009" y="3490734"/>
            <a:ext cx="2286000" cy="172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1089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 Reporting/Filing</a:t>
            </a:r>
            <a:endParaRPr lang="en-US" dirty="0"/>
          </a:p>
        </p:txBody>
      </p:sp>
      <p:sp>
        <p:nvSpPr>
          <p:cNvPr id="3" name="Content Placeholder 2"/>
          <p:cNvSpPr>
            <a:spLocks noGrp="1"/>
          </p:cNvSpPr>
          <p:nvPr>
            <p:ph sz="half" idx="1"/>
          </p:nvPr>
        </p:nvSpPr>
        <p:spPr>
          <a:xfrm>
            <a:off x="457200" y="2619375"/>
            <a:ext cx="4038600" cy="3506788"/>
          </a:xfrm>
        </p:spPr>
        <p:txBody>
          <a:bodyPr/>
          <a:lstStyle/>
          <a:p>
            <a:r>
              <a:rPr lang="en-US" dirty="0" smtClean="0"/>
              <a:t>What forms?</a:t>
            </a:r>
          </a:p>
          <a:p>
            <a:pPr lvl="1"/>
            <a:r>
              <a:rPr lang="en-US" dirty="0" smtClean="0"/>
              <a:t>Form 1094-B</a:t>
            </a:r>
          </a:p>
          <a:p>
            <a:pPr lvl="1"/>
            <a:r>
              <a:rPr lang="en-US" dirty="0" smtClean="0"/>
              <a:t>Form 1095-B</a:t>
            </a:r>
          </a:p>
          <a:p>
            <a:pPr lvl="1"/>
            <a:endParaRPr lang="en-US" dirty="0"/>
          </a:p>
        </p:txBody>
      </p:sp>
      <p:sp>
        <p:nvSpPr>
          <p:cNvPr id="4" name="Content Placeholder 3"/>
          <p:cNvSpPr>
            <a:spLocks noGrp="1"/>
          </p:cNvSpPr>
          <p:nvPr>
            <p:ph sz="half" idx="2"/>
          </p:nvPr>
        </p:nvSpPr>
        <p:spPr>
          <a:xfrm>
            <a:off x="4648200" y="2619375"/>
            <a:ext cx="4038600" cy="3506788"/>
          </a:xfrm>
        </p:spPr>
        <p:txBody>
          <a:bodyPr/>
          <a:lstStyle/>
          <a:p>
            <a:r>
              <a:rPr lang="en-US" dirty="0" smtClean="0"/>
              <a:t>With whom?</a:t>
            </a:r>
          </a:p>
          <a:p>
            <a:pPr lvl="1"/>
            <a:r>
              <a:rPr lang="en-US" dirty="0" smtClean="0"/>
              <a:t>IRS</a:t>
            </a:r>
          </a:p>
          <a:p>
            <a:pPr lvl="1"/>
            <a:r>
              <a:rPr lang="en-US" dirty="0" smtClean="0"/>
              <a:t>Covered employee</a:t>
            </a:r>
            <a:endParaRPr lang="en-US" dirty="0"/>
          </a:p>
        </p:txBody>
      </p:sp>
      <p:sp>
        <p:nvSpPr>
          <p:cNvPr id="5" name="Rectangle 4"/>
          <p:cNvSpPr/>
          <p:nvPr/>
        </p:nvSpPr>
        <p:spPr>
          <a:xfrm>
            <a:off x="457200" y="1443335"/>
            <a:ext cx="8229600" cy="954107"/>
          </a:xfrm>
          <a:prstGeom prst="rect">
            <a:avLst/>
          </a:prstGeom>
        </p:spPr>
        <p:txBody>
          <a:bodyPr wrap="square">
            <a:spAutoFit/>
          </a:bodyPr>
          <a:lstStyle/>
          <a:p>
            <a:r>
              <a:rPr lang="en-US" sz="2800" dirty="0">
                <a:solidFill>
                  <a:schemeClr val="bg1">
                    <a:lumMod val="50000"/>
                  </a:schemeClr>
                </a:solidFill>
                <a:latin typeface="Arial"/>
                <a:cs typeface="Arial"/>
              </a:rPr>
              <a:t>Who </a:t>
            </a:r>
            <a:r>
              <a:rPr lang="en-US" sz="2800" dirty="0" smtClean="0">
                <a:solidFill>
                  <a:schemeClr val="bg1">
                    <a:lumMod val="50000"/>
                  </a:schemeClr>
                </a:solidFill>
                <a:latin typeface="Arial"/>
                <a:cs typeface="Arial"/>
              </a:rPr>
              <a:t>files if insured?</a:t>
            </a:r>
            <a:endParaRPr lang="en-US" sz="2800" dirty="0">
              <a:solidFill>
                <a:schemeClr val="bg1">
                  <a:lumMod val="50000"/>
                </a:schemeClr>
              </a:solidFill>
              <a:latin typeface="Arial"/>
              <a:cs typeface="Arial"/>
            </a:endParaRPr>
          </a:p>
          <a:p>
            <a:pPr lvl="1"/>
            <a:r>
              <a:rPr lang="en-US" sz="2800" dirty="0" smtClean="0">
                <a:solidFill>
                  <a:schemeClr val="bg1">
                    <a:lumMod val="50000"/>
                  </a:schemeClr>
                </a:solidFill>
                <a:latin typeface="Arial"/>
                <a:cs typeface="Arial"/>
              </a:rPr>
              <a:t>Insurance carrier</a:t>
            </a:r>
            <a:endParaRPr lang="en-US" sz="2800" dirty="0">
              <a:solidFill>
                <a:schemeClr val="bg1">
                  <a:lumMod val="50000"/>
                </a:schemeClr>
              </a:solidFill>
              <a:latin typeface="Arial"/>
              <a:cs typeface="Arial"/>
            </a:endParaRPr>
          </a:p>
        </p:txBody>
      </p:sp>
    </p:spTree>
    <p:extLst>
      <p:ext uri="{BB962C8B-B14F-4D97-AF65-F5344CB8AC3E}">
        <p14:creationId xmlns:p14="http://schemas.microsoft.com/office/powerpoint/2010/main" val="1048475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MEC/Reportin</a:t>
            </a:r>
            <a:r>
              <a:rPr lang="en-US" dirty="0"/>
              <a:t>g</a:t>
            </a:r>
            <a:r>
              <a:rPr lang="en-US" dirty="0" smtClean="0"/>
              <a:t> Filing</a:t>
            </a:r>
            <a:endParaRPr lang="en-US" dirty="0"/>
          </a:p>
        </p:txBody>
      </p:sp>
      <p:sp>
        <p:nvSpPr>
          <p:cNvPr id="3" name="Content Placeholder 2"/>
          <p:cNvSpPr>
            <a:spLocks noGrp="1"/>
          </p:cNvSpPr>
          <p:nvPr>
            <p:ph sz="half" idx="1"/>
          </p:nvPr>
        </p:nvSpPr>
        <p:spPr>
          <a:xfrm>
            <a:off x="457200" y="3009900"/>
            <a:ext cx="4038600" cy="3116263"/>
          </a:xfrm>
        </p:spPr>
        <p:txBody>
          <a:bodyPr>
            <a:normAutofit/>
          </a:bodyPr>
          <a:lstStyle/>
          <a:p>
            <a:r>
              <a:rPr lang="en-US" dirty="0" smtClean="0"/>
              <a:t>What forms?</a:t>
            </a:r>
          </a:p>
          <a:p>
            <a:pPr lvl="1"/>
            <a:r>
              <a:rPr lang="en-US" dirty="0" smtClean="0"/>
              <a:t>Form 1094-C*</a:t>
            </a:r>
          </a:p>
          <a:p>
            <a:pPr lvl="1"/>
            <a:r>
              <a:rPr lang="en-US" dirty="0" smtClean="0"/>
              <a:t>Form 1095-C*</a:t>
            </a:r>
          </a:p>
          <a:p>
            <a:pPr lvl="1"/>
            <a:endParaRPr lang="en-US" dirty="0"/>
          </a:p>
        </p:txBody>
      </p:sp>
      <p:sp>
        <p:nvSpPr>
          <p:cNvPr id="5" name="Content Placeholder 4"/>
          <p:cNvSpPr>
            <a:spLocks noGrp="1"/>
          </p:cNvSpPr>
          <p:nvPr>
            <p:ph sz="half" idx="2"/>
          </p:nvPr>
        </p:nvSpPr>
        <p:spPr>
          <a:xfrm>
            <a:off x="4648200" y="3009900"/>
            <a:ext cx="4038600" cy="3116263"/>
          </a:xfrm>
        </p:spPr>
        <p:txBody>
          <a:bodyPr/>
          <a:lstStyle/>
          <a:p>
            <a:r>
              <a:rPr lang="en-US" dirty="0" smtClean="0"/>
              <a:t>With whom?</a:t>
            </a:r>
          </a:p>
          <a:p>
            <a:pPr lvl="1"/>
            <a:r>
              <a:rPr lang="en-US" dirty="0" smtClean="0"/>
              <a:t>IRS</a:t>
            </a:r>
          </a:p>
          <a:p>
            <a:pPr lvl="1"/>
            <a:r>
              <a:rPr lang="en-US" dirty="0" smtClean="0"/>
              <a:t>Covered employee</a:t>
            </a:r>
            <a:endParaRPr lang="en-US" dirty="0"/>
          </a:p>
        </p:txBody>
      </p:sp>
      <p:sp>
        <p:nvSpPr>
          <p:cNvPr id="6" name="Rectangle 5"/>
          <p:cNvSpPr/>
          <p:nvPr/>
        </p:nvSpPr>
        <p:spPr>
          <a:xfrm>
            <a:off x="457200" y="1443335"/>
            <a:ext cx="8229600" cy="1384995"/>
          </a:xfrm>
          <a:prstGeom prst="rect">
            <a:avLst/>
          </a:prstGeom>
        </p:spPr>
        <p:txBody>
          <a:bodyPr wrap="square">
            <a:spAutoFit/>
          </a:bodyPr>
          <a:lstStyle/>
          <a:p>
            <a:r>
              <a:rPr lang="en-US" sz="2800" dirty="0">
                <a:solidFill>
                  <a:schemeClr val="bg1">
                    <a:lumMod val="50000"/>
                  </a:schemeClr>
                </a:solidFill>
                <a:latin typeface="Arial"/>
                <a:cs typeface="Arial"/>
              </a:rPr>
              <a:t>Who </a:t>
            </a:r>
            <a:r>
              <a:rPr lang="en-US" sz="2800" dirty="0" smtClean="0">
                <a:solidFill>
                  <a:schemeClr val="bg1">
                    <a:lumMod val="50000"/>
                  </a:schemeClr>
                </a:solidFill>
                <a:latin typeface="Arial"/>
                <a:cs typeface="Arial"/>
              </a:rPr>
              <a:t>files if self-insured?</a:t>
            </a:r>
            <a:endParaRPr lang="en-US" sz="2800" dirty="0">
              <a:solidFill>
                <a:schemeClr val="bg1">
                  <a:lumMod val="50000"/>
                </a:schemeClr>
              </a:solidFill>
              <a:latin typeface="Arial"/>
              <a:cs typeface="Arial"/>
            </a:endParaRPr>
          </a:p>
          <a:p>
            <a:pPr lvl="1"/>
            <a:r>
              <a:rPr lang="en-US" sz="2800" dirty="0">
                <a:solidFill>
                  <a:schemeClr val="bg1">
                    <a:lumMod val="50000"/>
                  </a:schemeClr>
                </a:solidFill>
                <a:latin typeface="Arial"/>
                <a:cs typeface="Arial"/>
              </a:rPr>
              <a:t>Plan administrator (employer for single employer plan)</a:t>
            </a:r>
          </a:p>
        </p:txBody>
      </p:sp>
      <p:sp>
        <p:nvSpPr>
          <p:cNvPr id="7" name="Rectangle 6"/>
          <p:cNvSpPr/>
          <p:nvPr/>
        </p:nvSpPr>
        <p:spPr>
          <a:xfrm>
            <a:off x="381000" y="5085504"/>
            <a:ext cx="8229600" cy="369332"/>
          </a:xfrm>
          <a:prstGeom prst="rect">
            <a:avLst/>
          </a:prstGeom>
        </p:spPr>
        <p:txBody>
          <a:bodyPr wrap="square">
            <a:spAutoFit/>
          </a:bodyPr>
          <a:lstStyle/>
          <a:p>
            <a:r>
              <a:rPr lang="en-US" i="1" dirty="0" smtClean="0">
                <a:solidFill>
                  <a:schemeClr val="bg1">
                    <a:lumMod val="50000"/>
                  </a:schemeClr>
                </a:solidFill>
                <a:latin typeface="Arial"/>
                <a:cs typeface="Arial"/>
              </a:rPr>
              <a:t>* or series B if not insured and not an ALE</a:t>
            </a:r>
            <a:endParaRPr lang="en-US" i="1" dirty="0">
              <a:solidFill>
                <a:schemeClr val="bg1">
                  <a:lumMod val="50000"/>
                </a:schemeClr>
              </a:solidFill>
              <a:latin typeface="Arial"/>
              <a:cs typeface="Arial"/>
            </a:endParaRPr>
          </a:p>
        </p:txBody>
      </p:sp>
    </p:spTree>
    <p:extLst>
      <p:ext uri="{BB962C8B-B14F-4D97-AF65-F5344CB8AC3E}">
        <p14:creationId xmlns:p14="http://schemas.microsoft.com/office/powerpoint/2010/main" val="3830845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ALE Reporting/Filing</a:t>
            </a:r>
            <a:endParaRPr lang="en-US" dirty="0"/>
          </a:p>
        </p:txBody>
      </p:sp>
      <p:sp>
        <p:nvSpPr>
          <p:cNvPr id="3" name="Content Placeholder 2"/>
          <p:cNvSpPr>
            <a:spLocks noGrp="1"/>
          </p:cNvSpPr>
          <p:nvPr>
            <p:ph sz="half" idx="1"/>
          </p:nvPr>
        </p:nvSpPr>
        <p:spPr>
          <a:xfrm>
            <a:off x="457200" y="2645991"/>
            <a:ext cx="4038600" cy="3116263"/>
          </a:xfrm>
        </p:spPr>
        <p:txBody>
          <a:bodyPr>
            <a:normAutofit/>
          </a:bodyPr>
          <a:lstStyle/>
          <a:p>
            <a:r>
              <a:rPr lang="en-US" dirty="0" smtClean="0"/>
              <a:t>What forms?</a:t>
            </a:r>
          </a:p>
          <a:p>
            <a:pPr lvl="1"/>
            <a:r>
              <a:rPr lang="en-US" dirty="0" smtClean="0"/>
              <a:t>Form 1094-C</a:t>
            </a:r>
          </a:p>
          <a:p>
            <a:pPr lvl="1"/>
            <a:r>
              <a:rPr lang="en-US" dirty="0" smtClean="0"/>
              <a:t>Form 1095-C</a:t>
            </a:r>
          </a:p>
          <a:p>
            <a:pPr lvl="1"/>
            <a:endParaRPr lang="en-US" dirty="0"/>
          </a:p>
        </p:txBody>
      </p:sp>
      <p:sp>
        <p:nvSpPr>
          <p:cNvPr id="5" name="Content Placeholder 4"/>
          <p:cNvSpPr>
            <a:spLocks noGrp="1"/>
          </p:cNvSpPr>
          <p:nvPr>
            <p:ph sz="half" idx="2"/>
          </p:nvPr>
        </p:nvSpPr>
        <p:spPr>
          <a:xfrm>
            <a:off x="4648200" y="2645991"/>
            <a:ext cx="4038600" cy="3116263"/>
          </a:xfrm>
        </p:spPr>
        <p:txBody>
          <a:bodyPr/>
          <a:lstStyle/>
          <a:p>
            <a:r>
              <a:rPr lang="en-US" dirty="0" smtClean="0"/>
              <a:t>With whom?</a:t>
            </a:r>
          </a:p>
          <a:p>
            <a:pPr lvl="1"/>
            <a:r>
              <a:rPr lang="en-US" dirty="0" smtClean="0"/>
              <a:t>IRS</a:t>
            </a:r>
          </a:p>
          <a:p>
            <a:pPr lvl="1"/>
            <a:r>
              <a:rPr lang="en-US" dirty="0" smtClean="0"/>
              <a:t>Covered employee</a:t>
            </a:r>
            <a:endParaRPr lang="en-US" dirty="0"/>
          </a:p>
        </p:txBody>
      </p:sp>
      <p:sp>
        <p:nvSpPr>
          <p:cNvPr id="6" name="Rectangle 5"/>
          <p:cNvSpPr/>
          <p:nvPr/>
        </p:nvSpPr>
        <p:spPr>
          <a:xfrm>
            <a:off x="457200" y="1443335"/>
            <a:ext cx="8229600" cy="954107"/>
          </a:xfrm>
          <a:prstGeom prst="rect">
            <a:avLst/>
          </a:prstGeom>
        </p:spPr>
        <p:txBody>
          <a:bodyPr wrap="square">
            <a:spAutoFit/>
          </a:bodyPr>
          <a:lstStyle/>
          <a:p>
            <a:r>
              <a:rPr lang="en-US" sz="2800" dirty="0">
                <a:solidFill>
                  <a:schemeClr val="bg1">
                    <a:lumMod val="50000"/>
                  </a:schemeClr>
                </a:solidFill>
                <a:latin typeface="Arial"/>
                <a:cs typeface="Arial"/>
              </a:rPr>
              <a:t>Who </a:t>
            </a:r>
            <a:r>
              <a:rPr lang="en-US" sz="2800" dirty="0" smtClean="0">
                <a:solidFill>
                  <a:schemeClr val="bg1">
                    <a:lumMod val="50000"/>
                  </a:schemeClr>
                </a:solidFill>
                <a:latin typeface="Arial"/>
                <a:cs typeface="Arial"/>
              </a:rPr>
              <a:t>files?</a:t>
            </a:r>
            <a:endParaRPr lang="en-US" sz="2800" dirty="0">
              <a:solidFill>
                <a:schemeClr val="bg1">
                  <a:lumMod val="50000"/>
                </a:schemeClr>
              </a:solidFill>
              <a:latin typeface="Arial"/>
              <a:cs typeface="Arial"/>
            </a:endParaRPr>
          </a:p>
          <a:p>
            <a:pPr lvl="1"/>
            <a:r>
              <a:rPr lang="en-US" sz="2800" dirty="0" smtClean="0">
                <a:solidFill>
                  <a:schemeClr val="bg1">
                    <a:lumMod val="50000"/>
                  </a:schemeClr>
                </a:solidFill>
                <a:latin typeface="Arial"/>
                <a:cs typeface="Arial"/>
              </a:rPr>
              <a:t>Employer files as ALE.</a:t>
            </a:r>
            <a:endParaRPr lang="en-US" sz="2800" dirty="0">
              <a:solidFill>
                <a:schemeClr val="bg1">
                  <a:lumMod val="50000"/>
                </a:schemeClr>
              </a:solidFill>
              <a:latin typeface="Arial"/>
              <a:cs typeface="Arial"/>
            </a:endParaRPr>
          </a:p>
        </p:txBody>
      </p:sp>
    </p:spTree>
    <p:extLst>
      <p:ext uri="{BB962C8B-B14F-4D97-AF65-F5344CB8AC3E}">
        <p14:creationId xmlns:p14="http://schemas.microsoft.com/office/powerpoint/2010/main" val="36760425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Series C</a:t>
            </a:r>
            <a:endParaRPr lang="en-US" dirty="0"/>
          </a:p>
        </p:txBody>
      </p:sp>
      <p:sp>
        <p:nvSpPr>
          <p:cNvPr id="3" name="Content Placeholder 2"/>
          <p:cNvSpPr>
            <a:spLocks noGrp="1"/>
          </p:cNvSpPr>
          <p:nvPr>
            <p:ph idx="1"/>
          </p:nvPr>
        </p:nvSpPr>
        <p:spPr/>
        <p:txBody>
          <a:bodyPr/>
          <a:lstStyle/>
          <a:p>
            <a:r>
              <a:rPr lang="en-US" sz="2800" dirty="0" smtClean="0"/>
              <a:t>Just ALEs</a:t>
            </a:r>
          </a:p>
          <a:p>
            <a:r>
              <a:rPr lang="en-US" sz="2800" dirty="0" smtClean="0"/>
              <a:t>In </a:t>
            </a:r>
            <a:r>
              <a:rPr lang="en-US" sz="2800" dirty="0"/>
              <a:t>General</a:t>
            </a:r>
          </a:p>
          <a:p>
            <a:pPr lvl="1"/>
            <a:r>
              <a:rPr lang="en-US" sz="2400" dirty="0" smtClean="0"/>
              <a:t>ALE completes Series C</a:t>
            </a:r>
          </a:p>
          <a:p>
            <a:pPr lvl="1"/>
            <a:r>
              <a:rPr lang="en-US" sz="2400" dirty="0" smtClean="0"/>
              <a:t>1094-C </a:t>
            </a:r>
            <a:r>
              <a:rPr lang="en-US" sz="2400" dirty="0"/>
              <a:t>Transmittal</a:t>
            </a:r>
          </a:p>
          <a:p>
            <a:pPr lvl="1"/>
            <a:r>
              <a:rPr lang="en-US" sz="2400" dirty="0" smtClean="0"/>
              <a:t>1095-C</a:t>
            </a:r>
            <a:r>
              <a:rPr lang="en-US" sz="2400" dirty="0"/>
              <a:t> Particular Employee Information </a:t>
            </a:r>
            <a:endParaRPr lang="en-US" sz="2000" dirty="0" smtClean="0"/>
          </a:p>
        </p:txBody>
      </p:sp>
    </p:spTree>
    <p:extLst>
      <p:ext uri="{BB962C8B-B14F-4D97-AF65-F5344CB8AC3E}">
        <p14:creationId xmlns:p14="http://schemas.microsoft.com/office/powerpoint/2010/main" val="3360142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1"/>
            <a:ext cx="8229600" cy="609600"/>
          </a:xfrm>
        </p:spPr>
        <p:txBody>
          <a:bodyPr/>
          <a:lstStyle/>
          <a:p>
            <a:pPr marL="0" indent="0">
              <a:buNone/>
            </a:pPr>
            <a:r>
              <a:rPr lang="en-US" dirty="0" smtClean="0"/>
              <a:t>ALE Scenarios: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23080920"/>
              </p:ext>
            </p:extLst>
          </p:nvPr>
        </p:nvGraphicFramePr>
        <p:xfrm>
          <a:off x="533400" y="4495800"/>
          <a:ext cx="8001000" cy="853440"/>
        </p:xfrm>
        <a:graphic>
          <a:graphicData uri="http://schemas.openxmlformats.org/drawingml/2006/table">
            <a:tbl>
              <a:tblPr firstRow="1" firstCol="1" bandRow="1">
                <a:tableStyleId>{5C22544A-7EE6-4342-B048-85BDC9FD1C3A}</a:tableStyleId>
              </a:tblPr>
              <a:tblGrid>
                <a:gridCol w="1828800"/>
                <a:gridCol w="6172200"/>
              </a:tblGrid>
              <a:tr h="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ALE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Self-insured medical coverage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1094-C</a:t>
                      </a:r>
                    </a:p>
                    <a:p>
                      <a:pPr marL="0" marR="0">
                        <a:spcBef>
                          <a:spcPts val="0"/>
                        </a:spcBef>
                        <a:spcAft>
                          <a:spcPts val="0"/>
                        </a:spcAft>
                      </a:pPr>
                      <a:r>
                        <a:rPr lang="en-US" sz="1400" dirty="0">
                          <a:effectLst/>
                        </a:rPr>
                        <a:t>1095-C (Parts I, II, III)</a:t>
                      </a:r>
                      <a:endParaRPr lang="en-US" sz="1400" dirty="0">
                        <a:effectLst/>
                        <a:latin typeface="Tahoma"/>
                        <a:ea typeface="Calibri"/>
                        <a:cs typeface="Times New Roman"/>
                      </a:endParaRPr>
                    </a:p>
                  </a:txBody>
                  <a:tcPr marL="68580" marR="68580" marT="0" marB="0"/>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251894626"/>
              </p:ext>
            </p:extLst>
          </p:nvPr>
        </p:nvGraphicFramePr>
        <p:xfrm>
          <a:off x="533400" y="2209800"/>
          <a:ext cx="8001000" cy="853440"/>
        </p:xfrm>
        <a:graphic>
          <a:graphicData uri="http://schemas.openxmlformats.org/drawingml/2006/table">
            <a:tbl>
              <a:tblPr firstRow="1" firstCol="1" bandRow="1">
                <a:tableStyleId>{5C22544A-7EE6-4342-B048-85BDC9FD1C3A}</a:tableStyleId>
              </a:tblPr>
              <a:tblGrid>
                <a:gridCol w="1828800"/>
                <a:gridCol w="6172200"/>
              </a:tblGrid>
              <a:tr h="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ALE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None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1094-C</a:t>
                      </a:r>
                    </a:p>
                    <a:p>
                      <a:pPr marL="0" marR="0">
                        <a:spcBef>
                          <a:spcPts val="0"/>
                        </a:spcBef>
                        <a:spcAft>
                          <a:spcPts val="0"/>
                        </a:spcAft>
                      </a:pPr>
                      <a:r>
                        <a:rPr lang="en-US" sz="1400" dirty="0" smtClean="0">
                          <a:effectLst/>
                        </a:rPr>
                        <a:t>1095-C (Parts I</a:t>
                      </a:r>
                      <a:r>
                        <a:rPr lang="en-US" sz="1400" baseline="0" dirty="0" smtClean="0">
                          <a:effectLst/>
                        </a:rPr>
                        <a:t> and II)</a:t>
                      </a:r>
                      <a:endParaRPr lang="en-US" sz="1400" dirty="0">
                        <a:effectLst/>
                        <a:latin typeface="Tahoma"/>
                        <a:ea typeface="Calibri"/>
                        <a:cs typeface="Times New Roman"/>
                      </a:endParaRPr>
                    </a:p>
                  </a:txBody>
                  <a:tcPr marL="68580" marR="68580" marT="0" marB="0"/>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460893655"/>
              </p:ext>
            </p:extLst>
          </p:nvPr>
        </p:nvGraphicFramePr>
        <p:xfrm>
          <a:off x="533400" y="3276600"/>
          <a:ext cx="8001000" cy="1066800"/>
        </p:xfrm>
        <a:graphic>
          <a:graphicData uri="http://schemas.openxmlformats.org/drawingml/2006/table">
            <a:tbl>
              <a:tblPr firstRow="1" firstCol="1" bandRow="1">
                <a:tableStyleId>{5C22544A-7EE6-4342-B048-85BDC9FD1C3A}</a:tableStyleId>
              </a:tblPr>
              <a:tblGrid>
                <a:gridCol w="1828800"/>
                <a:gridCol w="6172200"/>
              </a:tblGrid>
              <a:tr h="0">
                <a:tc>
                  <a:txBody>
                    <a:bodyPr/>
                    <a:lstStyle/>
                    <a:p>
                      <a:pPr marL="0" marR="0">
                        <a:spcBef>
                          <a:spcPts val="0"/>
                        </a:spcBef>
                        <a:spcAft>
                          <a:spcPts val="0"/>
                        </a:spcAft>
                      </a:pPr>
                      <a:r>
                        <a:rPr lang="en-US" sz="1400" dirty="0">
                          <a:effectLst/>
                        </a:rPr>
                        <a:t>Type of </a:t>
                      </a:r>
                      <a:r>
                        <a:rPr lang="en-US" sz="1400" dirty="0" smtClean="0">
                          <a:effectLst/>
                        </a:rPr>
                        <a:t>Employer:</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a:effectLst/>
                        </a:rPr>
                        <a:t>ALE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Type of </a:t>
                      </a:r>
                      <a:r>
                        <a:rPr lang="en-US" sz="1400" dirty="0" smtClean="0">
                          <a:effectLst/>
                        </a:rPr>
                        <a:t>Coverage:</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Fully</a:t>
                      </a:r>
                      <a:r>
                        <a:rPr lang="en-US" sz="1400" baseline="0" dirty="0" smtClean="0">
                          <a:effectLst/>
                        </a:rPr>
                        <a:t> insured </a:t>
                      </a:r>
                      <a:r>
                        <a:rPr lang="en-US" sz="1400" dirty="0" smtClean="0">
                          <a:effectLst/>
                        </a:rPr>
                        <a:t>medical </a:t>
                      </a:r>
                      <a:r>
                        <a:rPr lang="en-US" sz="1400" dirty="0">
                          <a:effectLst/>
                        </a:rPr>
                        <a:t>coverage</a:t>
                      </a:r>
                      <a:endParaRPr lang="en-US" sz="1400" dirty="0">
                        <a:effectLst/>
                        <a:latin typeface="Tahoma"/>
                        <a:ea typeface="Calibri"/>
                        <a:cs typeface="Times New Roman"/>
                      </a:endParaRPr>
                    </a:p>
                  </a:txBody>
                  <a:tcPr marL="68580" marR="68580" marT="0" marB="0"/>
                </a:tc>
              </a:tr>
              <a:tr h="0">
                <a:tc>
                  <a:txBody>
                    <a:bodyPr/>
                    <a:lstStyle/>
                    <a:p>
                      <a:pPr marL="0" marR="0">
                        <a:spcBef>
                          <a:spcPts val="0"/>
                        </a:spcBef>
                        <a:spcAft>
                          <a:spcPts val="0"/>
                        </a:spcAft>
                      </a:pPr>
                      <a:r>
                        <a:rPr lang="en-US" sz="1400" dirty="0">
                          <a:effectLst/>
                        </a:rPr>
                        <a:t>Required Forms:</a:t>
                      </a:r>
                      <a:endParaRPr lang="en-US" sz="1400" dirty="0">
                        <a:effectLst/>
                        <a:latin typeface="Tahoma"/>
                        <a:ea typeface="Calibri"/>
                        <a:cs typeface="Times New Roman"/>
                      </a:endParaRPr>
                    </a:p>
                  </a:txBody>
                  <a:tcPr marL="68580" marR="68580" marT="0" marB="0"/>
                </a:tc>
                <a:tc>
                  <a:txBody>
                    <a:bodyPr/>
                    <a:lstStyle/>
                    <a:p>
                      <a:pPr marL="0" marR="0">
                        <a:spcBef>
                          <a:spcPts val="0"/>
                        </a:spcBef>
                        <a:spcAft>
                          <a:spcPts val="0"/>
                        </a:spcAft>
                      </a:pPr>
                      <a:r>
                        <a:rPr lang="en-US" sz="1400" dirty="0" smtClean="0">
                          <a:effectLst/>
                        </a:rPr>
                        <a:t>B series completed by insurance carrier</a:t>
                      </a:r>
                    </a:p>
                    <a:p>
                      <a:pPr marL="0" marR="0">
                        <a:spcBef>
                          <a:spcPts val="0"/>
                        </a:spcBef>
                        <a:spcAft>
                          <a:spcPts val="0"/>
                        </a:spcAft>
                      </a:pPr>
                      <a:r>
                        <a:rPr lang="en-US" sz="1400" dirty="0" smtClean="0">
                          <a:effectLst/>
                        </a:rPr>
                        <a:t>1094 -C</a:t>
                      </a:r>
                    </a:p>
                    <a:p>
                      <a:pPr marL="0" marR="0">
                        <a:spcBef>
                          <a:spcPts val="0"/>
                        </a:spcBef>
                        <a:spcAft>
                          <a:spcPts val="0"/>
                        </a:spcAft>
                      </a:pPr>
                      <a:r>
                        <a:rPr lang="en-US" sz="1400" dirty="0" smtClean="0">
                          <a:effectLst/>
                        </a:rPr>
                        <a:t>1095 - C (Parts I and II)</a:t>
                      </a:r>
                      <a:endParaRPr lang="en-US" sz="1400" dirty="0">
                        <a:effectLst/>
                      </a:endParaRPr>
                    </a:p>
                  </a:txBody>
                  <a:tcPr marL="68580" marR="68580" marT="0" marB="0"/>
                </a:tc>
              </a:tr>
            </a:tbl>
          </a:graphicData>
        </a:graphic>
      </p:graphicFrame>
      <p:sp>
        <p:nvSpPr>
          <p:cNvPr id="3" name="Title 2"/>
          <p:cNvSpPr>
            <a:spLocks noGrp="1"/>
          </p:cNvSpPr>
          <p:nvPr>
            <p:ph type="title"/>
          </p:nvPr>
        </p:nvSpPr>
        <p:spPr/>
        <p:txBody>
          <a:bodyPr/>
          <a:lstStyle/>
          <a:p>
            <a:r>
              <a:rPr lang="en-US" dirty="0" smtClean="0"/>
              <a:t>Which Forms &amp; What Parts</a:t>
            </a:r>
            <a:endParaRPr lang="en-US" dirty="0"/>
          </a:p>
        </p:txBody>
      </p:sp>
    </p:spTree>
    <p:extLst>
      <p:ext uri="{BB962C8B-B14F-4D97-AF65-F5344CB8AC3E}">
        <p14:creationId xmlns:p14="http://schemas.microsoft.com/office/powerpoint/2010/main" val="3714415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565D811-A40C-4D97-9C1A-1E0DE9A4412D}"/>
</file>

<file path=customXml/itemProps2.xml><?xml version="1.0" encoding="utf-8"?>
<ds:datastoreItem xmlns:ds="http://schemas.openxmlformats.org/officeDocument/2006/customXml" ds:itemID="{C044B632-55D9-41FA-BDE3-505CA9B537D0}"/>
</file>

<file path=customXml/itemProps3.xml><?xml version="1.0" encoding="utf-8"?>
<ds:datastoreItem xmlns:ds="http://schemas.openxmlformats.org/officeDocument/2006/customXml" ds:itemID="{FE21B9DB-C5A3-418E-9B13-28D4146BF94B}"/>
</file>

<file path=docProps/app.xml><?xml version="1.0" encoding="utf-8"?>
<Properties xmlns="http://schemas.openxmlformats.org/officeDocument/2006/extended-properties" xmlns:vt="http://schemas.openxmlformats.org/officeDocument/2006/docPropsVTypes">
  <TotalTime>315</TotalTime>
  <Words>1299</Words>
  <Application>Microsoft Office PowerPoint</Application>
  <PresentationFormat>On-screen Show (4:3)</PresentationFormat>
  <Paragraphs>231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Reporting Under  Code §§ 6055 and 6056</vt:lpstr>
      <vt:lpstr>Do you have to file?</vt:lpstr>
      <vt:lpstr>Filing Matrix</vt:lpstr>
      <vt:lpstr>IRS Forms</vt:lpstr>
      <vt:lpstr>MEC Reporting/Filing</vt:lpstr>
      <vt:lpstr>MEC/Reporting Filing</vt:lpstr>
      <vt:lpstr>ALE Reporting/Filing</vt:lpstr>
      <vt:lpstr>Focus on Series C</vt:lpstr>
      <vt:lpstr>Which Forms &amp; What Parts</vt:lpstr>
      <vt:lpstr>Which Forms &amp; What Parts</vt:lpstr>
      <vt:lpstr>Select Aspects of Series C</vt:lpstr>
      <vt:lpstr>Select Aspects of Series C</vt:lpstr>
      <vt:lpstr>Controlled Group Situations</vt:lpstr>
      <vt:lpstr>Select Aspects of Series C</vt:lpstr>
      <vt:lpstr>Select Aspects of Series C</vt:lpstr>
      <vt:lpstr>Select Aspects of Series C</vt:lpstr>
      <vt:lpstr>Select Aspects of Series C</vt:lpstr>
      <vt:lpstr>Select Aspects of Series C</vt:lpstr>
      <vt:lpstr>Timing of Filing &amp; Notices</vt:lpstr>
      <vt:lpstr>Timing of Filing &amp; Notices</vt:lpstr>
      <vt:lpstr>Suggestions</vt:lpstr>
      <vt:lpstr>Suggestions</vt:lpstr>
      <vt:lpstr>Suggestions</vt:lpstr>
      <vt:lpstr>Questions</vt:lpstr>
      <vt:lpstr>Thank you</vt:lpstr>
    </vt:vector>
  </TitlesOfParts>
  <Company>Sight Marketing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Lantto</dc:creator>
  <cp:lastModifiedBy>Kate Burnevik</cp:lastModifiedBy>
  <cp:revision>42</cp:revision>
  <cp:lastPrinted>2014-12-10T18:59:49Z</cp:lastPrinted>
  <dcterms:created xsi:type="dcterms:W3CDTF">2013-11-05T15:10:56Z</dcterms:created>
  <dcterms:modified xsi:type="dcterms:W3CDTF">2015-02-05T17:38:49Z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