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9"/>
  </p:handoutMasterIdLst>
  <p:sldIdLst>
    <p:sldId id="256" r:id="rId2"/>
    <p:sldId id="257" r:id="rId3"/>
    <p:sldId id="285" r:id="rId4"/>
    <p:sldId id="258" r:id="rId5"/>
    <p:sldId id="259" r:id="rId6"/>
    <p:sldId id="288" r:id="rId7"/>
    <p:sldId id="300" r:id="rId8"/>
    <p:sldId id="273" r:id="rId9"/>
    <p:sldId id="260" r:id="rId10"/>
    <p:sldId id="261" r:id="rId11"/>
    <p:sldId id="294" r:id="rId12"/>
    <p:sldId id="295" r:id="rId13"/>
    <p:sldId id="262" r:id="rId14"/>
    <p:sldId id="264" r:id="rId15"/>
    <p:sldId id="265" r:id="rId16"/>
    <p:sldId id="266" r:id="rId17"/>
    <p:sldId id="299" r:id="rId18"/>
    <p:sldId id="270" r:id="rId19"/>
    <p:sldId id="296" r:id="rId20"/>
    <p:sldId id="269" r:id="rId21"/>
    <p:sldId id="271" r:id="rId22"/>
    <p:sldId id="272" r:id="rId23"/>
    <p:sldId id="284" r:id="rId24"/>
    <p:sldId id="289" r:id="rId25"/>
    <p:sldId id="267" r:id="rId26"/>
    <p:sldId id="275" r:id="rId27"/>
    <p:sldId id="286" r:id="rId28"/>
    <p:sldId id="283" r:id="rId29"/>
    <p:sldId id="279" r:id="rId30"/>
    <p:sldId id="280" r:id="rId31"/>
    <p:sldId id="298" r:id="rId32"/>
    <p:sldId id="282" r:id="rId33"/>
    <p:sldId id="276" r:id="rId34"/>
    <p:sldId id="301" r:id="rId35"/>
    <p:sldId id="291" r:id="rId36"/>
    <p:sldId id="277" r:id="rId37"/>
    <p:sldId id="292" r:id="rId38"/>
  </p:sldIdLst>
  <p:sldSz cx="9144000" cy="5143500" type="screen16x9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A7D"/>
    <a:srgbClr val="779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F114098-4598-6343-99BA-CF5B8044CEB2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222B4AD-5F55-224E-8876-5D5F862CF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54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9"/>
          <a:stretch/>
        </p:blipFill>
        <p:spPr>
          <a:xfrm>
            <a:off x="0" y="0"/>
            <a:ext cx="9143999" cy="2030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2017"/>
            <a:ext cx="7772400" cy="110251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8848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779E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B9FD53E-811C-3647-B5F3-484EDECF309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A60FB4D-3904-A044-A5B7-D65532B548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orth-Risk-Partners-with-All-logo-outlines-r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5" y="4162855"/>
            <a:ext cx="3952637" cy="6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0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D53E-811C-3647-B5F3-484EDECF3090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FB4D-3904-A044-A5B7-D65532B54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9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D53E-811C-3647-B5F3-484EDECF3090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FB4D-3904-A044-A5B7-D65532B54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8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D53E-811C-3647-B5F3-484EDECF3090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FB4D-3904-A044-A5B7-D65532B54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6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D53E-811C-3647-B5F3-484EDECF3090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FB4D-3904-A044-A5B7-D65532B54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D53E-811C-3647-B5F3-484EDECF3090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FB4D-3904-A044-A5B7-D65532B54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1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D53E-811C-3647-B5F3-484EDECF3090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FB4D-3904-A044-A5B7-D65532B54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1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D53E-811C-3647-B5F3-484EDECF3090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FB4D-3904-A044-A5B7-D65532B54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4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D53E-811C-3647-B5F3-484EDECF3090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FB4D-3904-A044-A5B7-D65532B54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9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4"/>
          <a:stretch/>
        </p:blipFill>
        <p:spPr>
          <a:xfrm>
            <a:off x="0" y="3842948"/>
            <a:ext cx="9143999" cy="13081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32"/>
            <a:ext cx="577953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974" y="1200151"/>
            <a:ext cx="782182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B9FD53E-811C-3647-B5F3-484EDECF309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A60FB4D-3904-A044-A5B7-D65532B548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North-Risk-Partners-with-All-logo-outlines-r2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7" y="218353"/>
            <a:ext cx="2444494" cy="3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rgbClr val="185A7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Clr>
          <a:srgbClr val="779E91"/>
        </a:buClr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900"/>
        </a:spcAft>
        <a:buClr>
          <a:srgbClr val="779E91"/>
        </a:buClr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900"/>
        </a:spcAft>
        <a:buClr>
          <a:srgbClr val="779E91"/>
        </a:buClr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900"/>
        </a:spcAft>
        <a:buClr>
          <a:srgbClr val="779E91"/>
        </a:buClr>
        <a:buFont typeface="Arial"/>
        <a:buChar char="–"/>
        <a:defRPr sz="16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900"/>
        </a:spcAft>
        <a:buClr>
          <a:srgbClr val="779E91"/>
        </a:buClr>
        <a:buFont typeface="Arial"/>
        <a:buChar char="»"/>
        <a:defRPr sz="16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dft/f1095c--dft.pdf" TargetMode="External"/><Relationship Id="rId2" Type="http://schemas.openxmlformats.org/officeDocument/2006/relationships/hyperlink" Target="http://www.irs.gov/pub/irs-dft/f1094c--df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s.gov/pub/irs-dft/i109495c--dft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dft/f1095c--dft.pdf" TargetMode="External"/><Relationship Id="rId2" Type="http://schemas.openxmlformats.org/officeDocument/2006/relationships/hyperlink" Target="http://www.irs.gov/pub/irs-dft/f1094c--dft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pub/irs-dft/f1095c--dft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tesmanlaw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pub/irs-dft/f1094c--dft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Sorting the Pieces of the Puzzle:</a:t>
            </a:r>
            <a:br>
              <a:rPr lang="en-US" dirty="0" smtClean="0"/>
            </a:br>
            <a:r>
              <a:rPr lang="en-US" dirty="0" smtClean="0"/>
              <a:t>1094/1095 Filing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Darcy L. Hitesman</a:t>
            </a:r>
          </a:p>
          <a:p>
            <a:r>
              <a:rPr lang="en-US" dirty="0" smtClean="0"/>
              <a:t>Hitesman &amp; Wold, P.A.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0" y="2654726"/>
            <a:ext cx="2991679" cy="1403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Qualifying Offer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1094-C Part </a:t>
            </a:r>
            <a:r>
              <a:rPr lang="en-US" b="1" dirty="0" smtClean="0"/>
              <a:t>II</a:t>
            </a:r>
            <a:r>
              <a:rPr lang="en-US" b="1" dirty="0"/>
              <a:t>, Line 22, </a:t>
            </a:r>
            <a:r>
              <a:rPr lang="en-US" b="1" dirty="0" smtClean="0"/>
              <a:t>Box A checked </a:t>
            </a:r>
            <a:r>
              <a:rPr lang="en-US" b="1" dirty="0"/>
              <a:t>“yes”</a:t>
            </a:r>
          </a:p>
          <a:p>
            <a:r>
              <a:rPr lang="en-US" dirty="0" smtClean="0"/>
              <a:t>If eligible to use and using qualifying offer method (QOM) for one or more full-time employees</a:t>
            </a:r>
          </a:p>
          <a:p>
            <a:r>
              <a:rPr lang="en-US" dirty="0" smtClean="0"/>
              <a:t>Employer certification that made a qualifying offer (QO) to one or more full-time employees </a:t>
            </a:r>
            <a:r>
              <a:rPr lang="en-US" b="1" i="1" dirty="0" smtClean="0"/>
              <a:t>for all months </a:t>
            </a:r>
            <a:r>
              <a:rPr lang="en-US" dirty="0" smtClean="0"/>
              <a:t>during the calendar year in which employee was a full-time employee</a:t>
            </a:r>
          </a:p>
          <a:p>
            <a:pPr lvl="1"/>
            <a:r>
              <a:rPr lang="en-US" dirty="0" smtClean="0"/>
              <a:t>Not a month by month determination</a:t>
            </a:r>
          </a:p>
          <a:p>
            <a:pPr lvl="1"/>
            <a:r>
              <a:rPr lang="en-US" dirty="0" smtClean="0"/>
              <a:t>Code 1A in the “all 12 months” box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Qualifying Offer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QO – offer of MEC providing minimum value to full-time employee to which penalty could apply (excludes those in LNP)  for all months of the year, at a cost not greater than 9.5% of FPL divided by 12, and offer includes employee, dependents, </a:t>
            </a:r>
            <a:r>
              <a:rPr lang="en-US" b="1" i="1" dirty="0"/>
              <a:t>and spouse</a:t>
            </a:r>
            <a:r>
              <a:rPr lang="en-US" dirty="0"/>
              <a:t>.  </a:t>
            </a:r>
            <a:endParaRPr lang="en-US" b="1" i="1" dirty="0" smtClean="0"/>
          </a:p>
          <a:p>
            <a:r>
              <a:rPr lang="en-US" b="1" i="1" dirty="0" smtClean="0"/>
              <a:t>Must not </a:t>
            </a:r>
            <a:r>
              <a:rPr lang="en-US" dirty="0" smtClean="0"/>
              <a:t>complete 1095-C, Part II, Line 15 for any month in which QO made</a:t>
            </a:r>
          </a:p>
          <a:p>
            <a:pPr lvl="1"/>
            <a:r>
              <a:rPr lang="en-US" dirty="0" smtClean="0"/>
              <a:t>Where 1095-C, Part II, Line 14 indicates QO by using code 1A</a:t>
            </a:r>
          </a:p>
          <a:p>
            <a:r>
              <a:rPr lang="en-US" dirty="0"/>
              <a:t>Not required</a:t>
            </a:r>
          </a:p>
          <a:p>
            <a:pPr lvl="1"/>
            <a:r>
              <a:rPr lang="en-US" dirty="0"/>
              <a:t>Do not check 1094-C, Part II, Line 22, Box A</a:t>
            </a:r>
          </a:p>
          <a:p>
            <a:pPr lvl="1"/>
            <a:r>
              <a:rPr lang="en-US" dirty="0"/>
              <a:t>Instead complete 1095-C, Part II, Lines 14 and 15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Qualifying Offer Method </a:t>
            </a:r>
            <a:br>
              <a:rPr lang="en-US" dirty="0" smtClean="0"/>
            </a:br>
            <a:r>
              <a:rPr lang="en-US" dirty="0" smtClean="0"/>
              <a:t>Transition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1094-C Part </a:t>
            </a:r>
            <a:r>
              <a:rPr lang="en-US" b="1" dirty="0" smtClean="0"/>
              <a:t>II</a:t>
            </a:r>
            <a:r>
              <a:rPr lang="en-US" b="1" dirty="0"/>
              <a:t>, Line 22, </a:t>
            </a:r>
            <a:r>
              <a:rPr lang="en-US" b="1" dirty="0" smtClean="0"/>
              <a:t>Box B </a:t>
            </a:r>
            <a:r>
              <a:rPr lang="en-US" b="1" dirty="0"/>
              <a:t>checked “yes”</a:t>
            </a:r>
          </a:p>
          <a:p>
            <a:r>
              <a:rPr lang="en-US" dirty="0" smtClean="0"/>
              <a:t>If eligible for and using </a:t>
            </a:r>
            <a:r>
              <a:rPr lang="en-US" dirty="0"/>
              <a:t>qualifying offer method </a:t>
            </a:r>
            <a:r>
              <a:rPr lang="en-US" dirty="0" smtClean="0"/>
              <a:t>transitional relief (QOM-TR) </a:t>
            </a:r>
            <a:r>
              <a:rPr lang="en-US" dirty="0"/>
              <a:t>for one or more full-time </a:t>
            </a:r>
            <a:r>
              <a:rPr lang="en-US" dirty="0" smtClean="0"/>
              <a:t>employees</a:t>
            </a:r>
          </a:p>
          <a:p>
            <a:r>
              <a:rPr lang="en-US" dirty="0" smtClean="0"/>
              <a:t>Employer </a:t>
            </a:r>
            <a:r>
              <a:rPr lang="en-US" dirty="0"/>
              <a:t>certification </a:t>
            </a:r>
            <a:r>
              <a:rPr lang="en-US" dirty="0" smtClean="0"/>
              <a:t>that made </a:t>
            </a:r>
            <a:r>
              <a:rPr lang="en-US" dirty="0"/>
              <a:t>a QO </a:t>
            </a:r>
            <a:r>
              <a:rPr lang="en-US" dirty="0" smtClean="0"/>
              <a:t>for </a:t>
            </a:r>
            <a:r>
              <a:rPr lang="en-US" b="1" i="1" dirty="0"/>
              <a:t>one or more </a:t>
            </a:r>
            <a:r>
              <a:rPr lang="en-US" b="1" i="1" dirty="0" smtClean="0"/>
              <a:t>months </a:t>
            </a:r>
            <a:r>
              <a:rPr lang="en-US" dirty="0" smtClean="0"/>
              <a:t>of the calendar year 2015 to at least 95% of full-time employees</a:t>
            </a:r>
          </a:p>
          <a:p>
            <a:pPr lvl="1"/>
            <a:r>
              <a:rPr lang="en-US" dirty="0" smtClean="0"/>
              <a:t>For 2015, may be able to use 70% instead of 95% [later slide]</a:t>
            </a:r>
          </a:p>
          <a:p>
            <a:r>
              <a:rPr lang="en-US" dirty="0" smtClean="0"/>
              <a:t>QO </a:t>
            </a:r>
            <a:r>
              <a:rPr lang="en-US" dirty="0"/>
              <a:t>– offer of MEC providing minimum value to full-time employee to which penalty could </a:t>
            </a:r>
            <a:r>
              <a:rPr lang="en-US" dirty="0" smtClean="0"/>
              <a:t>apply (i.e., exclude LNP) </a:t>
            </a:r>
            <a:r>
              <a:rPr lang="en-US" dirty="0"/>
              <a:t>for </a:t>
            </a:r>
            <a:r>
              <a:rPr lang="en-US" dirty="0" smtClean="0"/>
              <a:t>one or more months of </a:t>
            </a:r>
            <a:r>
              <a:rPr lang="en-US" dirty="0"/>
              <a:t>the year, at a cost not greater than 9.5% of FPL divided by 12, and offer includes employee, dependents, </a:t>
            </a:r>
            <a:r>
              <a:rPr lang="en-US" b="1" i="1" dirty="0"/>
              <a:t>and spouse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1939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Qualifying Offer Method </a:t>
            </a:r>
            <a:br>
              <a:rPr lang="en-US" dirty="0" smtClean="0"/>
            </a:br>
            <a:r>
              <a:rPr lang="en-US" dirty="0" smtClean="0"/>
              <a:t>Transition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1095-C</a:t>
            </a:r>
            <a:r>
              <a:rPr lang="en-US" dirty="0"/>
              <a:t>. Part II. Line </a:t>
            </a:r>
            <a:r>
              <a:rPr lang="en-US" dirty="0" smtClean="0"/>
              <a:t>14, Code 1A for months employee received a QO</a:t>
            </a:r>
          </a:p>
          <a:p>
            <a:r>
              <a:rPr lang="en-US" dirty="0"/>
              <a:t>1095-C. Part II. Line </a:t>
            </a:r>
            <a:r>
              <a:rPr lang="en-US" dirty="0" smtClean="0"/>
              <a:t>14, Code 1I for months employee did not receive a QO</a:t>
            </a:r>
          </a:p>
          <a:p>
            <a:r>
              <a:rPr lang="en-US" b="1" i="1" dirty="0" smtClean="0"/>
              <a:t>Must </a:t>
            </a:r>
            <a:r>
              <a:rPr lang="en-US" b="1" i="1" dirty="0"/>
              <a:t>not </a:t>
            </a:r>
            <a:r>
              <a:rPr lang="en-US" dirty="0"/>
              <a:t>complete 1095-C, Part II, Line 15 for any month in which QO </a:t>
            </a:r>
            <a:r>
              <a:rPr lang="en-US" dirty="0" smtClean="0"/>
              <a:t>made or QOM-TR applies</a:t>
            </a:r>
          </a:p>
          <a:p>
            <a:pPr lvl="1"/>
            <a:r>
              <a:rPr lang="en-US" dirty="0" smtClean="0"/>
              <a:t>Where </a:t>
            </a:r>
            <a:r>
              <a:rPr lang="en-US" dirty="0"/>
              <a:t>1095-C, Part II, Line 14 </a:t>
            </a:r>
            <a:r>
              <a:rPr lang="en-US" dirty="0" smtClean="0"/>
              <a:t>indicates 1A or 1I</a:t>
            </a:r>
          </a:p>
          <a:p>
            <a:r>
              <a:rPr lang="en-US" dirty="0"/>
              <a:t>Not required</a:t>
            </a:r>
          </a:p>
          <a:p>
            <a:pPr lvl="1"/>
            <a:r>
              <a:rPr lang="en-US" dirty="0"/>
              <a:t>Do not check 1094-C, Part II, Line 22, Box B</a:t>
            </a:r>
          </a:p>
          <a:p>
            <a:pPr lvl="1"/>
            <a:r>
              <a:rPr lang="en-US" dirty="0"/>
              <a:t>Instead complete 1095-C, Part II, Lines 14 and 15 </a:t>
            </a:r>
          </a:p>
        </p:txBody>
      </p:sp>
    </p:spTree>
    <p:extLst>
      <p:ext uri="{BB962C8B-B14F-4D97-AF65-F5344CB8AC3E}">
        <p14:creationId xmlns:p14="http://schemas.microsoft.com/office/powerpoint/2010/main" val="8619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4980H Transition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1094-C Part </a:t>
            </a:r>
            <a:r>
              <a:rPr lang="en-US" b="1" dirty="0" smtClean="0"/>
              <a:t>II</a:t>
            </a:r>
            <a:r>
              <a:rPr lang="en-US" b="1" dirty="0"/>
              <a:t>, Line 22, </a:t>
            </a:r>
            <a:r>
              <a:rPr lang="en-US" b="1" dirty="0" smtClean="0"/>
              <a:t>Box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 </a:t>
            </a:r>
            <a:r>
              <a:rPr lang="en-US" b="1" dirty="0"/>
              <a:t>checked “yes”</a:t>
            </a:r>
          </a:p>
          <a:p>
            <a:r>
              <a:rPr lang="en-US" dirty="0" smtClean="0"/>
              <a:t>Special penalty related rules</a:t>
            </a:r>
          </a:p>
          <a:p>
            <a:r>
              <a:rPr lang="en-US" dirty="0" smtClean="0"/>
              <a:t>ALEs with 50-99 employees</a:t>
            </a:r>
          </a:p>
          <a:p>
            <a:pPr lvl="1"/>
            <a:r>
              <a:rPr lang="en-US" dirty="0" smtClean="0"/>
              <a:t>If qualify, penalty assessable beginning 2016 </a:t>
            </a:r>
          </a:p>
          <a:p>
            <a:r>
              <a:rPr lang="en-US" dirty="0" smtClean="0"/>
              <a:t>ALE with 100 or more employees</a:t>
            </a:r>
          </a:p>
          <a:p>
            <a:pPr lvl="1"/>
            <a:r>
              <a:rPr lang="en-US" dirty="0" smtClean="0"/>
              <a:t>For 2015, “minus 80 freebies” instead of “minus 30 freebies” </a:t>
            </a:r>
          </a:p>
          <a:p>
            <a:r>
              <a:rPr lang="en-US" dirty="0" smtClean="0"/>
              <a:t>Must complete 1094-C, Part III, column (e)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2860" y="857282"/>
            <a:ext cx="285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*This slide has been revised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98% Offer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1094-C Part </a:t>
            </a:r>
            <a:r>
              <a:rPr lang="en-US" b="1" dirty="0" smtClean="0"/>
              <a:t>II</a:t>
            </a:r>
            <a:r>
              <a:rPr lang="en-US" b="1" dirty="0"/>
              <a:t>, Line 22, </a:t>
            </a:r>
            <a:r>
              <a:rPr lang="en-US" b="1" dirty="0" smtClean="0"/>
              <a:t>Box D </a:t>
            </a:r>
            <a:r>
              <a:rPr lang="en-US" b="1" dirty="0"/>
              <a:t>checked “yes”</a:t>
            </a:r>
          </a:p>
          <a:p>
            <a:r>
              <a:rPr lang="en-US" dirty="0" smtClean="0"/>
              <a:t>If </a:t>
            </a:r>
            <a:r>
              <a:rPr lang="en-US" dirty="0"/>
              <a:t>eligible for and using </a:t>
            </a:r>
            <a:r>
              <a:rPr lang="en-US" dirty="0" smtClean="0"/>
              <a:t>98% offer </a:t>
            </a:r>
            <a:r>
              <a:rPr lang="en-US" dirty="0"/>
              <a:t>method transitional relief </a:t>
            </a:r>
            <a:r>
              <a:rPr lang="en-US" dirty="0" smtClean="0"/>
              <a:t>(98%) </a:t>
            </a:r>
            <a:r>
              <a:rPr lang="en-US" dirty="0"/>
              <a:t>for one or more full-time </a:t>
            </a:r>
            <a:r>
              <a:rPr lang="en-US" dirty="0" smtClean="0"/>
              <a:t>employees</a:t>
            </a:r>
          </a:p>
          <a:p>
            <a:r>
              <a:rPr lang="en-US" dirty="0"/>
              <a:t>Employer certification that offered for all months of calendar year affordable health coverage (under one of the safe harbors) providing minimum value to at least 98% of its employees for whom filing a 1095-C, and offered MEC to employees’ dependents</a:t>
            </a:r>
            <a:r>
              <a:rPr lang="en-US" dirty="0" smtClean="0"/>
              <a:t>.</a:t>
            </a:r>
          </a:p>
          <a:p>
            <a:r>
              <a:rPr lang="en-US" dirty="0"/>
              <a:t>Do not have to complete 1094-C, Part III, column (b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</a:t>
            </a:r>
            <a:r>
              <a:rPr lang="en-US" dirty="0"/>
              <a:t>required</a:t>
            </a:r>
          </a:p>
          <a:p>
            <a:pPr lvl="1"/>
            <a:r>
              <a:rPr lang="en-US" dirty="0"/>
              <a:t>Do not check 1094-C, Part II, Line 22, Box </a:t>
            </a:r>
            <a:r>
              <a:rPr lang="en-US" dirty="0" smtClean="0"/>
              <a:t>D</a:t>
            </a:r>
            <a:endParaRPr lang="en-US" dirty="0"/>
          </a:p>
          <a:p>
            <a:pPr lvl="1"/>
            <a:r>
              <a:rPr lang="en-US" dirty="0"/>
              <a:t>Instead complete 1095-C, Part II, Lines 14 and </a:t>
            </a:r>
            <a:r>
              <a:rPr lang="en-US" dirty="0" smtClean="0"/>
              <a:t>15 and Part III, column 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1094-C</a:t>
            </a:r>
            <a:br>
              <a:rPr lang="en-US" dirty="0" smtClean="0"/>
            </a:br>
            <a:r>
              <a:rPr lang="en-US" dirty="0" smtClean="0"/>
              <a:t>Part III: ALE Member Info Monthly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Column (a) Minimum Essential Coverage (MEC) Offer Indicator</a:t>
            </a:r>
          </a:p>
          <a:p>
            <a:r>
              <a:rPr lang="en-US" dirty="0" smtClean="0"/>
              <a:t>Check “yes” or “no”</a:t>
            </a:r>
          </a:p>
          <a:p>
            <a:r>
              <a:rPr lang="en-US" dirty="0" smtClean="0"/>
              <a:t>Where 1094-C </a:t>
            </a:r>
            <a:r>
              <a:rPr lang="en-US" dirty="0"/>
              <a:t>Part II, Line 22, Box C checked “yes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ALE with 100 or more employees</a:t>
            </a:r>
          </a:p>
          <a:p>
            <a:pPr lvl="1"/>
            <a:r>
              <a:rPr lang="en-US" dirty="0"/>
              <a:t>For 2015, “minus 80 freebies” instead of “minus 30 freebies” </a:t>
            </a:r>
          </a:p>
          <a:p>
            <a:pPr lvl="1"/>
            <a:r>
              <a:rPr lang="en-US" dirty="0" smtClean="0"/>
              <a:t>Check “yes”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1094-C</a:t>
            </a:r>
            <a:br>
              <a:rPr lang="en-US" dirty="0" smtClean="0"/>
            </a:br>
            <a:r>
              <a:rPr lang="en-US" dirty="0" smtClean="0"/>
              <a:t>Part III: ALE Member Info Monthly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Non-calendar plan year</a:t>
            </a:r>
          </a:p>
          <a:p>
            <a:pPr lvl="1"/>
            <a:r>
              <a:rPr lang="en-US" dirty="0" smtClean="0"/>
              <a:t>If </a:t>
            </a:r>
            <a:r>
              <a:rPr lang="en-US" b="1" i="1" dirty="0" smtClean="0"/>
              <a:t>qualify</a:t>
            </a:r>
            <a:r>
              <a:rPr lang="en-US" dirty="0" smtClean="0"/>
              <a:t> for transitional relief (see description on pp. 12, 13 of 2014 Instructions)</a:t>
            </a:r>
          </a:p>
          <a:p>
            <a:pPr lvl="1"/>
            <a:r>
              <a:rPr lang="en-US" dirty="0" smtClean="0"/>
              <a:t>Months prior to start of plan year can check “yes” if offer health coverage no later than first day of 2015 plan year</a:t>
            </a:r>
          </a:p>
          <a:p>
            <a:r>
              <a:rPr lang="en-US" dirty="0" smtClean="0"/>
              <a:t>Line 23 if all information the same for all 12 months</a:t>
            </a:r>
          </a:p>
          <a:p>
            <a:r>
              <a:rPr lang="en-US" dirty="0" smtClean="0"/>
              <a:t>Or lines 24 – 35</a:t>
            </a:r>
          </a:p>
          <a:p>
            <a:pPr lvl="1"/>
            <a:r>
              <a:rPr lang="en-US" dirty="0" smtClean="0"/>
              <a:t>Complete month by month</a:t>
            </a:r>
          </a:p>
        </p:txBody>
      </p:sp>
    </p:spTree>
    <p:extLst>
      <p:ext uri="{BB962C8B-B14F-4D97-AF65-F5344CB8AC3E}">
        <p14:creationId xmlns:p14="http://schemas.microsoft.com/office/powerpoint/2010/main" val="22619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 1094-C</a:t>
            </a:r>
            <a:br>
              <a:rPr lang="en-US" dirty="0"/>
            </a:br>
            <a:r>
              <a:rPr lang="en-US" dirty="0"/>
              <a:t>Part III: ALE Member Info Monthly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Column (b)  Full-time Employee Count</a:t>
            </a:r>
          </a:p>
          <a:p>
            <a:r>
              <a:rPr lang="en-US" dirty="0" smtClean="0"/>
              <a:t>If checked 1094-C, Line 22, Box D (98% Offer Method), do not complete</a:t>
            </a:r>
          </a:p>
          <a:p>
            <a:r>
              <a:rPr lang="en-US" dirty="0" smtClean="0"/>
              <a:t>Number of full-time employees for each calendar month </a:t>
            </a:r>
            <a:r>
              <a:rPr lang="en-US" u="sng" dirty="0" smtClean="0"/>
              <a:t>minus</a:t>
            </a:r>
            <a:r>
              <a:rPr lang="en-US" dirty="0" smtClean="0"/>
              <a:t> full-time employees in a Limited Non-Assessment Period (LNP)</a:t>
            </a:r>
          </a:p>
          <a:p>
            <a:pPr lvl="1"/>
            <a:r>
              <a:rPr lang="en-US" b="1" i="1" dirty="0" smtClean="0"/>
              <a:t>NOT</a:t>
            </a:r>
            <a:r>
              <a:rPr lang="en-US" dirty="0" smtClean="0"/>
              <a:t> related to full-time employees that took coverage</a:t>
            </a:r>
          </a:p>
          <a:p>
            <a:r>
              <a:rPr lang="en-US" dirty="0" smtClean="0"/>
              <a:t>LNP – </a:t>
            </a:r>
            <a:r>
              <a:rPr lang="en-US" b="1" i="1" dirty="0" smtClean="0"/>
              <a:t>Recognized</a:t>
            </a:r>
            <a:r>
              <a:rPr lang="en-US" dirty="0" smtClean="0"/>
              <a:t> period during which not penalty assessable</a:t>
            </a:r>
          </a:p>
          <a:p>
            <a:pPr lvl="1"/>
            <a:r>
              <a:rPr lang="en-US" dirty="0" smtClean="0"/>
              <a:t>How to code when a full-time employee is not offered coverage</a:t>
            </a:r>
          </a:p>
          <a:p>
            <a:pPr lvl="1"/>
            <a:r>
              <a:rPr lang="en-US" dirty="0" smtClean="0"/>
              <a:t>Examples include waiting period, first month of employment</a:t>
            </a:r>
          </a:p>
          <a:p>
            <a:pPr marL="0" indent="0"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266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 1094-C</a:t>
            </a:r>
            <a:br>
              <a:rPr lang="en-US" dirty="0"/>
            </a:br>
            <a:r>
              <a:rPr lang="en-US" dirty="0"/>
              <a:t>Part III: ALE Member Info Monthly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same day each month</a:t>
            </a:r>
          </a:p>
          <a:p>
            <a:pPr lvl="1"/>
            <a:r>
              <a:rPr lang="en-US" dirty="0"/>
              <a:t>First day of calendar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Last </a:t>
            </a:r>
            <a:r>
              <a:rPr lang="en-US" dirty="0"/>
              <a:t>day of calendar month</a:t>
            </a:r>
          </a:p>
          <a:p>
            <a:pPr lvl="1"/>
            <a:r>
              <a:rPr lang="en-US" dirty="0"/>
              <a:t>First day of first payroll period in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Last </a:t>
            </a:r>
            <a:r>
              <a:rPr lang="en-US" dirty="0"/>
              <a:t>day of first payroll period in month</a:t>
            </a:r>
          </a:p>
          <a:p>
            <a:r>
              <a:rPr lang="en-US" dirty="0"/>
              <a:t>If the same number for each calendar month, may use “all 12 months” </a:t>
            </a:r>
            <a:r>
              <a:rPr lang="en-US" dirty="0" smtClean="0"/>
              <a:t>instead of month by month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8685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Forms Issued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Draft 2015 Forms pre-released June 2015</a:t>
            </a:r>
          </a:p>
          <a:p>
            <a:pPr lvl="1"/>
            <a:r>
              <a:rPr lang="en-US" dirty="0" smtClean="0"/>
              <a:t>Form 1094-C: </a:t>
            </a:r>
            <a:r>
              <a:rPr lang="en-US" u="sng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</a:t>
            </a:r>
            <a:r>
              <a:rPr lang="en-US" u="sng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://www.irs.gov/pub/irs-dft/f1094c--</a:t>
            </a:r>
            <a:r>
              <a:rPr lang="en-US" u="sng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dft.pdf</a:t>
            </a:r>
            <a:endParaRPr lang="en-US" u="sng" dirty="0" smtClean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dirty="0"/>
              <a:t>Form </a:t>
            </a:r>
            <a:r>
              <a:rPr lang="en-US" dirty="0" smtClean="0"/>
              <a:t>1095-C: </a:t>
            </a:r>
            <a:r>
              <a:rPr lang="en-US" dirty="0">
                <a:hlinkClick r:id="rId3"/>
              </a:rPr>
              <a:t>http://www.irs.gov/pub/irs-dft/f1095c--</a:t>
            </a:r>
            <a:r>
              <a:rPr lang="en-US" dirty="0" smtClean="0">
                <a:hlinkClick r:id="rId3"/>
              </a:rPr>
              <a:t>dft.pdf</a:t>
            </a:r>
            <a:endParaRPr lang="en-US" dirty="0" smtClean="0"/>
          </a:p>
          <a:p>
            <a:r>
              <a:rPr lang="en-US" dirty="0" smtClean="0"/>
              <a:t>Very little difference from 2014 Forms</a:t>
            </a:r>
          </a:p>
          <a:p>
            <a:r>
              <a:rPr lang="en-US" dirty="0" smtClean="0"/>
              <a:t>Addition of “Plan Start Month” on Form 1095-C</a:t>
            </a:r>
          </a:p>
          <a:p>
            <a:pPr lvl="1"/>
            <a:r>
              <a:rPr lang="en-US" dirty="0" smtClean="0"/>
              <a:t>No new instructions yet</a:t>
            </a:r>
          </a:p>
          <a:p>
            <a:pPr lvl="1"/>
            <a:r>
              <a:rPr lang="en-US" dirty="0" smtClean="0"/>
              <a:t>This presentation assumes no major changes to instructions either</a:t>
            </a:r>
          </a:p>
          <a:p>
            <a:pPr lvl="1"/>
            <a:r>
              <a:rPr lang="en-US" dirty="0" smtClean="0"/>
              <a:t>2014 Instructions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http://www.irs.gov/pub/irs-dft/i109495c--</a:t>
            </a:r>
            <a:r>
              <a:rPr lang="en-US" dirty="0" smtClean="0">
                <a:hlinkClick r:id="rId4"/>
              </a:rPr>
              <a:t>dft.pdf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4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 1094-C</a:t>
            </a:r>
            <a:br>
              <a:rPr lang="en-US" dirty="0"/>
            </a:br>
            <a:r>
              <a:rPr lang="en-US" dirty="0"/>
              <a:t>Part III: ALE Member Info Monthly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Column (c) Total Employee Count</a:t>
            </a:r>
          </a:p>
          <a:p>
            <a:r>
              <a:rPr lang="en-US" u="sng" dirty="0" smtClean="0"/>
              <a:t>Total</a:t>
            </a:r>
            <a:r>
              <a:rPr lang="en-US" dirty="0" smtClean="0"/>
              <a:t> number of employees for each calendar month</a:t>
            </a:r>
          </a:p>
          <a:p>
            <a:pPr lvl="1"/>
            <a:r>
              <a:rPr lang="en-US" dirty="0" smtClean="0"/>
              <a:t>Full-time, part-time, seasonal, temporary, etc.</a:t>
            </a:r>
          </a:p>
          <a:p>
            <a:pPr lvl="1"/>
            <a:r>
              <a:rPr lang="en-US" b="1" dirty="0" smtClean="0"/>
              <a:t>NOT</a:t>
            </a:r>
            <a:r>
              <a:rPr lang="en-US" dirty="0" smtClean="0"/>
              <a:t> related to those that took coverage</a:t>
            </a:r>
          </a:p>
          <a:p>
            <a:r>
              <a:rPr lang="en-US" dirty="0"/>
              <a:t>Use same day each month</a:t>
            </a:r>
          </a:p>
          <a:p>
            <a:pPr lvl="1"/>
            <a:r>
              <a:rPr lang="en-US" dirty="0" smtClean="0"/>
              <a:t>Same as column (b)</a:t>
            </a:r>
          </a:p>
          <a:p>
            <a:r>
              <a:rPr lang="en-US" dirty="0" smtClean="0"/>
              <a:t>If the same number for each calendar month, may use “all 12 months” instead of month by month</a:t>
            </a:r>
          </a:p>
        </p:txBody>
      </p:sp>
    </p:spTree>
    <p:extLst>
      <p:ext uri="{BB962C8B-B14F-4D97-AF65-F5344CB8AC3E}">
        <p14:creationId xmlns:p14="http://schemas.microsoft.com/office/powerpoint/2010/main" val="22185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 1094-C</a:t>
            </a:r>
            <a:br>
              <a:rPr lang="en-US" dirty="0"/>
            </a:br>
            <a:r>
              <a:rPr lang="en-US" dirty="0"/>
              <a:t>Part III: ALE Member Info Monthly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Column (d)  Aggregated Group Indicator</a:t>
            </a:r>
          </a:p>
          <a:p>
            <a:pPr lvl="1"/>
            <a:r>
              <a:rPr lang="en-US" dirty="0" smtClean="0"/>
              <a:t>If checked “yes” on 1094-C, Part II, Line 21</a:t>
            </a:r>
          </a:p>
          <a:p>
            <a:r>
              <a:rPr lang="en-US" dirty="0" smtClean="0"/>
              <a:t>Line 23 if all information the same for all 12 months</a:t>
            </a:r>
          </a:p>
          <a:p>
            <a:r>
              <a:rPr lang="en-US" dirty="0"/>
              <a:t>Or lines 24 – 35</a:t>
            </a:r>
          </a:p>
          <a:p>
            <a:pPr lvl="1"/>
            <a:r>
              <a:rPr lang="en-US" dirty="0" smtClean="0"/>
              <a:t>Complete month by month</a:t>
            </a:r>
          </a:p>
          <a:p>
            <a:r>
              <a:rPr lang="en-US" dirty="0" smtClean="0"/>
              <a:t>If check any box “yes”, must complete 1094-C, Part IV</a:t>
            </a:r>
          </a:p>
        </p:txBody>
      </p:sp>
    </p:spTree>
    <p:extLst>
      <p:ext uri="{BB962C8B-B14F-4D97-AF65-F5344CB8AC3E}">
        <p14:creationId xmlns:p14="http://schemas.microsoft.com/office/powerpoint/2010/main" val="20328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 1094-C</a:t>
            </a:r>
            <a:br>
              <a:rPr lang="en-US" dirty="0"/>
            </a:br>
            <a:r>
              <a:rPr lang="en-US" dirty="0"/>
              <a:t>Part III: ALE Member Info Monthly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Column (e)  Section 4980H Transitional Relief Indicator</a:t>
            </a:r>
          </a:p>
          <a:p>
            <a:pPr lvl="1"/>
            <a:r>
              <a:rPr lang="en-US" dirty="0"/>
              <a:t>If checked “yes” on 1094-C, Part II, Line </a:t>
            </a:r>
            <a:r>
              <a:rPr lang="en-US" dirty="0" smtClean="0"/>
              <a:t>22, Box D</a:t>
            </a:r>
            <a:endParaRPr lang="en-US" dirty="0"/>
          </a:p>
          <a:p>
            <a:r>
              <a:rPr lang="en-US" dirty="0" smtClean="0"/>
              <a:t>Availability of relief is employer responsibility to determine</a:t>
            </a:r>
          </a:p>
          <a:p>
            <a:pPr lvl="1"/>
            <a:r>
              <a:rPr lang="en-US" dirty="0" smtClean="0"/>
              <a:t>Code A if qualify for and are requesting 50-99 relief (not penalty assessable in 2015)</a:t>
            </a:r>
          </a:p>
          <a:p>
            <a:pPr lvl="1"/>
            <a:r>
              <a:rPr lang="en-US" dirty="0" smtClean="0"/>
              <a:t>Code B if qualify for and are requesting 100 or more relief (penalty assessable but lower thresholds for 2015)</a:t>
            </a:r>
          </a:p>
          <a:p>
            <a:pPr lvl="1"/>
            <a:r>
              <a:rPr lang="en-US" dirty="0" smtClean="0"/>
              <a:t>Cannot be eligible for both</a:t>
            </a:r>
          </a:p>
        </p:txBody>
      </p:sp>
    </p:spTree>
    <p:extLst>
      <p:ext uri="{BB962C8B-B14F-4D97-AF65-F5344CB8AC3E}">
        <p14:creationId xmlns:p14="http://schemas.microsoft.com/office/powerpoint/2010/main" val="35933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Form 1094-C</a:t>
            </a:r>
            <a:br>
              <a:rPr lang="en-US" sz="2000" dirty="0"/>
            </a:br>
            <a:r>
              <a:rPr lang="en-US" sz="2000" dirty="0"/>
              <a:t>Part </a:t>
            </a:r>
            <a:r>
              <a:rPr lang="en-US" sz="2000" dirty="0" smtClean="0"/>
              <a:t>IV: Other ALE Members of Aggregated ALE Group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COMPLETE ONLY IF PART OF AGGREGATED  ALE GROUP</a:t>
            </a:r>
          </a:p>
          <a:p>
            <a:pPr lvl="1"/>
            <a:r>
              <a:rPr lang="en-US" sz="1800" dirty="0"/>
              <a:t>If checked “yes” on 1094-C, Part II, Line </a:t>
            </a:r>
            <a:r>
              <a:rPr lang="en-US" sz="1800" dirty="0" smtClean="0"/>
              <a:t>21</a:t>
            </a:r>
            <a:endParaRPr lang="en-US" sz="1800" dirty="0"/>
          </a:p>
          <a:p>
            <a:r>
              <a:rPr lang="en-US" sz="1800" dirty="0" smtClean="0"/>
              <a:t>Complete if part of aggregated ALE group at any time during calendar year</a:t>
            </a:r>
          </a:p>
          <a:p>
            <a:r>
              <a:rPr lang="en-US" sz="1800" dirty="0" smtClean="0"/>
              <a:t>List top 30 ALE members in descending order based on highest average full-time employees  </a:t>
            </a:r>
          </a:p>
          <a:p>
            <a:r>
              <a:rPr lang="en-US" sz="1800" dirty="0" smtClean="0"/>
              <a:t>Must also complete 1094-C, </a:t>
            </a:r>
            <a:r>
              <a:rPr lang="en-US" sz="1800" dirty="0"/>
              <a:t>Part </a:t>
            </a:r>
            <a:r>
              <a:rPr lang="en-US" sz="1800" dirty="0" smtClean="0"/>
              <a:t>III, column (d)</a:t>
            </a:r>
          </a:p>
          <a:p>
            <a:pPr lvl="1"/>
            <a:r>
              <a:rPr lang="en-US" sz="1900" dirty="0"/>
              <a:t>LINKS to 2015 Instructions: </a:t>
            </a:r>
          </a:p>
          <a:p>
            <a:pPr lvl="1"/>
            <a:r>
              <a:rPr lang="en-US" sz="1900" dirty="0"/>
              <a:t>Form 1094-c: </a:t>
            </a:r>
            <a:r>
              <a:rPr lang="en-US" sz="1900" u="sng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http://www.irs.gov/pub/irs-dft/f1094c--dft.pdf</a:t>
            </a:r>
            <a:endParaRPr lang="en-US" sz="1900" u="sng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900" dirty="0"/>
              <a:t>Form 1095-c: </a:t>
            </a:r>
            <a:r>
              <a:rPr lang="en-US" sz="1900" dirty="0">
                <a:hlinkClick r:id="rId3"/>
              </a:rPr>
              <a:t>http://www.irs.gov/pub/irs-dft/f1095c--dft.pdf</a:t>
            </a:r>
            <a:endParaRPr lang="en-US" sz="19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15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IRS Form 1095-C (2015)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http://www.irs.gov/pub/irs-dft/f1095c--dft.pdf</a:t>
            </a:r>
            <a:endParaRPr lang="en-US" sz="18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69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I: Employee and ALE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for each “full-time” employee</a:t>
            </a:r>
          </a:p>
          <a:p>
            <a:pPr lvl="1"/>
            <a:r>
              <a:rPr lang="en-US" dirty="0" smtClean="0"/>
              <a:t>Full-time under Health Care Reform</a:t>
            </a:r>
          </a:p>
          <a:p>
            <a:pPr lvl="1"/>
            <a:r>
              <a:rPr lang="en-US" dirty="0" smtClean="0"/>
              <a:t>Regardless of whether actually covered</a:t>
            </a:r>
          </a:p>
          <a:p>
            <a:pPr lvl="1"/>
            <a:r>
              <a:rPr lang="en-US" dirty="0" smtClean="0"/>
              <a:t>Full-time employee for any month of the calendar year</a:t>
            </a:r>
            <a:endParaRPr lang="en-US" b="1" i="1" dirty="0" smtClean="0"/>
          </a:p>
          <a:p>
            <a:r>
              <a:rPr lang="en-US" dirty="0" smtClean="0"/>
              <a:t>If self-insured, also for each other employee (i.e., other than full-time) actually covered</a:t>
            </a:r>
          </a:p>
          <a:p>
            <a:r>
              <a:rPr lang="en-US" dirty="0" smtClean="0"/>
              <a:t>Lines 7 – 13 need to match Form 1094-C entries</a:t>
            </a:r>
          </a:p>
          <a:p>
            <a:pPr marL="0" indent="0"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347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II: Employee Offer and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Offer</a:t>
            </a:r>
          </a:p>
          <a:p>
            <a:pPr lvl="1"/>
            <a:r>
              <a:rPr lang="en-US" dirty="0" smtClean="0"/>
              <a:t>Provides employee an effective opportunity to enroll in MEC health coverage (or decline that coverage) at least once each plan year</a:t>
            </a:r>
          </a:p>
          <a:p>
            <a:pPr lvl="1"/>
            <a:r>
              <a:rPr lang="en-US" dirty="0" smtClean="0"/>
              <a:t>Offer to employee and dependents; offer to spouse not required</a:t>
            </a:r>
          </a:p>
          <a:p>
            <a:r>
              <a:rPr lang="en-US" dirty="0" smtClean="0"/>
              <a:t>“Plan start month”</a:t>
            </a:r>
          </a:p>
          <a:p>
            <a:pPr lvl="1"/>
            <a:r>
              <a:rPr lang="en-US" dirty="0" smtClean="0"/>
              <a:t>New</a:t>
            </a:r>
          </a:p>
          <a:p>
            <a:pPr lvl="1"/>
            <a:r>
              <a:rPr lang="en-US" dirty="0" smtClean="0"/>
              <a:t>Optional for 2015</a:t>
            </a:r>
          </a:p>
          <a:p>
            <a:pPr lvl="1"/>
            <a:r>
              <a:rPr lang="en-US" dirty="0" smtClean="0"/>
              <a:t>Will be a two digit code in 2015 Instructions when issued</a:t>
            </a:r>
          </a:p>
        </p:txBody>
      </p:sp>
    </p:spTree>
    <p:extLst>
      <p:ext uri="{BB962C8B-B14F-4D97-AF65-F5344CB8AC3E}">
        <p14:creationId xmlns:p14="http://schemas.microsoft.com/office/powerpoint/2010/main" val="9898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II: Employee Offer and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Line 14: Offer of Coverage</a:t>
            </a:r>
          </a:p>
          <a:p>
            <a:pPr lvl="1"/>
            <a:r>
              <a:rPr lang="en-US" dirty="0" smtClean="0"/>
              <a:t>Look at the codes in instructions</a:t>
            </a:r>
          </a:p>
          <a:p>
            <a:pPr lvl="1"/>
            <a:r>
              <a:rPr lang="en-US" dirty="0" smtClean="0"/>
              <a:t>1A if qualifying offer (MV and affordable under FPL safe harbor)</a:t>
            </a:r>
          </a:p>
          <a:p>
            <a:pPr lvl="2"/>
            <a:r>
              <a:rPr lang="en-US" dirty="0" smtClean="0"/>
              <a:t>Check the box on 1094-C, Line 22</a:t>
            </a:r>
          </a:p>
          <a:p>
            <a:pPr lvl="1"/>
            <a:r>
              <a:rPr lang="en-US" dirty="0" smtClean="0"/>
              <a:t>First column if all 12 months</a:t>
            </a:r>
          </a:p>
          <a:p>
            <a:pPr lvl="1"/>
            <a:r>
              <a:rPr lang="en-US" dirty="0" smtClean="0"/>
              <a:t>Otherwise, each calendar month</a:t>
            </a:r>
          </a:p>
          <a:p>
            <a:pPr lvl="1"/>
            <a:r>
              <a:rPr lang="en-US" b="1" dirty="0" smtClean="0"/>
              <a:t>NOT</a:t>
            </a:r>
            <a:r>
              <a:rPr lang="en-US" dirty="0" smtClean="0"/>
              <a:t> related to who actually takes coverage</a:t>
            </a:r>
          </a:p>
        </p:txBody>
      </p:sp>
    </p:spTree>
    <p:extLst>
      <p:ext uri="{BB962C8B-B14F-4D97-AF65-F5344CB8AC3E}">
        <p14:creationId xmlns:p14="http://schemas.microsoft.com/office/powerpoint/2010/main" val="27218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II: Employee Offer and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14 Example: </a:t>
            </a:r>
            <a:r>
              <a:rPr lang="en-US" dirty="0"/>
              <a:t>FT employee hired on June 15, 2015; coverage available first of month following 30 days employment; employee actually </a:t>
            </a:r>
            <a:r>
              <a:rPr lang="en-US" dirty="0" smtClean="0"/>
              <a:t>enrolled</a:t>
            </a:r>
          </a:p>
          <a:p>
            <a:pPr lvl="1"/>
            <a:r>
              <a:rPr lang="en-US" dirty="0" smtClean="0"/>
              <a:t>June – July 		1H for months prior to first coverage month </a:t>
            </a:r>
          </a:p>
          <a:p>
            <a:pPr lvl="1"/>
            <a:r>
              <a:rPr lang="en-US" dirty="0" smtClean="0"/>
              <a:t>August – December 		1E months offered  </a:t>
            </a:r>
          </a:p>
          <a:p>
            <a:r>
              <a:rPr lang="en-US" dirty="0" smtClean="0"/>
              <a:t>Compare to employee covered for entire year – all boxes would be 1E so use all 12 months</a:t>
            </a:r>
          </a:p>
        </p:txBody>
      </p:sp>
    </p:spTree>
    <p:extLst>
      <p:ext uri="{BB962C8B-B14F-4D97-AF65-F5344CB8AC3E}">
        <p14:creationId xmlns:p14="http://schemas.microsoft.com/office/powerpoint/2010/main" val="6310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II: Employee Offer and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Line 15: Employee Share of Lowest Cost Monthly Premium, for Self-only Minimum Value Coverage</a:t>
            </a:r>
          </a:p>
          <a:p>
            <a:pPr lvl="1"/>
            <a:r>
              <a:rPr lang="en-US" dirty="0" smtClean="0"/>
              <a:t>Affordability</a:t>
            </a:r>
          </a:p>
          <a:p>
            <a:pPr lvl="1"/>
            <a:r>
              <a:rPr lang="en-US" b="1" dirty="0" smtClean="0"/>
              <a:t>NOT</a:t>
            </a:r>
            <a:r>
              <a:rPr lang="en-US" dirty="0" smtClean="0"/>
              <a:t> related to what employee actually takes</a:t>
            </a:r>
          </a:p>
          <a:p>
            <a:r>
              <a:rPr lang="en-US" dirty="0" smtClean="0"/>
              <a:t>Only complete if line 14 is 1B, 1C, 1D, or 1E</a:t>
            </a:r>
          </a:p>
          <a:p>
            <a:r>
              <a:rPr lang="en-US" dirty="0" smtClean="0"/>
              <a:t>Left blank if line 14 is 1A qualified offer</a:t>
            </a:r>
          </a:p>
          <a:p>
            <a:pPr lvl="1"/>
            <a:r>
              <a:rPr lang="en-US" dirty="0"/>
              <a:t>Check the box on 1094-C, Line </a:t>
            </a:r>
            <a:r>
              <a:rPr lang="en-US" dirty="0" smtClean="0"/>
              <a:t>22, Box A</a:t>
            </a:r>
          </a:p>
        </p:txBody>
      </p:sp>
    </p:spTree>
    <p:extLst>
      <p:ext uri="{BB962C8B-B14F-4D97-AF65-F5344CB8AC3E}">
        <p14:creationId xmlns:p14="http://schemas.microsoft.com/office/powerpoint/2010/main" val="3682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&amp;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the two forms</a:t>
            </a:r>
          </a:p>
          <a:p>
            <a:pPr lvl="1"/>
            <a:r>
              <a:rPr lang="en-US" dirty="0" smtClean="0"/>
              <a:t>Comprehensive but no exhaustive</a:t>
            </a:r>
          </a:p>
          <a:p>
            <a:r>
              <a:rPr lang="en-US" dirty="0" smtClean="0"/>
              <a:t>Not addressing:</a:t>
            </a:r>
          </a:p>
          <a:p>
            <a:pPr lvl="1"/>
            <a:r>
              <a:rPr lang="en-US" dirty="0" smtClean="0"/>
              <a:t>Deadlines and methods for filing</a:t>
            </a:r>
          </a:p>
          <a:p>
            <a:pPr lvl="1"/>
            <a:r>
              <a:rPr lang="en-US" dirty="0" smtClean="0"/>
              <a:t>Notification options and deadlines</a:t>
            </a:r>
          </a:p>
          <a:p>
            <a:pPr lvl="1"/>
            <a:r>
              <a:rPr lang="en-US" dirty="0" smtClean="0"/>
              <a:t>Penalties for failure to file</a:t>
            </a:r>
          </a:p>
          <a:p>
            <a:pPr lvl="1"/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320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II: Employee Offer and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Line 16: Applicable Section 4980H Safe Harbor</a:t>
            </a:r>
          </a:p>
          <a:p>
            <a:pPr lvl="1"/>
            <a:r>
              <a:rPr lang="en-US" dirty="0" smtClean="0"/>
              <a:t>Note:  “if applicable”</a:t>
            </a:r>
          </a:p>
          <a:p>
            <a:r>
              <a:rPr lang="en-US" dirty="0" smtClean="0"/>
              <a:t>Code 2 series – </a:t>
            </a:r>
          </a:p>
          <a:p>
            <a:pPr lvl="1"/>
            <a:r>
              <a:rPr lang="en-US" dirty="0" smtClean="0"/>
              <a:t>Safe harbor codes “and other relief”</a:t>
            </a:r>
          </a:p>
          <a:p>
            <a:pPr lvl="1"/>
            <a:r>
              <a:rPr lang="en-US" dirty="0" smtClean="0"/>
              <a:t>Addresses which to use when more than one applies</a:t>
            </a:r>
          </a:p>
          <a:p>
            <a:pPr lvl="1"/>
            <a:r>
              <a:rPr lang="en-US" dirty="0" smtClean="0"/>
              <a:t>If none apply, leave blank</a:t>
            </a:r>
          </a:p>
          <a:p>
            <a:r>
              <a:rPr lang="en-US" dirty="0" smtClean="0"/>
              <a:t>First </a:t>
            </a:r>
            <a:r>
              <a:rPr lang="en-US" dirty="0"/>
              <a:t>column if all 12 months</a:t>
            </a:r>
          </a:p>
          <a:p>
            <a:r>
              <a:rPr lang="en-US" dirty="0" smtClean="0"/>
              <a:t>Otherwise month by month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82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II: Employee Offer and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examples include</a:t>
            </a:r>
          </a:p>
          <a:p>
            <a:pPr lvl="1"/>
            <a:r>
              <a:rPr lang="en-US" dirty="0" smtClean="0"/>
              <a:t>2C if enrolled in coverage each day of the month</a:t>
            </a:r>
          </a:p>
          <a:p>
            <a:pPr lvl="2"/>
            <a:r>
              <a:rPr lang="en-US" dirty="0" smtClean="0"/>
              <a:t>Overrides any other applicable code</a:t>
            </a:r>
          </a:p>
          <a:p>
            <a:pPr lvl="1"/>
            <a:r>
              <a:rPr lang="en-US" dirty="0" smtClean="0"/>
              <a:t>2D </a:t>
            </a:r>
            <a:r>
              <a:rPr lang="en-US" dirty="0"/>
              <a:t>if in </a:t>
            </a:r>
            <a:r>
              <a:rPr lang="en-US" dirty="0" smtClean="0"/>
              <a:t>LNP</a:t>
            </a:r>
          </a:p>
          <a:p>
            <a:pPr lvl="1"/>
            <a:r>
              <a:rPr lang="en-US" dirty="0"/>
              <a:t>2A if not an employee for the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2I if qualify for non-calendar transitional relief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50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II: Employee Offer and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 16 Example:  FT employee hired on June 15, 2015; coverage available first of month following 30 days employment; employee actually enrolls</a:t>
            </a:r>
          </a:p>
          <a:p>
            <a:pPr lvl="1"/>
            <a:r>
              <a:rPr lang="en-US" dirty="0"/>
              <a:t>Jan – May 			2A</a:t>
            </a:r>
          </a:p>
          <a:p>
            <a:pPr lvl="1"/>
            <a:r>
              <a:rPr lang="en-US" dirty="0"/>
              <a:t>June and July 		2D</a:t>
            </a:r>
          </a:p>
          <a:p>
            <a:pPr lvl="1"/>
            <a:r>
              <a:rPr lang="en-US" dirty="0"/>
              <a:t>August – Dec 		</a:t>
            </a:r>
            <a:r>
              <a:rPr lang="en-US" dirty="0" smtClean="0"/>
              <a:t>2C</a:t>
            </a:r>
            <a:endParaRPr lang="en-US" dirty="0"/>
          </a:p>
          <a:p>
            <a:r>
              <a:rPr lang="en-US" dirty="0" smtClean="0"/>
              <a:t>Compare to FT enrolled all year – 2C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2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III: Covered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ONLY IF SELF INSURED</a:t>
            </a:r>
            <a:endParaRPr lang="en-US" dirty="0" smtClean="0"/>
          </a:p>
          <a:p>
            <a:pPr lvl="1"/>
            <a:r>
              <a:rPr lang="en-US" dirty="0" smtClean="0"/>
              <a:t>Check the box!</a:t>
            </a:r>
          </a:p>
          <a:p>
            <a:r>
              <a:rPr lang="en-US" dirty="0"/>
              <a:t>Report </a:t>
            </a:r>
            <a:r>
              <a:rPr lang="en-US" dirty="0" smtClean="0"/>
              <a:t>covered individuals</a:t>
            </a:r>
            <a:endParaRPr lang="en-US" dirty="0"/>
          </a:p>
          <a:p>
            <a:r>
              <a:rPr lang="en-US" dirty="0" smtClean="0"/>
              <a:t>Not employees</a:t>
            </a:r>
          </a:p>
          <a:p>
            <a:pPr lvl="1"/>
            <a:r>
              <a:rPr lang="en-US" dirty="0" smtClean="0"/>
              <a:t>Persons covered through employee</a:t>
            </a:r>
          </a:p>
          <a:p>
            <a:pPr lvl="2"/>
            <a:r>
              <a:rPr lang="en-US" dirty="0" smtClean="0"/>
              <a:t>Dependents</a:t>
            </a:r>
          </a:p>
          <a:p>
            <a:pPr lvl="2"/>
            <a:r>
              <a:rPr lang="en-US" dirty="0" smtClean="0"/>
              <a:t>Spouse</a:t>
            </a:r>
          </a:p>
          <a:p>
            <a:pPr lvl="2"/>
            <a:r>
              <a:rPr lang="en-US" dirty="0" smtClean="0"/>
              <a:t>Domestic partner </a:t>
            </a:r>
          </a:p>
        </p:txBody>
      </p:sp>
    </p:spTree>
    <p:extLst>
      <p:ext uri="{BB962C8B-B14F-4D97-AF65-F5344CB8AC3E}">
        <p14:creationId xmlns:p14="http://schemas.microsoft.com/office/powerpoint/2010/main" val="35178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III: Covered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Persons not covered through employee</a:t>
            </a:r>
          </a:p>
          <a:p>
            <a:pPr lvl="2"/>
            <a:r>
              <a:rPr lang="en-US" dirty="0" smtClean="0"/>
              <a:t>Retiree (beginning year after)</a:t>
            </a:r>
          </a:p>
          <a:p>
            <a:pPr lvl="2"/>
            <a:r>
              <a:rPr lang="en-US" dirty="0" smtClean="0"/>
              <a:t>Former employee on COBRA beginning year after</a:t>
            </a:r>
          </a:p>
          <a:p>
            <a:pPr lvl="2"/>
            <a:r>
              <a:rPr lang="en-US" dirty="0" smtClean="0"/>
              <a:t>Other non-employee (e.g., independent contractor)</a:t>
            </a:r>
          </a:p>
          <a:p>
            <a:pPr lvl="1"/>
            <a:r>
              <a:rPr lang="en-US" dirty="0" smtClean="0"/>
              <a:t>For persons not covered through employee, may use 1095-B or 1095-C</a:t>
            </a:r>
            <a:endParaRPr lang="en-US" dirty="0"/>
          </a:p>
          <a:p>
            <a:pPr lvl="1"/>
            <a:r>
              <a:rPr lang="en-US" dirty="0" smtClean="0"/>
              <a:t>If use 1095-C, Part II, Line 14 coded 1G for “all 12 months”</a:t>
            </a:r>
          </a:p>
        </p:txBody>
      </p:sp>
    </p:spTree>
    <p:extLst>
      <p:ext uri="{BB962C8B-B14F-4D97-AF65-F5344CB8AC3E}">
        <p14:creationId xmlns:p14="http://schemas.microsoft.com/office/powerpoint/2010/main" val="39755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1095-C</a:t>
            </a:r>
            <a:br>
              <a:rPr lang="en-US" dirty="0" smtClean="0"/>
            </a:br>
            <a:r>
              <a:rPr lang="en-US" dirty="0" smtClean="0"/>
              <a:t>Part III: Covered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Security Number</a:t>
            </a:r>
          </a:p>
          <a:p>
            <a:pPr lvl="1"/>
            <a:r>
              <a:rPr lang="en-US" dirty="0"/>
              <a:t>2 attempts to collect after first unsuccessful attempt (e.g., open enrollment)</a:t>
            </a:r>
          </a:p>
          <a:p>
            <a:pPr lvl="1"/>
            <a:r>
              <a:rPr lang="en-US" dirty="0"/>
              <a:t>Birth date alternative </a:t>
            </a:r>
            <a:r>
              <a:rPr lang="en-US" i="1" dirty="0"/>
              <a:t>if </a:t>
            </a:r>
            <a:r>
              <a:rPr lang="en-US" dirty="0"/>
              <a:t>attempts to </a:t>
            </a:r>
            <a:r>
              <a:rPr lang="en-US" dirty="0" smtClean="0"/>
              <a:t>collect fail</a:t>
            </a:r>
          </a:p>
          <a:p>
            <a:r>
              <a:rPr lang="en-US" dirty="0" smtClean="0"/>
              <a:t>If all months the same, “all 12 months”</a:t>
            </a:r>
          </a:p>
          <a:p>
            <a:r>
              <a:rPr lang="en-US" dirty="0" smtClean="0"/>
              <a:t>Otherwise, month by month</a:t>
            </a:r>
          </a:p>
        </p:txBody>
      </p:sp>
    </p:spTree>
    <p:extLst>
      <p:ext uri="{BB962C8B-B14F-4D97-AF65-F5344CB8AC3E}">
        <p14:creationId xmlns:p14="http://schemas.microsoft.com/office/powerpoint/2010/main" val="4593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&amp; Closing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 a preliminary run through the documents now</a:t>
            </a:r>
          </a:p>
          <a:p>
            <a:pPr lvl="1"/>
            <a:r>
              <a:rPr lang="en-US" dirty="0" smtClean="0"/>
              <a:t>Penalties assessed monthly so may be time to fix going forward</a:t>
            </a:r>
          </a:p>
          <a:p>
            <a:pPr lvl="1"/>
            <a:r>
              <a:rPr lang="en-US" dirty="0" smtClean="0"/>
              <a:t>Make sure you </a:t>
            </a:r>
            <a:r>
              <a:rPr lang="en-US" b="1" i="1" dirty="0" smtClean="0"/>
              <a:t>qualify</a:t>
            </a:r>
            <a:r>
              <a:rPr lang="en-US" dirty="0" smtClean="0"/>
              <a:t> for simplified reporting (4 boxes) and other relief</a:t>
            </a:r>
            <a:endParaRPr lang="en-US" dirty="0"/>
          </a:p>
          <a:p>
            <a:pPr lvl="1"/>
            <a:r>
              <a:rPr lang="en-US" dirty="0" smtClean="0"/>
              <a:t>Identify “To Do” items regarding tracking, documentation, etc.</a:t>
            </a:r>
          </a:p>
          <a:p>
            <a:r>
              <a:rPr lang="en-US" dirty="0" smtClean="0"/>
              <a:t>Person listed as contact</a:t>
            </a:r>
          </a:p>
          <a:p>
            <a:r>
              <a:rPr lang="en-US" dirty="0" smtClean="0"/>
              <a:t>Person that signs</a:t>
            </a:r>
            <a:endParaRPr lang="en-US" b="1" i="1" dirty="0" smtClean="0"/>
          </a:p>
          <a:p>
            <a:r>
              <a:rPr lang="en-US" dirty="0" smtClean="0"/>
              <a:t>Keep all information used to complete forms</a:t>
            </a:r>
          </a:p>
          <a:p>
            <a:pPr lvl="1"/>
            <a:r>
              <a:rPr lang="en-US" dirty="0" smtClean="0"/>
              <a:t>Information actually reported</a:t>
            </a:r>
          </a:p>
          <a:p>
            <a:pPr lvl="1"/>
            <a:r>
              <a:rPr lang="en-US" dirty="0" smtClean="0"/>
              <a:t>Information that supports how reported</a:t>
            </a:r>
          </a:p>
          <a:p>
            <a:pPr lvl="1"/>
            <a:r>
              <a:rPr lang="en-US" dirty="0" smtClean="0"/>
              <a:t>Information in case a mistake was made</a:t>
            </a:r>
          </a:p>
        </p:txBody>
      </p:sp>
    </p:spTree>
    <p:extLst>
      <p:ext uri="{BB962C8B-B14F-4D97-AF65-F5344CB8AC3E}">
        <p14:creationId xmlns:p14="http://schemas.microsoft.com/office/powerpoint/2010/main" val="30233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Thank You</a:t>
            </a:r>
            <a:endParaRPr lang="en-US" sz="36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Hitesman &amp; Wold, P.A.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www.hitesmanlaw.com</a:t>
            </a:r>
            <a:endParaRPr lang="en-US" sz="28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850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&amp;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will not complete all lines!</a:t>
            </a:r>
          </a:p>
          <a:p>
            <a:r>
              <a:rPr lang="en-US" dirty="0" smtClean="0"/>
              <a:t>First challenge is determining what lines need completion</a:t>
            </a:r>
          </a:p>
          <a:p>
            <a:pPr lvl="1"/>
            <a:r>
              <a:rPr lang="en-US" b="1" i="1" dirty="0" smtClean="0"/>
              <a:t>Also tells you what information you will need</a:t>
            </a:r>
          </a:p>
          <a:p>
            <a:pPr lvl="1"/>
            <a:r>
              <a:rPr lang="en-US" b="1" i="1" dirty="0" smtClean="0"/>
              <a:t>Are you currently gathering?</a:t>
            </a:r>
          </a:p>
          <a:p>
            <a:r>
              <a:rPr lang="en-US" dirty="0" smtClean="0"/>
              <a:t>Recommend circle lines required to be completed</a:t>
            </a:r>
          </a:p>
          <a:p>
            <a:r>
              <a:rPr lang="en-US" dirty="0" smtClean="0"/>
              <a:t>Double check lines not circled</a:t>
            </a:r>
          </a:p>
          <a:p>
            <a:r>
              <a:rPr lang="en-US" dirty="0" smtClean="0"/>
              <a:t>Cross through lines not required to be completed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000" b="1" dirty="0" smtClean="0">
                <a:latin typeface="Lucida Handwriting" panose="03010101010101010101" pitchFamily="66" charset="0"/>
              </a:rPr>
              <a:t>DO THIS NOW.</a:t>
            </a:r>
          </a:p>
        </p:txBody>
      </p:sp>
    </p:spTree>
    <p:extLst>
      <p:ext uri="{BB962C8B-B14F-4D97-AF65-F5344CB8AC3E}">
        <p14:creationId xmlns:p14="http://schemas.microsoft.com/office/powerpoint/2010/main" val="37484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IRS Form 1094-C (2015)</a:t>
            </a:r>
          </a:p>
          <a:p>
            <a:pPr marL="0" lvl="1" indent="0" algn="ctr">
              <a:spcAft>
                <a:spcPts val="1200"/>
              </a:spcAft>
              <a:buNone/>
            </a:pPr>
            <a:r>
              <a:rPr lang="en-US" sz="1800" u="sng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http://www.irs.gov/pub/irs-dft/f1094c--dft.pdf</a:t>
            </a:r>
            <a:endParaRPr lang="en-US" sz="1800" u="sng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02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1094-C</a:t>
            </a:r>
            <a:br>
              <a:rPr lang="en-US" dirty="0" smtClean="0"/>
            </a:br>
            <a:r>
              <a:rPr lang="en-US" dirty="0" smtClean="0"/>
              <a:t>Part I: ALE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1094-C is a “transmittal” form</a:t>
            </a:r>
          </a:p>
          <a:p>
            <a:r>
              <a:rPr lang="en-US" dirty="0" smtClean="0"/>
              <a:t>ALE Member</a:t>
            </a:r>
          </a:p>
          <a:p>
            <a:pPr lvl="1"/>
            <a:r>
              <a:rPr lang="en-US" dirty="0" smtClean="0"/>
              <a:t>Refers to single employer</a:t>
            </a:r>
          </a:p>
          <a:p>
            <a:pPr lvl="1"/>
            <a:r>
              <a:rPr lang="en-US" dirty="0" smtClean="0"/>
              <a:t>Refers to member of an Aggregated ALE Group</a:t>
            </a:r>
          </a:p>
          <a:p>
            <a:pPr lvl="2"/>
            <a:r>
              <a:rPr lang="en-US" dirty="0" smtClean="0"/>
              <a:t>Aggregated refers to controlled group for purposes of the Code</a:t>
            </a:r>
          </a:p>
          <a:p>
            <a:r>
              <a:rPr lang="en-US" dirty="0" smtClean="0"/>
              <a:t>Lines 7 and 8 identify the person “responsible for answering any questions”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1094-C</a:t>
            </a:r>
            <a:br>
              <a:rPr lang="en-US" dirty="0" smtClean="0"/>
            </a:br>
            <a:r>
              <a:rPr lang="en-US" dirty="0" smtClean="0"/>
              <a:t>Part I: ALE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Lines 9 – 15 are for governmental entities only </a:t>
            </a:r>
          </a:p>
          <a:p>
            <a:pPr lvl="1"/>
            <a:r>
              <a:rPr lang="en-US" dirty="0" smtClean="0"/>
              <a:t>DGE defined on p. 9 of 2014 instructions</a:t>
            </a:r>
          </a:p>
          <a:p>
            <a:pPr lvl="1"/>
            <a:r>
              <a:rPr lang="en-US" dirty="0" smtClean="0"/>
              <a:t>Example of DGE on p.2 of 2014 instructions</a:t>
            </a:r>
          </a:p>
          <a:p>
            <a:r>
              <a:rPr lang="en-US" dirty="0" smtClean="0"/>
              <a:t>Line 18, total number of 1095-C forms transmitted under </a:t>
            </a:r>
            <a:r>
              <a:rPr lang="en-US" b="1" i="1" dirty="0" smtClean="0"/>
              <a:t>this</a:t>
            </a:r>
            <a:r>
              <a:rPr lang="en-US" dirty="0" smtClean="0"/>
              <a:t> 1094-C</a:t>
            </a:r>
          </a:p>
          <a:p>
            <a:pPr lvl="1"/>
            <a:r>
              <a:rPr lang="en-US" dirty="0" smtClean="0"/>
              <a:t>Can be more than one transmittal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3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1094-C</a:t>
            </a:r>
            <a:br>
              <a:rPr lang="en-US" dirty="0" smtClean="0"/>
            </a:br>
            <a:r>
              <a:rPr lang="en-US" dirty="0" smtClean="0"/>
              <a:t>Part II: ALE Member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Line 19, Authoritative transmittal</a:t>
            </a:r>
          </a:p>
          <a:p>
            <a:pPr lvl="1"/>
            <a:r>
              <a:rPr lang="en-US" dirty="0" smtClean="0"/>
              <a:t>One must be designated authoritative and report aggregate employer-level data</a:t>
            </a:r>
          </a:p>
          <a:p>
            <a:pPr lvl="1"/>
            <a:r>
              <a:rPr lang="en-US" dirty="0" smtClean="0"/>
              <a:t>Lines 20 – 22 completed </a:t>
            </a:r>
            <a:r>
              <a:rPr lang="en-US" b="1" i="1" dirty="0" smtClean="0"/>
              <a:t>only</a:t>
            </a:r>
            <a:r>
              <a:rPr lang="en-US" dirty="0" smtClean="0"/>
              <a:t> if authoritative transmittal</a:t>
            </a:r>
          </a:p>
          <a:p>
            <a:r>
              <a:rPr lang="en-US" dirty="0" smtClean="0"/>
              <a:t>Line 20, total 1095-Cs for ALE member</a:t>
            </a:r>
          </a:p>
          <a:p>
            <a:pPr lvl="1"/>
            <a:r>
              <a:rPr lang="en-US" dirty="0" smtClean="0"/>
              <a:t>Compare to Line 18</a:t>
            </a:r>
          </a:p>
          <a:p>
            <a:r>
              <a:rPr lang="en-US" dirty="0" smtClean="0"/>
              <a:t>Line 21, whether part of Aggregated ALE Group (i.e., controlled group)</a:t>
            </a:r>
          </a:p>
          <a:p>
            <a:pPr lvl="1"/>
            <a:r>
              <a:rPr lang="en-US" dirty="0" smtClean="0"/>
              <a:t>If not, do not have to complete Part IV</a:t>
            </a:r>
          </a:p>
          <a:p>
            <a:r>
              <a:rPr lang="en-US" dirty="0" smtClean="0"/>
              <a:t>Line 22, Certifications of Eligibility [later slide]</a:t>
            </a:r>
          </a:p>
          <a:p>
            <a:r>
              <a:rPr lang="en-US" dirty="0" smtClean="0"/>
              <a:t>Signature block</a:t>
            </a:r>
          </a:p>
          <a:p>
            <a:pPr lvl="1"/>
            <a:r>
              <a:rPr lang="en-US" dirty="0" smtClean="0"/>
              <a:t>“Examined return and accompanying documents”</a:t>
            </a:r>
          </a:p>
        </p:txBody>
      </p:sp>
    </p:spTree>
    <p:extLst>
      <p:ext uri="{BB962C8B-B14F-4D97-AF65-F5344CB8AC3E}">
        <p14:creationId xmlns:p14="http://schemas.microsoft.com/office/powerpoint/2010/main" val="36539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Certifications of Eligibility</a:t>
            </a:r>
            <a:br>
              <a:rPr lang="en-US" dirty="0" smtClean="0"/>
            </a:br>
            <a:r>
              <a:rPr lang="en-US" dirty="0" smtClean="0"/>
              <a:t>The Four Boxes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Form 1094-C, Part II, Line 22</a:t>
            </a:r>
          </a:p>
          <a:p>
            <a:pPr lvl="1"/>
            <a:r>
              <a:rPr lang="en-US" dirty="0" smtClean="0"/>
              <a:t>Remember only completing if authoritative transmittal</a:t>
            </a:r>
          </a:p>
          <a:p>
            <a:r>
              <a:rPr lang="en-US" dirty="0" smtClean="0"/>
              <a:t>The Four Boxes</a:t>
            </a:r>
          </a:p>
          <a:p>
            <a:pPr lvl="1"/>
            <a:r>
              <a:rPr lang="en-US" dirty="0" smtClean="0"/>
              <a:t>Qualifying Offer Method</a:t>
            </a:r>
          </a:p>
          <a:p>
            <a:pPr lvl="1"/>
            <a:r>
              <a:rPr lang="en-US" dirty="0" smtClean="0"/>
              <a:t>Qualifying Offer Method Transition Relief</a:t>
            </a:r>
          </a:p>
          <a:p>
            <a:pPr lvl="1"/>
            <a:r>
              <a:rPr lang="en-US" dirty="0" smtClean="0"/>
              <a:t>Section 4980H Transition Relief</a:t>
            </a:r>
          </a:p>
          <a:p>
            <a:pPr lvl="1"/>
            <a:r>
              <a:rPr lang="en-US" dirty="0" smtClean="0"/>
              <a:t>98% Offer method</a:t>
            </a:r>
          </a:p>
          <a:p>
            <a:r>
              <a:rPr lang="en-US" dirty="0" smtClean="0"/>
              <a:t>Employer determines whether apply </a:t>
            </a:r>
            <a:r>
              <a:rPr lang="en-US" b="1" i="1" dirty="0" smtClean="0"/>
              <a:t>and</a:t>
            </a:r>
            <a:r>
              <a:rPr lang="en-US" dirty="0" smtClean="0"/>
              <a:t> whether want to take advantage</a:t>
            </a:r>
          </a:p>
          <a:p>
            <a:r>
              <a:rPr lang="en-US" dirty="0" smtClean="0"/>
              <a:t>Check all that apply</a:t>
            </a:r>
          </a:p>
          <a:p>
            <a:r>
              <a:rPr lang="en-US" dirty="0" smtClean="0"/>
              <a:t>Boxes checked significantly impact what needs to be completed</a:t>
            </a:r>
          </a:p>
        </p:txBody>
      </p:sp>
    </p:spTree>
    <p:extLst>
      <p:ext uri="{BB962C8B-B14F-4D97-AF65-F5344CB8AC3E}">
        <p14:creationId xmlns:p14="http://schemas.microsoft.com/office/powerpoint/2010/main" val="3553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7A63CC38FC64896F3BABDC6097F35" ma:contentTypeVersion="14" ma:contentTypeDescription="Create a new document." ma:contentTypeScope="" ma:versionID="828661f76ead9fd3012677306966dcc7">
  <xsd:schema xmlns:xsd="http://www.w3.org/2001/XMLSchema" xmlns:xs="http://www.w3.org/2001/XMLSchema" xmlns:p="http://schemas.microsoft.com/office/2006/metadata/properties" xmlns:ns2="f76c8797-d23e-499a-a439-45d6fe1154f3" xmlns:ns3="51ce7a20-beba-49d4-8d84-84c86e994837" targetNamespace="http://schemas.microsoft.com/office/2006/metadata/properties" ma:root="true" ma:fieldsID="fbf2011f4dfe54d56eea3c93eb415e44" ns2:_="" ns3:_="">
    <xsd:import namespace="f76c8797-d23e-499a-a439-45d6fe1154f3"/>
    <xsd:import namespace="51ce7a20-beba-49d4-8d84-84c86e9948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c8797-d23e-499a-a439-45d6fe1154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e7a20-beba-49d4-8d84-84c86e9948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C83145-BF4E-4626-938D-35D6C561F824}"/>
</file>

<file path=customXml/itemProps2.xml><?xml version="1.0" encoding="utf-8"?>
<ds:datastoreItem xmlns:ds="http://schemas.openxmlformats.org/officeDocument/2006/customXml" ds:itemID="{29A5A0CC-121B-45C0-927F-CF443A308178}"/>
</file>

<file path=customXml/itemProps3.xml><?xml version="1.0" encoding="utf-8"?>
<ds:datastoreItem xmlns:ds="http://schemas.openxmlformats.org/officeDocument/2006/customXml" ds:itemID="{7760B962-4271-41EB-8B21-9535911BFEF4}"/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2178</Words>
  <Application>Microsoft Office PowerPoint</Application>
  <PresentationFormat>On-screen Show (16:9)</PresentationFormat>
  <Paragraphs>280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Batang</vt:lpstr>
      <vt:lpstr>Arial</vt:lpstr>
      <vt:lpstr>Calibri</vt:lpstr>
      <vt:lpstr>Lucida Handwriting</vt:lpstr>
      <vt:lpstr>Office Theme</vt:lpstr>
      <vt:lpstr>Sorting the Pieces of the Puzzle: 1094/1095 Filing Details</vt:lpstr>
      <vt:lpstr>New Forms Issued </vt:lpstr>
      <vt:lpstr>Overview &amp; Comments</vt:lpstr>
      <vt:lpstr>Overview &amp; Comments</vt:lpstr>
      <vt:lpstr> </vt:lpstr>
      <vt:lpstr>Form 1094-C Part I: ALE Information</vt:lpstr>
      <vt:lpstr>Form 1094-C Part I: ALE Information</vt:lpstr>
      <vt:lpstr>Form 1094-C Part II: ALE Member Information</vt:lpstr>
      <vt:lpstr> Certifications of Eligibility The Four Boxes </vt:lpstr>
      <vt:lpstr>Qualifying Offer Method</vt:lpstr>
      <vt:lpstr>Qualifying Offer Method</vt:lpstr>
      <vt:lpstr>Qualifying Offer Method  Transition Relief</vt:lpstr>
      <vt:lpstr>Qualifying Offer Method  Transition Relief</vt:lpstr>
      <vt:lpstr>Section 4980H Transition Relief</vt:lpstr>
      <vt:lpstr>98% Offer Method</vt:lpstr>
      <vt:lpstr>Form 1094-C Part III: ALE Member Info Monthly</vt:lpstr>
      <vt:lpstr>Form 1094-C Part III: ALE Member Info Monthly</vt:lpstr>
      <vt:lpstr>Form 1094-C Part III: ALE Member Info Monthly</vt:lpstr>
      <vt:lpstr>Form 1094-C Part III: ALE Member Info Monthly</vt:lpstr>
      <vt:lpstr>Form 1094-C Part III: ALE Member Info Monthly</vt:lpstr>
      <vt:lpstr>Form 1094-C Part III: ALE Member Info Monthly</vt:lpstr>
      <vt:lpstr>Form 1094-C Part III: ALE Member Info Monthly</vt:lpstr>
      <vt:lpstr>Form 1094-C Part IV: Other ALE Members of Aggregated ALE Group</vt:lpstr>
      <vt:lpstr> </vt:lpstr>
      <vt:lpstr>Form 1095-C Part I: Employee and ALE Members</vt:lpstr>
      <vt:lpstr>Form 1095-C Part II: Employee Offer and Coverage</vt:lpstr>
      <vt:lpstr>Form 1095-C Part II: Employee Offer and Coverage</vt:lpstr>
      <vt:lpstr>Form 1095-C Part II: Employee Offer and Coverage</vt:lpstr>
      <vt:lpstr>Form 1095-C Part II: Employee Offer and Coverage</vt:lpstr>
      <vt:lpstr>Form 1095-C Part II: Employee Offer and Coverage</vt:lpstr>
      <vt:lpstr>Form 1095-C Part II: Employee Offer and Coverage</vt:lpstr>
      <vt:lpstr>Form 1095-C Part II: Employee Offer and Coverage</vt:lpstr>
      <vt:lpstr>Form 1095-C Part III: Covered Individuals</vt:lpstr>
      <vt:lpstr>Form 1095-C Part III: Covered Individuals</vt:lpstr>
      <vt:lpstr>Form 1095-C Part III: Covered Individuals</vt:lpstr>
      <vt:lpstr>Summary &amp; Closing Comments</vt:lpstr>
      <vt:lpstr>PowerPoint Presentation</vt:lpstr>
    </vt:vector>
  </TitlesOfParts>
  <Company>Sight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Lantto</dc:creator>
  <cp:lastModifiedBy>Johannah Saari</cp:lastModifiedBy>
  <cp:revision>72</cp:revision>
  <cp:lastPrinted>2015-06-24T15:21:35Z</cp:lastPrinted>
  <dcterms:created xsi:type="dcterms:W3CDTF">2013-11-05T15:10:56Z</dcterms:created>
  <dcterms:modified xsi:type="dcterms:W3CDTF">2015-06-25T19:31:22Z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0x0101007677A63CC38FC64896F3BABDC6097F35</vt:lpwstr>
  </property>
</Properties>
</file>