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9.xml" ContentType="application/vnd.openxmlformats-officedocument.presentationml.slide+xml"/>
  <Override PartName="/ppt/slides/slide25.xml" ContentType="application/vnd.openxmlformats-officedocument.presentationml.slide+xml"/>
  <Override PartName="/ppt/slides/slide31.xml" ContentType="application/vnd.openxmlformats-officedocument.presentationml.slide+xml"/>
  <Override PartName="/ppt/slides/slide19.xml" ContentType="application/vnd.openxmlformats-officedocument.presentationml.slide+xml"/>
  <Override PartName="/ppt/slides/slide33.xml" ContentType="application/vnd.openxmlformats-officedocument.presentationml.slide+xml"/>
  <Override PartName="/ppt/slides/slide30.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32.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8.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9.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 id="2147483753" r:id="rId2"/>
  </p:sldMasterIdLst>
  <p:notesMasterIdLst>
    <p:notesMasterId r:id="rId36"/>
  </p:notesMasterIdLst>
  <p:handoutMasterIdLst>
    <p:handoutMasterId r:id="rId37"/>
  </p:handoutMasterIdLst>
  <p:sldIdLst>
    <p:sldId id="533" r:id="rId3"/>
    <p:sldId id="581" r:id="rId4"/>
    <p:sldId id="273" r:id="rId5"/>
    <p:sldId id="793" r:id="rId6"/>
    <p:sldId id="794" r:id="rId7"/>
    <p:sldId id="795" r:id="rId8"/>
    <p:sldId id="796" r:id="rId9"/>
    <p:sldId id="797" r:id="rId10"/>
    <p:sldId id="798" r:id="rId11"/>
    <p:sldId id="799" r:id="rId12"/>
    <p:sldId id="800" r:id="rId13"/>
    <p:sldId id="801" r:id="rId14"/>
    <p:sldId id="802" r:id="rId15"/>
    <p:sldId id="803" r:id="rId16"/>
    <p:sldId id="804" r:id="rId17"/>
    <p:sldId id="805" r:id="rId18"/>
    <p:sldId id="806" r:id="rId19"/>
    <p:sldId id="807" r:id="rId20"/>
    <p:sldId id="808" r:id="rId21"/>
    <p:sldId id="809" r:id="rId22"/>
    <p:sldId id="810" r:id="rId23"/>
    <p:sldId id="811" r:id="rId24"/>
    <p:sldId id="812" r:id="rId25"/>
    <p:sldId id="813" r:id="rId26"/>
    <p:sldId id="814" r:id="rId27"/>
    <p:sldId id="815" r:id="rId28"/>
    <p:sldId id="816" r:id="rId29"/>
    <p:sldId id="817" r:id="rId30"/>
    <p:sldId id="818" r:id="rId31"/>
    <p:sldId id="819" r:id="rId32"/>
    <p:sldId id="820" r:id="rId33"/>
    <p:sldId id="821" r:id="rId34"/>
    <p:sldId id="792" r:id="rId35"/>
  </p:sldIdLst>
  <p:sldSz cx="12192000" cy="6858000"/>
  <p:notesSz cx="6858000"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22"/>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594" y="10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ustomXml" Target="../customXml/item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ustomXml" Target="../customXml/item2.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EF35DAD6-50BF-4B82-9467-6F8DCB17B06F}" type="datetimeFigureOut">
              <a:rPr lang="en-US" smtClean="0"/>
              <a:pPr/>
              <a:t>1/8/2018</a:t>
            </a:fld>
            <a:endParaRPr lang="en-US" dirty="0"/>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DAED38E1-F5A3-4EB6-BB23-D7B629F39177}" type="slidenum">
              <a:rPr lang="en-US" smtClean="0"/>
              <a:pPr/>
              <a:t>‹#›</a:t>
            </a:fld>
            <a:endParaRPr lang="en-US" dirty="0"/>
          </a:p>
        </p:txBody>
      </p:sp>
    </p:spTree>
    <p:extLst>
      <p:ext uri="{BB962C8B-B14F-4D97-AF65-F5344CB8AC3E}">
        <p14:creationId xmlns:p14="http://schemas.microsoft.com/office/powerpoint/2010/main" val="2249132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D10DDC1A-D374-4375-BB10-C6FC4CE5CC54}" type="datetimeFigureOut">
              <a:rPr lang="en-US"/>
              <a:pPr/>
              <a:t>1/8/2018</a:t>
            </a:fld>
            <a:endParaRPr lang="en-US" dirty="0"/>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726AE97-8471-4022-AA28-D67126043DF2}" type="slidenum">
              <a:rPr lang="en-US"/>
              <a:pPr/>
              <a:t>‹#›</a:t>
            </a:fld>
            <a:endParaRPr lang="en-US" dirty="0"/>
          </a:p>
        </p:txBody>
      </p:sp>
    </p:spTree>
    <p:extLst>
      <p:ext uri="{BB962C8B-B14F-4D97-AF65-F5344CB8AC3E}">
        <p14:creationId xmlns:p14="http://schemas.microsoft.com/office/powerpoint/2010/main" val="28429961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3</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12</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13</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14</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15</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16</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17</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18</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19</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20</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21</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4</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22</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23</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24</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25</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26</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27</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28</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29</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30</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31</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5</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32</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6</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7</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8</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9</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10</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bwMode="auto">
          <a:noFill/>
          <a:ln>
            <a:miter lim="800000"/>
            <a:headEnd/>
            <a:tailEnd/>
          </a:ln>
        </p:spPr>
        <p:txBody>
          <a:bodyPr/>
          <a:lstStyle/>
          <a:p>
            <a:fld id="{81E78573-9CFF-4AE3-85D0-002B3B3A0516}" type="slidenum">
              <a:rPr lang="en-US"/>
              <a:pPr/>
              <a:t>11</a:t>
            </a:fld>
            <a:endParaRPr lang="en-US" dirty="0"/>
          </a:p>
        </p:txBody>
      </p:sp>
      <p:sp>
        <p:nvSpPr>
          <p:cNvPr id="49154" name="Rectangle 2"/>
          <p:cNvSpPr>
            <a:spLocks noGrp="1" noRot="1" noChangeAspect="1" noChangeArrowheads="1" noTextEdit="1"/>
          </p:cNvSpPr>
          <p:nvPr>
            <p:ph type="sldImg"/>
          </p:nvPr>
        </p:nvSpPr>
        <p:spPr bwMode="auto">
          <a:xfrm>
            <a:off x="330200" y="696913"/>
            <a:ext cx="6197600" cy="3486150"/>
          </a:xfrm>
          <a:noFill/>
          <a:ln>
            <a:solidFill>
              <a:srgbClr val="000000"/>
            </a:solidFill>
            <a:miter lim="800000"/>
            <a:headEnd/>
            <a:tailEnd/>
          </a:ln>
        </p:spPr>
      </p:sp>
      <p:sp>
        <p:nvSpPr>
          <p:cNvPr id="491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34" charset="-128"/>
              </a:rPr>
              <a:t>Slide Copy</a:t>
            </a:r>
          </a:p>
        </p:txBody>
      </p:sp>
    </p:spTree>
    <p:extLst>
      <p:ext uri="{BB962C8B-B14F-4D97-AF65-F5344CB8AC3E}">
        <p14:creationId xmlns:p14="http://schemas.microsoft.com/office/powerpoint/2010/main" val="3003931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reserve="1">
  <p:cSld name="Title Slide">
    <p:spTree>
      <p:nvGrpSpPr>
        <p:cNvPr id="1" name=""/>
        <p:cNvGrpSpPr/>
        <p:nvPr/>
      </p:nvGrpSpPr>
      <p:grpSpPr>
        <a:xfrm>
          <a:off x="0" y="0"/>
          <a:ext cx="0" cy="0"/>
          <a:chOff x="0" y="0"/>
          <a:chExt cx="0" cy="0"/>
        </a:xfrm>
      </p:grpSpPr>
      <p:pic>
        <p:nvPicPr>
          <p:cNvPr id="8" name="NRPlogo.png"/>
          <p:cNvPicPr/>
          <p:nvPr/>
        </p:nvPicPr>
        <p:blipFill>
          <a:blip r:embed="rId2" cstate="print">
            <a:extLst/>
          </a:blip>
          <a:stretch>
            <a:fillRect/>
          </a:stretch>
        </p:blipFill>
        <p:spPr>
          <a:xfrm>
            <a:off x="620844" y="866703"/>
            <a:ext cx="7930707" cy="964546"/>
          </a:xfrm>
          <a:prstGeom prst="rect">
            <a:avLst/>
          </a:prstGeom>
          <a:ln w="12700">
            <a:miter lim="400000"/>
          </a:ln>
        </p:spPr>
      </p:pic>
      <p:pic>
        <p:nvPicPr>
          <p:cNvPr id="9" name="image3.png"/>
          <p:cNvPicPr/>
          <p:nvPr/>
        </p:nvPicPr>
        <p:blipFill>
          <a:blip r:embed="rId3" cstate="print">
            <a:extLst/>
          </a:blip>
          <a:srcRect t="28676"/>
          <a:stretch>
            <a:fillRect/>
          </a:stretch>
        </p:blipFill>
        <p:spPr>
          <a:xfrm>
            <a:off x="1" y="1966453"/>
            <a:ext cx="12191188" cy="4891091"/>
          </a:xfrm>
          <a:prstGeom prst="rect">
            <a:avLst/>
          </a:prstGeom>
          <a:ln w="12700">
            <a:miter lim="400000"/>
          </a:ln>
        </p:spPr>
      </p:pic>
      <p:sp>
        <p:nvSpPr>
          <p:cNvPr id="10" name="Shape 10"/>
          <p:cNvSpPr>
            <a:spLocks noGrp="1"/>
          </p:cNvSpPr>
          <p:nvPr>
            <p:ph type="title"/>
          </p:nvPr>
        </p:nvSpPr>
        <p:spPr>
          <a:xfrm>
            <a:off x="914400" y="2286000"/>
            <a:ext cx="10363200" cy="1600200"/>
          </a:xfrm>
          <a:prstGeom prst="rect">
            <a:avLst/>
          </a:prstGeom>
        </p:spPr>
        <p:txBody>
          <a:bodyPr anchor="b"/>
          <a:lstStyle>
            <a:lvl1pPr>
              <a:defRPr sz="3600"/>
            </a:lvl1pPr>
          </a:lstStyle>
          <a:p>
            <a:pPr lvl="0">
              <a:defRPr sz="1800">
                <a:solidFill>
                  <a:srgbClr val="000000"/>
                </a:solidFill>
              </a:defRPr>
            </a:pPr>
            <a:r>
              <a:rPr sz="3600" dirty="0">
                <a:solidFill>
                  <a:srgbClr val="FFFFFF"/>
                </a:solidFill>
              </a:rPr>
              <a:t>Title Text</a:t>
            </a:r>
          </a:p>
        </p:txBody>
      </p:sp>
      <p:sp>
        <p:nvSpPr>
          <p:cNvPr id="11" name="Shape 11"/>
          <p:cNvSpPr>
            <a:spLocks noGrp="1"/>
          </p:cNvSpPr>
          <p:nvPr>
            <p:ph type="body" idx="1"/>
          </p:nvPr>
        </p:nvSpPr>
        <p:spPr>
          <a:xfrm>
            <a:off x="914400" y="4171950"/>
            <a:ext cx="8534400" cy="2686050"/>
          </a:xfrm>
          <a:prstGeom prst="rect">
            <a:avLst/>
          </a:prstGeom>
        </p:spPr>
        <p:txBody>
          <a:bodyPr/>
          <a:lstStyle>
            <a:lvl1pPr marL="0" indent="0">
              <a:buClrTx/>
              <a:buSzTx/>
              <a:buFontTx/>
              <a:buNone/>
              <a:defRPr>
                <a:solidFill>
                  <a:srgbClr val="FFFFFF"/>
                </a:solidFill>
              </a:defRPr>
            </a:lvl1pPr>
            <a:lvl2pPr marL="0" indent="457200">
              <a:buClrTx/>
              <a:buSzTx/>
              <a:buFontTx/>
              <a:buNone/>
              <a:defRPr>
                <a:solidFill>
                  <a:srgbClr val="FFFFFF"/>
                </a:solidFill>
              </a:defRPr>
            </a:lvl2pPr>
            <a:lvl3pPr marL="0" indent="914400">
              <a:buClrTx/>
              <a:buSzTx/>
              <a:buFontTx/>
              <a:buNone/>
              <a:defRPr>
                <a:solidFill>
                  <a:srgbClr val="FFFFFF"/>
                </a:solidFill>
              </a:defRPr>
            </a:lvl3pPr>
            <a:lvl4pPr marL="0" indent="1371600">
              <a:buClrTx/>
              <a:buSzTx/>
              <a:buFontTx/>
              <a:buNone/>
              <a:defRPr>
                <a:solidFill>
                  <a:srgbClr val="FFFFFF"/>
                </a:solidFill>
              </a:defRPr>
            </a:lvl4pPr>
            <a:lvl5pPr marL="0" indent="1828800">
              <a:buClrTx/>
              <a:buSzTx/>
              <a:buFontTx/>
              <a:buNone/>
              <a:defRPr>
                <a:solidFill>
                  <a:srgbClr val="FFFFFF"/>
                </a:solidFill>
              </a:defRPr>
            </a:lvl5pPr>
          </a:lstStyle>
          <a:p>
            <a:pPr lvl="0">
              <a:defRPr sz="1800">
                <a:solidFill>
                  <a:srgbClr val="000000"/>
                </a:solidFill>
              </a:defRPr>
            </a:pPr>
            <a:r>
              <a:rPr sz="2400" dirty="0">
                <a:solidFill>
                  <a:srgbClr val="FFFFFF"/>
                </a:solidFill>
              </a:rPr>
              <a:t>Body Level One</a:t>
            </a:r>
          </a:p>
          <a:p>
            <a:pPr lvl="1">
              <a:defRPr sz="1800">
                <a:solidFill>
                  <a:srgbClr val="000000"/>
                </a:solidFill>
              </a:defRPr>
            </a:pPr>
            <a:r>
              <a:rPr sz="2400" dirty="0">
                <a:solidFill>
                  <a:srgbClr val="FFFFFF"/>
                </a:solidFill>
              </a:rPr>
              <a:t>Body Level Two</a:t>
            </a:r>
          </a:p>
          <a:p>
            <a:pPr lvl="2">
              <a:defRPr sz="1800">
                <a:solidFill>
                  <a:srgbClr val="000000"/>
                </a:solidFill>
              </a:defRPr>
            </a:pPr>
            <a:r>
              <a:rPr sz="2400" dirty="0">
                <a:solidFill>
                  <a:srgbClr val="FFFFFF"/>
                </a:solidFill>
              </a:rPr>
              <a:t>Body Level Three</a:t>
            </a:r>
          </a:p>
          <a:p>
            <a:pPr lvl="3">
              <a:defRPr sz="1800">
                <a:solidFill>
                  <a:srgbClr val="000000"/>
                </a:solidFill>
              </a:defRPr>
            </a:pPr>
            <a:r>
              <a:rPr sz="2400" dirty="0">
                <a:solidFill>
                  <a:srgbClr val="FFFFFF"/>
                </a:solidFill>
              </a:rPr>
              <a:t>Body Level Four</a:t>
            </a:r>
          </a:p>
          <a:p>
            <a:pPr lvl="4">
              <a:defRPr sz="1800">
                <a:solidFill>
                  <a:srgbClr val="000000"/>
                </a:solidFill>
              </a:defRPr>
            </a:pPr>
            <a:r>
              <a:rPr sz="2400" dirty="0">
                <a:solidFill>
                  <a:srgbClr val="FFFFFF"/>
                </a:solidFill>
              </a:rPr>
              <a:t>Body Level Five</a:t>
            </a:r>
          </a:p>
        </p:txBody>
      </p:sp>
      <p:sp>
        <p:nvSpPr>
          <p:cNvPr id="12" name="Shape 12"/>
          <p:cNvSpPr>
            <a:spLocks noGrp="1"/>
          </p:cNvSpPr>
          <p:nvPr>
            <p:ph type="sldNum" sz="quarter" idx="2"/>
          </p:nvPr>
        </p:nvSpPr>
        <p:spPr>
          <a:prstGeom prst="rect">
            <a:avLst/>
          </a:prstGeom>
        </p:spPr>
        <p:txBody>
          <a:bodyPr/>
          <a:lstStyle>
            <a:lvl1pPr>
              <a:defRPr>
                <a:solidFill>
                  <a:srgbClr val="FFFFFF"/>
                </a:solidFill>
              </a:defRPr>
            </a:lvl1pPr>
          </a:lstStyle>
          <a:p>
            <a:pPr lvl="0"/>
            <a:fld id="{86CB4B4D-7CA3-9044-876B-883B54F8677D}" type="slidenum">
              <a:rPr/>
              <a:pPr lvl="0"/>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1217" y="525982"/>
            <a:ext cx="6975107" cy="2387600"/>
          </a:xfrm>
        </p:spPr>
        <p:txBody>
          <a:bodyPr anchor="b"/>
          <a:lstStyle>
            <a:lvl1pPr algn="l">
              <a:defRPr sz="45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11217" y="2913582"/>
            <a:ext cx="6975107" cy="1655762"/>
          </a:xfrm>
        </p:spPr>
        <p:txBody>
          <a:bodyPr/>
          <a:lstStyle>
            <a:lvl1pPr marL="0" indent="0" algn="l">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3187991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3206203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2448949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2391011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5629E3B7-EBC2-458D-B337-C3BB33F4D366}" type="datetimeFigureOut">
              <a:rPr lang="en-US" smtClean="0"/>
              <a:t>1/8/2018</a:t>
            </a:fld>
            <a:endParaRPr lang="en-US"/>
          </a:p>
        </p:txBody>
      </p:sp>
      <p:sp>
        <p:nvSpPr>
          <p:cNvPr id="8" name="Footer Placeholder 7"/>
          <p:cNvSpPr>
            <a:spLocks noGrp="1"/>
          </p:cNvSpPr>
          <p:nvPr>
            <p:ph type="ftr" sz="quarter" idx="11"/>
          </p:nvPr>
        </p:nvSpPr>
        <p:spPr>
          <a:xfrm>
            <a:off x="4038600" y="6356352"/>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1456224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2542349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1425504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55806" y="0"/>
            <a:ext cx="8920229" cy="972152"/>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5183188" y="1337912"/>
            <a:ext cx="6172200" cy="452313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1337914"/>
            <a:ext cx="3932237" cy="453107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956247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5282" y="168645"/>
            <a:ext cx="8982135" cy="803509"/>
          </a:xfrm>
        </p:spPr>
        <p:txBody>
          <a:bodyPr anchor="b"/>
          <a:lstStyle>
            <a:lvl1pPr>
              <a:defRPr sz="2400"/>
            </a:lvl1pPr>
          </a:lstStyle>
          <a:p>
            <a:r>
              <a:rPr lang="en-US" smtClean="0"/>
              <a:t>Click to edit Master title style</a:t>
            </a:r>
            <a:endParaRPr lang="en-US" dirty="0"/>
          </a:p>
        </p:txBody>
      </p:sp>
      <p:sp>
        <p:nvSpPr>
          <p:cNvPr id="3" name="Picture Placeholder 2"/>
          <p:cNvSpPr>
            <a:spLocks noGrp="1"/>
          </p:cNvSpPr>
          <p:nvPr>
            <p:ph type="pic" idx="1"/>
          </p:nvPr>
        </p:nvSpPr>
        <p:spPr>
          <a:xfrm>
            <a:off x="5183188" y="1386038"/>
            <a:ext cx="6172200" cy="4475012"/>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839788" y="1386038"/>
            <a:ext cx="3932237" cy="448295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12717445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3565821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and Content">
    <p:spTree>
      <p:nvGrpSpPr>
        <p:cNvPr id="1" name=""/>
        <p:cNvGrpSpPr/>
        <p:nvPr/>
      </p:nvGrpSpPr>
      <p:grpSpPr>
        <a:xfrm>
          <a:off x="0" y="0"/>
          <a:ext cx="0" cy="0"/>
          <a:chOff x="0" y="0"/>
          <a:chExt cx="0" cy="0"/>
        </a:xfrm>
      </p:grpSpPr>
      <p:sp>
        <p:nvSpPr>
          <p:cNvPr id="14" name="Shape 14"/>
          <p:cNvSpPr>
            <a:spLocks noGrp="1"/>
          </p:cNvSpPr>
          <p:nvPr>
            <p:ph type="body" idx="1"/>
          </p:nvPr>
        </p:nvSpPr>
        <p:spPr>
          <a:prstGeom prst="rect">
            <a:avLst/>
          </a:prstGeom>
        </p:spPr>
        <p:txBody>
          <a:bodyPr/>
          <a:lstStyle>
            <a:lvl1pPr>
              <a:defRPr>
                <a:solidFill>
                  <a:srgbClr val="222222"/>
                </a:solidFill>
              </a:defRPr>
            </a:lvl1pPr>
            <a:lvl2pPr>
              <a:defRPr>
                <a:solidFill>
                  <a:srgbClr val="222222"/>
                </a:solidFill>
              </a:defRPr>
            </a:lvl2pPr>
            <a:lvl3pPr>
              <a:defRPr>
                <a:solidFill>
                  <a:srgbClr val="222222"/>
                </a:solidFill>
              </a:defRPr>
            </a:lvl3pPr>
            <a:lvl4pPr>
              <a:defRPr>
                <a:solidFill>
                  <a:srgbClr val="222222"/>
                </a:solidFill>
              </a:defRPr>
            </a:lvl4pPr>
            <a:lvl5pPr>
              <a:defRPr>
                <a:solidFill>
                  <a:srgbClr val="222222"/>
                </a:solidFill>
              </a:defRPr>
            </a:lvl5pPr>
          </a:lstStyle>
          <a:p>
            <a:pPr lvl="0">
              <a:defRPr sz="1800">
                <a:solidFill>
                  <a:srgbClr val="000000"/>
                </a:solidFill>
              </a:defRPr>
            </a:pPr>
            <a:r>
              <a:rPr sz="2400" dirty="0">
                <a:solidFill>
                  <a:srgbClr val="222222"/>
                </a:solidFill>
              </a:rPr>
              <a:t>Body Level One</a:t>
            </a:r>
          </a:p>
          <a:p>
            <a:pPr lvl="1">
              <a:defRPr sz="1800">
                <a:solidFill>
                  <a:srgbClr val="000000"/>
                </a:solidFill>
              </a:defRPr>
            </a:pPr>
            <a:r>
              <a:rPr sz="2400" dirty="0">
                <a:solidFill>
                  <a:srgbClr val="222222"/>
                </a:solidFill>
              </a:rPr>
              <a:t>Body Level Two</a:t>
            </a:r>
          </a:p>
          <a:p>
            <a:pPr lvl="2">
              <a:defRPr sz="1800">
                <a:solidFill>
                  <a:srgbClr val="000000"/>
                </a:solidFill>
              </a:defRPr>
            </a:pPr>
            <a:r>
              <a:rPr sz="2400" dirty="0">
                <a:solidFill>
                  <a:srgbClr val="222222"/>
                </a:solidFill>
              </a:rPr>
              <a:t>Body Level Three</a:t>
            </a:r>
          </a:p>
          <a:p>
            <a:pPr lvl="3">
              <a:defRPr sz="1800">
                <a:solidFill>
                  <a:srgbClr val="000000"/>
                </a:solidFill>
              </a:defRPr>
            </a:pPr>
            <a:r>
              <a:rPr sz="2400" dirty="0">
                <a:solidFill>
                  <a:srgbClr val="222222"/>
                </a:solidFill>
              </a:rPr>
              <a:t>Body Level Four</a:t>
            </a:r>
          </a:p>
          <a:p>
            <a:pPr lvl="4">
              <a:defRPr sz="1800">
                <a:solidFill>
                  <a:srgbClr val="000000"/>
                </a:solidFill>
              </a:defRPr>
            </a:pPr>
            <a:r>
              <a:rPr sz="2400" dirty="0">
                <a:solidFill>
                  <a:srgbClr val="222222"/>
                </a:solidFill>
              </a:rPr>
              <a:t>Body Level Five</a:t>
            </a:r>
          </a:p>
        </p:txBody>
      </p:sp>
      <p:sp>
        <p:nvSpPr>
          <p:cNvPr id="15" name="Shape 15"/>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
        <p:nvSpPr>
          <p:cNvPr id="16" name="Shape 16"/>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lvl1pPr>
              <a:defRPr>
                <a:solidFill>
                  <a:schemeClr val="bg2">
                    <a:lumMod val="50000"/>
                  </a:schemeClr>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424289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Section Header">
    <p:spTree>
      <p:nvGrpSpPr>
        <p:cNvPr id="1" name=""/>
        <p:cNvGrpSpPr/>
        <p:nvPr/>
      </p:nvGrpSpPr>
      <p:grpSpPr>
        <a:xfrm>
          <a:off x="0" y="0"/>
          <a:ext cx="0" cy="0"/>
          <a:chOff x="0" y="0"/>
          <a:chExt cx="0" cy="0"/>
        </a:xfrm>
      </p:grpSpPr>
      <p:sp>
        <p:nvSpPr>
          <p:cNvPr id="18" name="Shape 18"/>
          <p:cNvSpPr>
            <a:spLocks noGrp="1"/>
          </p:cNvSpPr>
          <p:nvPr>
            <p:ph type="title"/>
          </p:nvPr>
        </p:nvSpPr>
        <p:spPr>
          <a:xfrm>
            <a:off x="963084" y="4406901"/>
            <a:ext cx="10363201" cy="1362075"/>
          </a:xfrm>
          <a:prstGeom prst="rect">
            <a:avLst/>
          </a:prstGeom>
        </p:spPr>
        <p:txBody>
          <a:bodyPr anchor="t"/>
          <a:lstStyle>
            <a:lvl1pPr>
              <a:defRPr sz="4000" b="1" cap="all"/>
            </a:lvl1pPr>
          </a:lstStyle>
          <a:p>
            <a:pPr lvl="0">
              <a:defRPr sz="1800" b="0" cap="none">
                <a:solidFill>
                  <a:srgbClr val="000000"/>
                </a:solidFill>
              </a:defRPr>
            </a:pPr>
            <a:r>
              <a:rPr sz="4000" b="1" cap="all">
                <a:solidFill>
                  <a:srgbClr val="FFFFFF"/>
                </a:solidFill>
              </a:rPr>
              <a:t>Title Text</a:t>
            </a:r>
          </a:p>
        </p:txBody>
      </p:sp>
      <p:sp>
        <p:nvSpPr>
          <p:cNvPr id="19" name="Shape 19"/>
          <p:cNvSpPr>
            <a:spLocks noGrp="1"/>
          </p:cNvSpPr>
          <p:nvPr>
            <p:ph type="body" idx="1"/>
          </p:nvPr>
        </p:nvSpPr>
        <p:spPr>
          <a:xfrm>
            <a:off x="963084" y="2906713"/>
            <a:ext cx="10363201" cy="1500188"/>
          </a:xfrm>
          <a:prstGeom prst="rect">
            <a:avLst/>
          </a:prstGeom>
        </p:spPr>
        <p:txBody>
          <a:bodyPr anchor="b"/>
          <a:lstStyle>
            <a:lvl1pPr marL="0" indent="0">
              <a:buClrTx/>
              <a:buSzTx/>
              <a:buFontTx/>
              <a:buNone/>
              <a:defRPr sz="2000"/>
            </a:lvl1pPr>
            <a:lvl2pPr marL="0" indent="457200">
              <a:buClrTx/>
              <a:buSzTx/>
              <a:buFontTx/>
              <a:buNone/>
              <a:defRPr sz="2000"/>
            </a:lvl2pPr>
            <a:lvl3pPr marL="0" indent="914400">
              <a:buClrTx/>
              <a:buSzTx/>
              <a:buFontTx/>
              <a:buNone/>
              <a:defRPr sz="2000"/>
            </a:lvl3pPr>
            <a:lvl4pPr marL="0" indent="1371600">
              <a:buClrTx/>
              <a:buSzTx/>
              <a:buFontTx/>
              <a:buNone/>
              <a:defRPr sz="2000"/>
            </a:lvl4pPr>
            <a:lvl5pPr marL="0" indent="1828800">
              <a:buClrTx/>
              <a:buSzTx/>
              <a:buFontTx/>
              <a:buNone/>
              <a:defRPr sz="2000"/>
            </a:lvl5pPr>
          </a:lstStyle>
          <a:p>
            <a:pPr lvl="0">
              <a:defRPr sz="1800">
                <a:solidFill>
                  <a:srgbClr val="000000"/>
                </a:solidFill>
              </a:defRPr>
            </a:pPr>
            <a:r>
              <a:rPr sz="2000" dirty="0">
                <a:solidFill>
                  <a:srgbClr val="222222"/>
                </a:solidFill>
              </a:rPr>
              <a:t>Body Level One</a:t>
            </a:r>
          </a:p>
          <a:p>
            <a:pPr lvl="1">
              <a:defRPr sz="1800">
                <a:solidFill>
                  <a:srgbClr val="000000"/>
                </a:solidFill>
              </a:defRPr>
            </a:pPr>
            <a:r>
              <a:rPr sz="2000" dirty="0">
                <a:solidFill>
                  <a:srgbClr val="222222"/>
                </a:solidFill>
              </a:rPr>
              <a:t>Body Level Two</a:t>
            </a:r>
          </a:p>
          <a:p>
            <a:pPr lvl="2">
              <a:defRPr sz="1800">
                <a:solidFill>
                  <a:srgbClr val="000000"/>
                </a:solidFill>
              </a:defRPr>
            </a:pPr>
            <a:r>
              <a:rPr sz="2000" dirty="0">
                <a:solidFill>
                  <a:srgbClr val="222222"/>
                </a:solidFill>
              </a:rPr>
              <a:t>Body Level Three</a:t>
            </a:r>
          </a:p>
          <a:p>
            <a:pPr lvl="3">
              <a:defRPr sz="1800">
                <a:solidFill>
                  <a:srgbClr val="000000"/>
                </a:solidFill>
              </a:defRPr>
            </a:pPr>
            <a:r>
              <a:rPr sz="2000" dirty="0">
                <a:solidFill>
                  <a:srgbClr val="222222"/>
                </a:solidFill>
              </a:rPr>
              <a:t>Body Level Four</a:t>
            </a:r>
          </a:p>
          <a:p>
            <a:pPr lvl="4">
              <a:defRPr sz="1800">
                <a:solidFill>
                  <a:srgbClr val="000000"/>
                </a:solidFill>
              </a:defRPr>
            </a:pPr>
            <a:r>
              <a:rPr sz="2000" dirty="0">
                <a:solidFill>
                  <a:srgbClr val="222222"/>
                </a:solidFill>
              </a:rPr>
              <a:t>Body Level Five</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wo Content">
    <p:spTree>
      <p:nvGrpSpPr>
        <p:cNvPr id="1" name=""/>
        <p:cNvGrpSpPr/>
        <p:nvPr/>
      </p:nvGrpSpPr>
      <p:grpSpPr>
        <a:xfrm>
          <a:off x="0" y="0"/>
          <a:ext cx="0" cy="0"/>
          <a:chOff x="0" y="0"/>
          <a:chExt cx="0" cy="0"/>
        </a:xfrm>
      </p:grpSpPr>
      <p:sp>
        <p:nvSpPr>
          <p:cNvPr id="22" name="Shape 22"/>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
        <p:nvSpPr>
          <p:cNvPr id="23" name="Shape 23"/>
          <p:cNvSpPr>
            <a:spLocks noGrp="1"/>
          </p:cNvSpPr>
          <p:nvPr>
            <p:ph type="body" idx="1"/>
          </p:nvPr>
        </p:nvSpPr>
        <p:spPr>
          <a:xfrm>
            <a:off x="609600" y="1600200"/>
            <a:ext cx="5384800" cy="5257800"/>
          </a:xfrm>
          <a:prstGeom prst="rect">
            <a:avLst/>
          </a:prstGeom>
        </p:spPr>
        <p:txBody>
          <a:bodyPr/>
          <a:lstStyle>
            <a:lvl1pPr>
              <a:defRPr sz="2800"/>
            </a:lvl1pPr>
            <a:lvl2pPr marL="790575" indent="-333375">
              <a:defRPr sz="2800"/>
            </a:lvl2pPr>
            <a:lvl3pPr marL="1234439" indent="-320039">
              <a:defRPr sz="2800"/>
            </a:lvl3pPr>
            <a:lvl4pPr marL="1727200" indent="-355600">
              <a:defRPr sz="2800"/>
            </a:lvl4pPr>
            <a:lvl5pPr marL="2184400" indent="-355600">
              <a:defRPr sz="2800"/>
            </a:lvl5pPr>
          </a:lstStyle>
          <a:p>
            <a:pPr lvl="0">
              <a:defRPr sz="1800">
                <a:solidFill>
                  <a:srgbClr val="000000"/>
                </a:solidFill>
              </a:defRPr>
            </a:pPr>
            <a:r>
              <a:rPr sz="2800" dirty="0">
                <a:solidFill>
                  <a:srgbClr val="222222"/>
                </a:solidFill>
              </a:rPr>
              <a:t>Body Level One</a:t>
            </a:r>
          </a:p>
          <a:p>
            <a:pPr lvl="1">
              <a:defRPr sz="1800">
                <a:solidFill>
                  <a:srgbClr val="000000"/>
                </a:solidFill>
              </a:defRPr>
            </a:pPr>
            <a:r>
              <a:rPr sz="2800" dirty="0">
                <a:solidFill>
                  <a:srgbClr val="222222"/>
                </a:solidFill>
              </a:rPr>
              <a:t>Body Level Two</a:t>
            </a:r>
          </a:p>
          <a:p>
            <a:pPr lvl="2">
              <a:defRPr sz="1800">
                <a:solidFill>
                  <a:srgbClr val="000000"/>
                </a:solidFill>
              </a:defRPr>
            </a:pPr>
            <a:r>
              <a:rPr sz="2800" dirty="0">
                <a:solidFill>
                  <a:srgbClr val="222222"/>
                </a:solidFill>
              </a:rPr>
              <a:t>Body Level Three</a:t>
            </a:r>
          </a:p>
          <a:p>
            <a:pPr lvl="3">
              <a:defRPr sz="1800">
                <a:solidFill>
                  <a:srgbClr val="000000"/>
                </a:solidFill>
              </a:defRPr>
            </a:pPr>
            <a:r>
              <a:rPr sz="2800" dirty="0">
                <a:solidFill>
                  <a:srgbClr val="222222"/>
                </a:solidFill>
              </a:rPr>
              <a:t>Body Level Four</a:t>
            </a:r>
          </a:p>
          <a:p>
            <a:pPr lvl="4">
              <a:defRPr sz="1800">
                <a:solidFill>
                  <a:srgbClr val="000000"/>
                </a:solidFill>
              </a:defRPr>
            </a:pPr>
            <a:r>
              <a:rPr sz="2800" dirty="0">
                <a:solidFill>
                  <a:srgbClr val="222222"/>
                </a:solidFill>
              </a:rPr>
              <a:t>Body Level Five</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reserve="1">
  <p:cSld name="Comparison">
    <p:spTree>
      <p:nvGrpSpPr>
        <p:cNvPr id="1" name=""/>
        <p:cNvGrpSpPr/>
        <p:nvPr/>
      </p:nvGrpSpPr>
      <p:grpSpPr>
        <a:xfrm>
          <a:off x="0" y="0"/>
          <a:ext cx="0" cy="0"/>
          <a:chOff x="0" y="0"/>
          <a:chExt cx="0" cy="0"/>
        </a:xfrm>
      </p:grpSpPr>
      <p:sp>
        <p:nvSpPr>
          <p:cNvPr id="26" name="Shape 26"/>
          <p:cNvSpPr>
            <a:spLocks noGrp="1"/>
          </p:cNvSpPr>
          <p:nvPr>
            <p:ph type="title"/>
          </p:nvPr>
        </p:nvSpPr>
        <p:spPr>
          <a:prstGeom prst="rect">
            <a:avLst/>
          </a:prstGeom>
        </p:spPr>
        <p:txBody>
          <a:bodyPr/>
          <a:lstStyle/>
          <a:p>
            <a:pPr lvl="0">
              <a:defRPr sz="1800">
                <a:solidFill>
                  <a:srgbClr val="000000"/>
                </a:solidFill>
              </a:defRPr>
            </a:pPr>
            <a:r>
              <a:rPr sz="3200">
                <a:solidFill>
                  <a:srgbClr val="FFFFFF"/>
                </a:solidFill>
              </a:rPr>
              <a:t>Title Text</a:t>
            </a:r>
          </a:p>
        </p:txBody>
      </p:sp>
      <p:sp>
        <p:nvSpPr>
          <p:cNvPr id="27" name="Shape 27"/>
          <p:cNvSpPr>
            <a:spLocks noGrp="1"/>
          </p:cNvSpPr>
          <p:nvPr>
            <p:ph type="body" idx="1"/>
          </p:nvPr>
        </p:nvSpPr>
        <p:spPr>
          <a:xfrm>
            <a:off x="609600" y="1143053"/>
            <a:ext cx="5386917" cy="1031822"/>
          </a:xfrm>
          <a:prstGeom prst="rect">
            <a:avLst/>
          </a:prstGeom>
        </p:spPr>
        <p:txBody>
          <a:bodyPr anchor="b"/>
          <a:lstStyle>
            <a:lvl1pPr marL="0" indent="0">
              <a:buClrTx/>
              <a:buSzTx/>
              <a:buFontTx/>
              <a:buNone/>
              <a:defRPr b="1">
                <a:solidFill>
                  <a:srgbClr val="2D2D2D"/>
                </a:solidFill>
              </a:defRPr>
            </a:lvl1pPr>
            <a:lvl2pPr marL="0" indent="457200">
              <a:buClrTx/>
              <a:buSzTx/>
              <a:buFontTx/>
              <a:buNone/>
              <a:defRPr b="1">
                <a:solidFill>
                  <a:srgbClr val="2D2D2D"/>
                </a:solidFill>
              </a:defRPr>
            </a:lvl2pPr>
            <a:lvl3pPr marL="0" indent="914400">
              <a:buClrTx/>
              <a:buSzTx/>
              <a:buFontTx/>
              <a:buNone/>
              <a:defRPr b="1">
                <a:solidFill>
                  <a:srgbClr val="2D2D2D"/>
                </a:solidFill>
              </a:defRPr>
            </a:lvl3pPr>
            <a:lvl4pPr marL="0" indent="1371600">
              <a:buClrTx/>
              <a:buSzTx/>
              <a:buFontTx/>
              <a:buNone/>
              <a:defRPr b="1">
                <a:solidFill>
                  <a:srgbClr val="2D2D2D"/>
                </a:solidFill>
              </a:defRPr>
            </a:lvl4pPr>
            <a:lvl5pPr marL="0" indent="1828800">
              <a:buClrTx/>
              <a:buSzTx/>
              <a:buFontTx/>
              <a:buNone/>
              <a:defRPr b="1">
                <a:solidFill>
                  <a:srgbClr val="2D2D2D"/>
                </a:solidFill>
              </a:defRPr>
            </a:lvl5pPr>
          </a:lstStyle>
          <a:p>
            <a:pPr lvl="0">
              <a:defRPr sz="1800" b="0">
                <a:solidFill>
                  <a:srgbClr val="000000"/>
                </a:solidFill>
              </a:defRPr>
            </a:pPr>
            <a:r>
              <a:rPr sz="2400" b="1" dirty="0">
                <a:solidFill>
                  <a:srgbClr val="2D2D2D"/>
                </a:solidFill>
              </a:rPr>
              <a:t>Body Level One</a:t>
            </a:r>
          </a:p>
          <a:p>
            <a:pPr lvl="1">
              <a:defRPr sz="1800" b="0">
                <a:solidFill>
                  <a:srgbClr val="000000"/>
                </a:solidFill>
              </a:defRPr>
            </a:pPr>
            <a:r>
              <a:rPr sz="2400" b="1" dirty="0">
                <a:solidFill>
                  <a:srgbClr val="2D2D2D"/>
                </a:solidFill>
              </a:rPr>
              <a:t>Body Level Two</a:t>
            </a:r>
          </a:p>
          <a:p>
            <a:pPr lvl="2">
              <a:defRPr sz="1800" b="0">
                <a:solidFill>
                  <a:srgbClr val="000000"/>
                </a:solidFill>
              </a:defRPr>
            </a:pPr>
            <a:r>
              <a:rPr sz="2400" b="1" dirty="0">
                <a:solidFill>
                  <a:srgbClr val="2D2D2D"/>
                </a:solidFill>
              </a:rPr>
              <a:t>Body Level Three</a:t>
            </a:r>
          </a:p>
          <a:p>
            <a:pPr lvl="3">
              <a:defRPr sz="1800" b="0">
                <a:solidFill>
                  <a:srgbClr val="000000"/>
                </a:solidFill>
              </a:defRPr>
            </a:pPr>
            <a:r>
              <a:rPr sz="2400" b="1" dirty="0">
                <a:solidFill>
                  <a:srgbClr val="2D2D2D"/>
                </a:solidFill>
              </a:rPr>
              <a:t>Body Level Four</a:t>
            </a:r>
          </a:p>
          <a:p>
            <a:pPr lvl="4">
              <a:defRPr sz="1800" b="0">
                <a:solidFill>
                  <a:srgbClr val="000000"/>
                </a:solidFill>
              </a:defRPr>
            </a:pPr>
            <a:r>
              <a:rPr sz="2400" b="1" dirty="0">
                <a:solidFill>
                  <a:srgbClr val="2D2D2D"/>
                </a:solidFill>
              </a:rPr>
              <a:t>Body Level Five</a:t>
            </a:r>
          </a:p>
        </p:txBody>
      </p:sp>
      <p:sp>
        <p:nvSpPr>
          <p:cNvPr id="28" name="Shape 28"/>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reserve="1">
  <p:cSld name="Title Only">
    <p:spTree>
      <p:nvGrpSpPr>
        <p:cNvPr id="1" name=""/>
        <p:cNvGrpSpPr/>
        <p:nvPr/>
      </p:nvGrpSpPr>
      <p:grpSpPr>
        <a:xfrm>
          <a:off x="0" y="0"/>
          <a:ext cx="0" cy="0"/>
          <a:chOff x="0" y="0"/>
          <a:chExt cx="0" cy="0"/>
        </a:xfrm>
      </p:grpSpPr>
      <p:sp>
        <p:nvSpPr>
          <p:cNvPr id="30" name="Shape 30"/>
          <p:cNvSpPr>
            <a:spLocks noGrp="1"/>
          </p:cNvSpPr>
          <p:nvPr>
            <p:ph type="title"/>
          </p:nvPr>
        </p:nvSpPr>
        <p:spPr>
          <a:prstGeom prst="rect">
            <a:avLst/>
          </a:prstGeom>
        </p:spPr>
        <p:txBody>
          <a:bodyPr/>
          <a:lstStyle/>
          <a:p>
            <a:pPr lvl="0">
              <a:defRPr sz="1800">
                <a:solidFill>
                  <a:srgbClr val="000000"/>
                </a:solidFill>
              </a:defRPr>
            </a:pPr>
            <a:r>
              <a:rPr sz="3200" dirty="0">
                <a:solidFill>
                  <a:srgbClr val="FFFFFF"/>
                </a:solidFill>
              </a:rPr>
              <a:t>Title Text</a:t>
            </a:r>
          </a:p>
        </p:txBody>
      </p:sp>
      <p:sp>
        <p:nvSpPr>
          <p:cNvPr id="31" name="Shape 31"/>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Blank">
    <p:spTree>
      <p:nvGrpSpPr>
        <p:cNvPr id="1" name=""/>
        <p:cNvGrpSpPr/>
        <p:nvPr/>
      </p:nvGrpSpPr>
      <p:grpSpPr>
        <a:xfrm>
          <a:off x="0" y="0"/>
          <a:ext cx="0" cy="0"/>
          <a:chOff x="0" y="0"/>
          <a:chExt cx="0" cy="0"/>
        </a:xfrm>
      </p:grpSpPr>
      <p:sp>
        <p:nvSpPr>
          <p:cNvPr id="33" name="Shape 33"/>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Content with Caption">
    <p:spTree>
      <p:nvGrpSpPr>
        <p:cNvPr id="1" name=""/>
        <p:cNvGrpSpPr/>
        <p:nvPr/>
      </p:nvGrpSpPr>
      <p:grpSpPr>
        <a:xfrm>
          <a:off x="0" y="0"/>
          <a:ext cx="0" cy="0"/>
          <a:chOff x="0" y="0"/>
          <a:chExt cx="0" cy="0"/>
        </a:xfrm>
      </p:grpSpPr>
      <p:sp>
        <p:nvSpPr>
          <p:cNvPr id="35" name="Shape 35"/>
          <p:cNvSpPr>
            <a:spLocks noGrp="1"/>
          </p:cNvSpPr>
          <p:nvPr>
            <p:ph type="title"/>
          </p:nvPr>
        </p:nvSpPr>
        <p:spPr>
          <a:xfrm>
            <a:off x="609600" y="0"/>
            <a:ext cx="4011085" cy="1435100"/>
          </a:xfrm>
          <a:prstGeom prst="rect">
            <a:avLst/>
          </a:prstGeom>
        </p:spPr>
        <p:txBody>
          <a:bodyPr anchor="b"/>
          <a:lstStyle>
            <a:lvl1pPr>
              <a:defRPr sz="2000" b="1"/>
            </a:lvl1pPr>
          </a:lstStyle>
          <a:p>
            <a:pPr lvl="0">
              <a:defRPr sz="1800" b="0">
                <a:solidFill>
                  <a:srgbClr val="000000"/>
                </a:solidFill>
              </a:defRPr>
            </a:pPr>
            <a:r>
              <a:rPr sz="2000" b="1">
                <a:solidFill>
                  <a:srgbClr val="FFFFFF"/>
                </a:solidFill>
              </a:rPr>
              <a:t>Title Text</a:t>
            </a:r>
          </a:p>
        </p:txBody>
      </p:sp>
      <p:sp>
        <p:nvSpPr>
          <p:cNvPr id="36" name="Shape 36"/>
          <p:cNvSpPr>
            <a:spLocks noGrp="1"/>
          </p:cNvSpPr>
          <p:nvPr>
            <p:ph type="body" idx="1"/>
          </p:nvPr>
        </p:nvSpPr>
        <p:spPr>
          <a:xfrm>
            <a:off x="4766733" y="273050"/>
            <a:ext cx="6815667" cy="6584950"/>
          </a:xfrm>
          <a:prstGeom prst="rect">
            <a:avLst/>
          </a:prstGeom>
        </p:spPr>
        <p:txBody>
          <a:bodyPr/>
          <a:lstStyle>
            <a:lvl1pPr>
              <a:defRPr sz="3200">
                <a:solidFill>
                  <a:srgbClr val="2D2D2D"/>
                </a:solidFill>
              </a:defRPr>
            </a:lvl1pPr>
            <a:lvl2pPr marL="783771" indent="-326571">
              <a:defRPr sz="3200">
                <a:solidFill>
                  <a:srgbClr val="2D2D2D"/>
                </a:solidFill>
              </a:defRPr>
            </a:lvl2pPr>
            <a:lvl3pPr>
              <a:defRPr sz="3200">
                <a:solidFill>
                  <a:srgbClr val="2D2D2D"/>
                </a:solidFill>
              </a:defRPr>
            </a:lvl3pPr>
            <a:lvl4pPr marL="1737360" indent="-365760">
              <a:defRPr sz="3200">
                <a:solidFill>
                  <a:srgbClr val="2D2D2D"/>
                </a:solidFill>
              </a:defRPr>
            </a:lvl4pPr>
            <a:lvl5pPr marL="2194560" indent="-365760">
              <a:defRPr sz="3200">
                <a:solidFill>
                  <a:srgbClr val="2D2D2D"/>
                </a:solidFill>
              </a:defRPr>
            </a:lvl5pPr>
          </a:lstStyle>
          <a:p>
            <a:pPr lvl="0">
              <a:defRPr sz="1800">
                <a:solidFill>
                  <a:srgbClr val="000000"/>
                </a:solidFill>
              </a:defRPr>
            </a:pPr>
            <a:r>
              <a:rPr sz="3200">
                <a:solidFill>
                  <a:srgbClr val="2D2D2D"/>
                </a:solidFill>
              </a:rPr>
              <a:t>Body Level One</a:t>
            </a:r>
          </a:p>
          <a:p>
            <a:pPr lvl="1">
              <a:defRPr sz="1800">
                <a:solidFill>
                  <a:srgbClr val="000000"/>
                </a:solidFill>
              </a:defRPr>
            </a:pPr>
            <a:r>
              <a:rPr sz="3200">
                <a:solidFill>
                  <a:srgbClr val="2D2D2D"/>
                </a:solidFill>
              </a:rPr>
              <a:t>Body Level Two</a:t>
            </a:r>
          </a:p>
          <a:p>
            <a:pPr lvl="2">
              <a:defRPr sz="1800">
                <a:solidFill>
                  <a:srgbClr val="000000"/>
                </a:solidFill>
              </a:defRPr>
            </a:pPr>
            <a:r>
              <a:rPr sz="3200">
                <a:solidFill>
                  <a:srgbClr val="2D2D2D"/>
                </a:solidFill>
              </a:rPr>
              <a:t>Body Level Three</a:t>
            </a:r>
          </a:p>
          <a:p>
            <a:pPr lvl="3">
              <a:defRPr sz="1800">
                <a:solidFill>
                  <a:srgbClr val="000000"/>
                </a:solidFill>
              </a:defRPr>
            </a:pPr>
            <a:r>
              <a:rPr sz="3200">
                <a:solidFill>
                  <a:srgbClr val="2D2D2D"/>
                </a:solidFill>
              </a:rPr>
              <a:t>Body Level Four</a:t>
            </a:r>
          </a:p>
          <a:p>
            <a:pPr lvl="4">
              <a:defRPr sz="1800">
                <a:solidFill>
                  <a:srgbClr val="000000"/>
                </a:solidFill>
              </a:defRPr>
            </a:pPr>
            <a:r>
              <a:rPr sz="3200">
                <a:solidFill>
                  <a:srgbClr val="2D2D2D"/>
                </a:solidFill>
              </a:rPr>
              <a:t>Body Level Five</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Picture with Caption">
    <p:spTree>
      <p:nvGrpSpPr>
        <p:cNvPr id="1" name=""/>
        <p:cNvGrpSpPr/>
        <p:nvPr/>
      </p:nvGrpSpPr>
      <p:grpSpPr>
        <a:xfrm>
          <a:off x="0" y="0"/>
          <a:ext cx="0" cy="0"/>
          <a:chOff x="0" y="0"/>
          <a:chExt cx="0" cy="0"/>
        </a:xfrm>
      </p:grpSpPr>
      <p:sp>
        <p:nvSpPr>
          <p:cNvPr id="39" name="Shape 39"/>
          <p:cNvSpPr>
            <a:spLocks noGrp="1"/>
          </p:cNvSpPr>
          <p:nvPr>
            <p:ph type="title"/>
          </p:nvPr>
        </p:nvSpPr>
        <p:spPr>
          <a:xfrm>
            <a:off x="2389718" y="4800600"/>
            <a:ext cx="7315201" cy="566738"/>
          </a:xfrm>
          <a:prstGeom prst="rect">
            <a:avLst/>
          </a:prstGeom>
        </p:spPr>
        <p:txBody>
          <a:bodyPr anchor="b"/>
          <a:lstStyle>
            <a:lvl1pPr>
              <a:defRPr sz="2000" b="1"/>
            </a:lvl1pPr>
          </a:lstStyle>
          <a:p>
            <a:pPr lvl="0">
              <a:defRPr sz="1800" b="0">
                <a:solidFill>
                  <a:srgbClr val="000000"/>
                </a:solidFill>
              </a:defRPr>
            </a:pPr>
            <a:r>
              <a:rPr sz="2000" b="1">
                <a:solidFill>
                  <a:srgbClr val="FFFFFF"/>
                </a:solidFill>
              </a:rPr>
              <a:t>Title Text</a:t>
            </a:r>
          </a:p>
        </p:txBody>
      </p:sp>
      <p:sp>
        <p:nvSpPr>
          <p:cNvPr id="40" name="Shape 40"/>
          <p:cNvSpPr>
            <a:spLocks noGrp="1"/>
          </p:cNvSpPr>
          <p:nvPr>
            <p:ph type="body" idx="1"/>
          </p:nvPr>
        </p:nvSpPr>
        <p:spPr>
          <a:xfrm>
            <a:off x="2389718" y="5354638"/>
            <a:ext cx="7315201" cy="804863"/>
          </a:xfrm>
          <a:prstGeom prst="rect">
            <a:avLst/>
          </a:prstGeom>
        </p:spPr>
        <p:txBody>
          <a:bodyPr/>
          <a:lstStyle>
            <a:lvl1pPr marL="0" indent="0">
              <a:buClrTx/>
              <a:buSzTx/>
              <a:buFontTx/>
              <a:buNone/>
              <a:defRPr sz="1400">
                <a:solidFill>
                  <a:srgbClr val="2D2D2D"/>
                </a:solidFill>
              </a:defRPr>
            </a:lvl1pPr>
            <a:lvl2pPr marL="0" indent="457200">
              <a:buClrTx/>
              <a:buSzTx/>
              <a:buFontTx/>
              <a:buNone/>
              <a:defRPr sz="1400">
                <a:solidFill>
                  <a:srgbClr val="2D2D2D"/>
                </a:solidFill>
              </a:defRPr>
            </a:lvl2pPr>
            <a:lvl3pPr marL="0" indent="914400">
              <a:buClrTx/>
              <a:buSzTx/>
              <a:buFontTx/>
              <a:buNone/>
              <a:defRPr sz="1400">
                <a:solidFill>
                  <a:srgbClr val="2D2D2D"/>
                </a:solidFill>
              </a:defRPr>
            </a:lvl3pPr>
            <a:lvl4pPr marL="0" indent="1371600">
              <a:buClrTx/>
              <a:buSzTx/>
              <a:buFontTx/>
              <a:buNone/>
              <a:defRPr sz="1400">
                <a:solidFill>
                  <a:srgbClr val="2D2D2D"/>
                </a:solidFill>
              </a:defRPr>
            </a:lvl4pPr>
            <a:lvl5pPr marL="0" indent="1828800">
              <a:buClrTx/>
              <a:buSzTx/>
              <a:buFontTx/>
              <a:buNone/>
              <a:defRPr sz="1400">
                <a:solidFill>
                  <a:srgbClr val="2D2D2D"/>
                </a:solidFill>
              </a:defRPr>
            </a:lvl5pPr>
          </a:lstStyle>
          <a:p>
            <a:pPr lvl="0">
              <a:defRPr sz="1800">
                <a:solidFill>
                  <a:srgbClr val="000000"/>
                </a:solidFill>
              </a:defRPr>
            </a:pPr>
            <a:r>
              <a:rPr sz="1400">
                <a:solidFill>
                  <a:srgbClr val="2D2D2D"/>
                </a:solidFill>
              </a:rPr>
              <a:t>Body Level One</a:t>
            </a:r>
          </a:p>
          <a:p>
            <a:pPr lvl="1">
              <a:defRPr sz="1800">
                <a:solidFill>
                  <a:srgbClr val="000000"/>
                </a:solidFill>
              </a:defRPr>
            </a:pPr>
            <a:r>
              <a:rPr sz="1400">
                <a:solidFill>
                  <a:srgbClr val="2D2D2D"/>
                </a:solidFill>
              </a:rPr>
              <a:t>Body Level Two</a:t>
            </a:r>
          </a:p>
          <a:p>
            <a:pPr lvl="2">
              <a:defRPr sz="1800">
                <a:solidFill>
                  <a:srgbClr val="000000"/>
                </a:solidFill>
              </a:defRPr>
            </a:pPr>
            <a:r>
              <a:rPr sz="1400">
                <a:solidFill>
                  <a:srgbClr val="2D2D2D"/>
                </a:solidFill>
              </a:rPr>
              <a:t>Body Level Three</a:t>
            </a:r>
          </a:p>
          <a:p>
            <a:pPr lvl="3">
              <a:defRPr sz="1800">
                <a:solidFill>
                  <a:srgbClr val="000000"/>
                </a:solidFill>
              </a:defRPr>
            </a:pPr>
            <a:r>
              <a:rPr sz="1400">
                <a:solidFill>
                  <a:srgbClr val="2D2D2D"/>
                </a:solidFill>
              </a:rPr>
              <a:t>Body Level Four</a:t>
            </a:r>
          </a:p>
          <a:p>
            <a:pPr lvl="4">
              <a:defRPr sz="1800">
                <a:solidFill>
                  <a:srgbClr val="000000"/>
                </a:solidFill>
              </a:defRPr>
            </a:pPr>
            <a:r>
              <a:rPr sz="1400">
                <a:solidFill>
                  <a:srgbClr val="2D2D2D"/>
                </a:solidFill>
              </a:rPr>
              <a:t>Body Level Five</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rPr/>
              <a:pPr lvl="0"/>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image" Target="../media/image5.png"/><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2" name="image1.png"/>
          <p:cNvPicPr/>
          <p:nvPr/>
        </p:nvPicPr>
        <p:blipFill>
          <a:blip r:embed="rId11" cstate="print">
            <a:extLst/>
          </a:blip>
          <a:srcRect b="80626"/>
          <a:stretch>
            <a:fillRect/>
          </a:stretch>
        </p:blipFill>
        <p:spPr>
          <a:xfrm>
            <a:off x="1" y="0"/>
            <a:ext cx="12191188" cy="1328570"/>
          </a:xfrm>
          <a:prstGeom prst="rect">
            <a:avLst/>
          </a:prstGeom>
          <a:ln w="12700">
            <a:miter lim="400000"/>
          </a:ln>
        </p:spPr>
      </p:pic>
      <p:sp>
        <p:nvSpPr>
          <p:cNvPr id="3" name="Shape 3"/>
          <p:cNvSpPr>
            <a:spLocks noGrp="1"/>
          </p:cNvSpPr>
          <p:nvPr>
            <p:ph type="body" idx="1"/>
          </p:nvPr>
        </p:nvSpPr>
        <p:spPr>
          <a:xfrm>
            <a:off x="1219200" y="1600200"/>
            <a:ext cx="103632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normAutofit/>
          </a:bodyPr>
          <a:lstStyle/>
          <a:p>
            <a:pPr lvl="0">
              <a:defRPr sz="1800">
                <a:solidFill>
                  <a:srgbClr val="000000"/>
                </a:solidFill>
              </a:defRPr>
            </a:pPr>
            <a:r>
              <a:rPr sz="2400" dirty="0">
                <a:solidFill>
                  <a:srgbClr val="222222"/>
                </a:solidFill>
              </a:rPr>
              <a:t>Body Level One</a:t>
            </a:r>
          </a:p>
          <a:p>
            <a:pPr lvl="1">
              <a:defRPr sz="1800">
                <a:solidFill>
                  <a:srgbClr val="000000"/>
                </a:solidFill>
              </a:defRPr>
            </a:pPr>
            <a:r>
              <a:rPr sz="2400" dirty="0">
                <a:solidFill>
                  <a:srgbClr val="222222"/>
                </a:solidFill>
              </a:rPr>
              <a:t>Body Level Two</a:t>
            </a:r>
          </a:p>
          <a:p>
            <a:pPr lvl="2">
              <a:defRPr sz="1800">
                <a:solidFill>
                  <a:srgbClr val="000000"/>
                </a:solidFill>
              </a:defRPr>
            </a:pPr>
            <a:r>
              <a:rPr sz="2400" dirty="0">
                <a:solidFill>
                  <a:srgbClr val="222222"/>
                </a:solidFill>
              </a:rPr>
              <a:t>Body Level Three</a:t>
            </a:r>
          </a:p>
          <a:p>
            <a:pPr lvl="3">
              <a:defRPr sz="1800">
                <a:solidFill>
                  <a:srgbClr val="000000"/>
                </a:solidFill>
              </a:defRPr>
            </a:pPr>
            <a:r>
              <a:rPr sz="2400" dirty="0">
                <a:solidFill>
                  <a:srgbClr val="222222"/>
                </a:solidFill>
              </a:rPr>
              <a:t>Body Level Four</a:t>
            </a:r>
          </a:p>
          <a:p>
            <a:pPr lvl="4">
              <a:defRPr sz="1800">
                <a:solidFill>
                  <a:srgbClr val="000000"/>
                </a:solidFill>
              </a:defRPr>
            </a:pPr>
            <a:r>
              <a:rPr sz="2400" dirty="0">
                <a:solidFill>
                  <a:srgbClr val="222222"/>
                </a:solidFill>
              </a:rPr>
              <a:t>Body Level Five</a:t>
            </a:r>
          </a:p>
        </p:txBody>
      </p:sp>
      <p:sp>
        <p:nvSpPr>
          <p:cNvPr id="4" name="Shape 4"/>
          <p:cNvSpPr>
            <a:spLocks noGrp="1"/>
          </p:cNvSpPr>
          <p:nvPr>
            <p:ph type="sldNum" sz="quarter" idx="2"/>
          </p:nvPr>
        </p:nvSpPr>
        <p:spPr>
          <a:xfrm>
            <a:off x="8737600" y="6423498"/>
            <a:ext cx="2844800" cy="230832"/>
          </a:xfrm>
          <a:prstGeom prst="rect">
            <a:avLst/>
          </a:prstGeom>
          <a:ln w="12700">
            <a:miter lim="400000"/>
          </a:ln>
        </p:spPr>
        <p:txBody>
          <a:bodyPr lIns="45719" rIns="45719" anchor="ctr">
            <a:spAutoFit/>
          </a:bodyPr>
          <a:lstStyle>
            <a:lvl1pPr algn="r">
              <a:defRPr sz="900">
                <a:solidFill>
                  <a:srgbClr val="888888"/>
                </a:solidFill>
                <a:latin typeface="Arial"/>
                <a:ea typeface="Arial"/>
                <a:cs typeface="Arial"/>
                <a:sym typeface="Arial"/>
              </a:defRPr>
            </a:lvl1pPr>
          </a:lstStyle>
          <a:p>
            <a:pPr lvl="0"/>
            <a:fld id="{86CB4B4D-7CA3-9044-876B-883B54F8677D}" type="slidenum">
              <a:rPr/>
              <a:pPr lvl="0"/>
              <a:t>‹#›</a:t>
            </a:fld>
            <a:endParaRPr dirty="0"/>
          </a:p>
        </p:txBody>
      </p:sp>
      <p:pic>
        <p:nvPicPr>
          <p:cNvPr id="5" name="NRPlogo.png"/>
          <p:cNvPicPr/>
          <p:nvPr/>
        </p:nvPicPr>
        <p:blipFill>
          <a:blip r:embed="rId12" cstate="print">
            <a:extLst/>
          </a:blip>
          <a:stretch>
            <a:fillRect/>
          </a:stretch>
        </p:blipFill>
        <p:spPr>
          <a:xfrm>
            <a:off x="7315383" y="5896864"/>
            <a:ext cx="4275701" cy="520019"/>
          </a:xfrm>
          <a:prstGeom prst="rect">
            <a:avLst/>
          </a:prstGeom>
          <a:ln w="12700">
            <a:miter lim="400000"/>
          </a:ln>
        </p:spPr>
      </p:pic>
      <p:sp>
        <p:nvSpPr>
          <p:cNvPr id="6" name="Shape 6"/>
          <p:cNvSpPr>
            <a:spLocks noGrp="1"/>
          </p:cNvSpPr>
          <p:nvPr>
            <p:ph type="title"/>
          </p:nvPr>
        </p:nvSpPr>
        <p:spPr>
          <a:xfrm>
            <a:off x="1219200" y="43"/>
            <a:ext cx="10972800" cy="1143001"/>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rmAutofit/>
          </a:bodyPr>
          <a:lstStyle/>
          <a:p>
            <a:pPr lvl="0">
              <a:defRPr sz="1800">
                <a:solidFill>
                  <a:srgbClr val="000000"/>
                </a:solidFill>
              </a:defRPr>
            </a:pPr>
            <a:r>
              <a:rPr sz="3200">
                <a:solidFill>
                  <a:srgbClr val="FFFFFF"/>
                </a:solidFill>
              </a:rPr>
              <a:t>Title Text</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Lst>
  <p:transition spd="med"/>
  <p:txStyles>
    <p:titleStyle>
      <a:lvl1pPr defTabSz="457200">
        <a:defRPr sz="3200">
          <a:solidFill>
            <a:srgbClr val="FFFFFF"/>
          </a:solidFill>
          <a:latin typeface="Arial"/>
          <a:ea typeface="Arial"/>
          <a:cs typeface="Arial"/>
          <a:sym typeface="Arial"/>
        </a:defRPr>
      </a:lvl1pPr>
      <a:lvl2pPr defTabSz="457200">
        <a:defRPr sz="3200">
          <a:solidFill>
            <a:srgbClr val="FFFFFF"/>
          </a:solidFill>
          <a:latin typeface="Arial"/>
          <a:ea typeface="Arial"/>
          <a:cs typeface="Arial"/>
          <a:sym typeface="Arial"/>
        </a:defRPr>
      </a:lvl2pPr>
      <a:lvl3pPr defTabSz="457200">
        <a:defRPr sz="3200">
          <a:solidFill>
            <a:srgbClr val="FFFFFF"/>
          </a:solidFill>
          <a:latin typeface="Arial"/>
          <a:ea typeface="Arial"/>
          <a:cs typeface="Arial"/>
          <a:sym typeface="Arial"/>
        </a:defRPr>
      </a:lvl3pPr>
      <a:lvl4pPr defTabSz="457200">
        <a:defRPr sz="3200">
          <a:solidFill>
            <a:srgbClr val="FFFFFF"/>
          </a:solidFill>
          <a:latin typeface="Arial"/>
          <a:ea typeface="Arial"/>
          <a:cs typeface="Arial"/>
          <a:sym typeface="Arial"/>
        </a:defRPr>
      </a:lvl4pPr>
      <a:lvl5pPr defTabSz="457200">
        <a:defRPr sz="3200">
          <a:solidFill>
            <a:srgbClr val="FFFFFF"/>
          </a:solidFill>
          <a:latin typeface="Arial"/>
          <a:ea typeface="Arial"/>
          <a:cs typeface="Arial"/>
          <a:sym typeface="Arial"/>
        </a:defRPr>
      </a:lvl5pPr>
      <a:lvl6pPr defTabSz="457200">
        <a:defRPr sz="3200">
          <a:solidFill>
            <a:srgbClr val="FFFFFF"/>
          </a:solidFill>
          <a:latin typeface="Arial"/>
          <a:ea typeface="Arial"/>
          <a:cs typeface="Arial"/>
          <a:sym typeface="Arial"/>
        </a:defRPr>
      </a:lvl6pPr>
      <a:lvl7pPr defTabSz="457200">
        <a:defRPr sz="3200">
          <a:solidFill>
            <a:srgbClr val="FFFFFF"/>
          </a:solidFill>
          <a:latin typeface="Arial"/>
          <a:ea typeface="Arial"/>
          <a:cs typeface="Arial"/>
          <a:sym typeface="Arial"/>
        </a:defRPr>
      </a:lvl7pPr>
      <a:lvl8pPr defTabSz="457200">
        <a:defRPr sz="3200">
          <a:solidFill>
            <a:srgbClr val="FFFFFF"/>
          </a:solidFill>
          <a:latin typeface="Arial"/>
          <a:ea typeface="Arial"/>
          <a:cs typeface="Arial"/>
          <a:sym typeface="Arial"/>
        </a:defRPr>
      </a:lvl8pPr>
      <a:lvl9pPr defTabSz="457200">
        <a:defRPr sz="3200">
          <a:solidFill>
            <a:srgbClr val="FFFFFF"/>
          </a:solidFill>
          <a:latin typeface="Arial"/>
          <a:ea typeface="Arial"/>
          <a:cs typeface="Arial"/>
          <a:sym typeface="Arial"/>
        </a:defRPr>
      </a:lvl9pPr>
    </p:titleStyle>
    <p:bodyStyle>
      <a:lvl1pPr marL="342900" indent="-342900" defTabSz="457200">
        <a:spcBef>
          <a:spcPts val="1200"/>
        </a:spcBef>
        <a:buClr>
          <a:srgbClr val="222222"/>
        </a:buClr>
        <a:buSzPct val="100000"/>
        <a:buFont typeface="Arial"/>
        <a:buChar char="•"/>
        <a:defRPr sz="2400">
          <a:solidFill>
            <a:srgbClr val="222222"/>
          </a:solidFill>
          <a:latin typeface="Arial"/>
          <a:ea typeface="Arial"/>
          <a:cs typeface="Arial"/>
          <a:sym typeface="Arial"/>
        </a:defRPr>
      </a:lvl1pPr>
      <a:lvl2pPr marL="800100" indent="-342900" defTabSz="457200">
        <a:spcBef>
          <a:spcPts val="1200"/>
        </a:spcBef>
        <a:buClr>
          <a:srgbClr val="222222"/>
        </a:buClr>
        <a:buSzPct val="100000"/>
        <a:buFont typeface="Arial"/>
        <a:buChar char="–"/>
        <a:defRPr sz="2400">
          <a:solidFill>
            <a:srgbClr val="222222"/>
          </a:solidFill>
          <a:latin typeface="Arial"/>
          <a:ea typeface="Arial"/>
          <a:cs typeface="Arial"/>
          <a:sym typeface="Arial"/>
        </a:defRPr>
      </a:lvl2pPr>
      <a:lvl3pPr marL="1219200" indent="-304800" defTabSz="457200">
        <a:spcBef>
          <a:spcPts val="1200"/>
        </a:spcBef>
        <a:buClr>
          <a:srgbClr val="222222"/>
        </a:buClr>
        <a:buSzPct val="100000"/>
        <a:buFont typeface="Arial"/>
        <a:buChar char="•"/>
        <a:defRPr sz="2400">
          <a:solidFill>
            <a:srgbClr val="222222"/>
          </a:solidFill>
          <a:latin typeface="Arial"/>
          <a:ea typeface="Arial"/>
          <a:cs typeface="Arial"/>
          <a:sym typeface="Arial"/>
        </a:defRPr>
      </a:lvl3pPr>
      <a:lvl4pPr marL="1714500" indent="-342900" defTabSz="457200">
        <a:spcBef>
          <a:spcPts val="1200"/>
        </a:spcBef>
        <a:buClr>
          <a:srgbClr val="222222"/>
        </a:buClr>
        <a:buSzPct val="100000"/>
        <a:buFont typeface="Arial"/>
        <a:buChar char="–"/>
        <a:defRPr sz="2400">
          <a:solidFill>
            <a:srgbClr val="222222"/>
          </a:solidFill>
          <a:latin typeface="Arial"/>
          <a:ea typeface="Arial"/>
          <a:cs typeface="Arial"/>
          <a:sym typeface="Arial"/>
        </a:defRPr>
      </a:lvl4pPr>
      <a:lvl5pPr marL="2171700" indent="-342900" defTabSz="457200">
        <a:spcBef>
          <a:spcPts val="1200"/>
        </a:spcBef>
        <a:buClr>
          <a:srgbClr val="222222"/>
        </a:buClr>
        <a:buSzPct val="100000"/>
        <a:buFont typeface="Arial"/>
        <a:buChar char="»"/>
        <a:defRPr sz="2400">
          <a:solidFill>
            <a:srgbClr val="222222"/>
          </a:solidFill>
          <a:latin typeface="Arial"/>
          <a:ea typeface="Arial"/>
          <a:cs typeface="Arial"/>
          <a:sym typeface="Arial"/>
        </a:defRPr>
      </a:lvl5pPr>
      <a:lvl6pPr marL="25603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6pPr>
      <a:lvl7pPr marL="30175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7pPr>
      <a:lvl8pPr marL="34747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8pPr>
      <a:lvl9pPr marL="3931920" indent="-274320" defTabSz="457200">
        <a:spcBef>
          <a:spcPts val="1200"/>
        </a:spcBef>
        <a:buClr>
          <a:srgbClr val="2796CA"/>
        </a:buClr>
        <a:buSzPct val="100000"/>
        <a:buFont typeface="Arial"/>
        <a:buChar char="•"/>
        <a:defRPr sz="2400">
          <a:solidFill>
            <a:srgbClr val="222222"/>
          </a:solidFill>
          <a:latin typeface="Arial"/>
          <a:ea typeface="Arial"/>
          <a:cs typeface="Arial"/>
          <a:sym typeface="Arial"/>
        </a:defRPr>
      </a:lvl9pPr>
    </p:bodyStyle>
    <p:otherStyle>
      <a:lvl1pPr algn="r" defTabSz="457200">
        <a:defRPr sz="900">
          <a:solidFill>
            <a:schemeClr val="tx1"/>
          </a:solidFill>
          <a:latin typeface="+mn-lt"/>
          <a:ea typeface="+mn-ea"/>
          <a:cs typeface="+mn-cs"/>
          <a:sym typeface="Arial"/>
        </a:defRPr>
      </a:lvl1pPr>
      <a:lvl2pPr indent="457200" algn="r" defTabSz="457200">
        <a:defRPr sz="900">
          <a:solidFill>
            <a:schemeClr val="tx1"/>
          </a:solidFill>
          <a:latin typeface="+mn-lt"/>
          <a:ea typeface="+mn-ea"/>
          <a:cs typeface="+mn-cs"/>
          <a:sym typeface="Arial"/>
        </a:defRPr>
      </a:lvl2pPr>
      <a:lvl3pPr indent="914400" algn="r" defTabSz="457200">
        <a:defRPr sz="900">
          <a:solidFill>
            <a:schemeClr val="tx1"/>
          </a:solidFill>
          <a:latin typeface="+mn-lt"/>
          <a:ea typeface="+mn-ea"/>
          <a:cs typeface="+mn-cs"/>
          <a:sym typeface="Arial"/>
        </a:defRPr>
      </a:lvl3pPr>
      <a:lvl4pPr indent="1371600" algn="r" defTabSz="457200">
        <a:defRPr sz="900">
          <a:solidFill>
            <a:schemeClr val="tx1"/>
          </a:solidFill>
          <a:latin typeface="+mn-lt"/>
          <a:ea typeface="+mn-ea"/>
          <a:cs typeface="+mn-cs"/>
          <a:sym typeface="Arial"/>
        </a:defRPr>
      </a:lvl4pPr>
      <a:lvl5pPr indent="1828800" algn="r" defTabSz="457200">
        <a:defRPr sz="900">
          <a:solidFill>
            <a:schemeClr val="tx1"/>
          </a:solidFill>
          <a:latin typeface="+mn-lt"/>
          <a:ea typeface="+mn-ea"/>
          <a:cs typeface="+mn-cs"/>
          <a:sym typeface="Arial"/>
        </a:defRPr>
      </a:lvl5pPr>
      <a:lvl6pPr indent="2286000" algn="r" defTabSz="457200">
        <a:defRPr sz="900">
          <a:solidFill>
            <a:schemeClr val="tx1"/>
          </a:solidFill>
          <a:latin typeface="+mn-lt"/>
          <a:ea typeface="+mn-ea"/>
          <a:cs typeface="+mn-cs"/>
          <a:sym typeface="Arial"/>
        </a:defRPr>
      </a:lvl6pPr>
      <a:lvl7pPr indent="2743200" algn="r" defTabSz="457200">
        <a:defRPr sz="900">
          <a:solidFill>
            <a:schemeClr val="tx1"/>
          </a:solidFill>
          <a:latin typeface="+mn-lt"/>
          <a:ea typeface="+mn-ea"/>
          <a:cs typeface="+mn-cs"/>
          <a:sym typeface="Arial"/>
        </a:defRPr>
      </a:lvl7pPr>
      <a:lvl8pPr indent="3200400" algn="r" defTabSz="457200">
        <a:defRPr sz="900">
          <a:solidFill>
            <a:schemeClr val="tx1"/>
          </a:solidFill>
          <a:latin typeface="+mn-lt"/>
          <a:ea typeface="+mn-ea"/>
          <a:cs typeface="+mn-cs"/>
          <a:sym typeface="Arial"/>
        </a:defRPr>
      </a:lvl8pPr>
      <a:lvl9pPr indent="3657600" algn="r" defTabSz="457200">
        <a:defRPr sz="900">
          <a:solidFill>
            <a:schemeClr val="tx1"/>
          </a:solidFill>
          <a:latin typeface="+mn-lt"/>
          <a:ea typeface="+mn-ea"/>
          <a:cs typeface="+mn-cs"/>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3843" y="2"/>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bg1"/>
                </a:solidFill>
              </a:defRPr>
            </a:lvl1pPr>
          </a:lstStyle>
          <a:p>
            <a:pPr lvl="0"/>
            <a:fld id="{86CB4B4D-7CA3-9044-876B-883B54F8677D}" type="slidenum">
              <a:rPr lang="en-US" smtClean="0"/>
              <a:pPr lvl="0"/>
              <a:t>‹#›</a:t>
            </a:fld>
            <a:endParaRPr lang="en-US" dirty="0"/>
          </a:p>
        </p:txBody>
      </p:sp>
    </p:spTree>
    <p:extLst>
      <p:ext uri="{BB962C8B-B14F-4D97-AF65-F5344CB8AC3E}">
        <p14:creationId xmlns:p14="http://schemas.microsoft.com/office/powerpoint/2010/main" val="1516039081"/>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685800" rtl="0" eaLnBrk="1" latinLnBrk="0" hangingPunct="1">
        <a:lnSpc>
          <a:spcPct val="90000"/>
        </a:lnSpc>
        <a:spcBef>
          <a:spcPct val="0"/>
        </a:spcBef>
        <a:buNone/>
        <a:defRPr sz="3300" kern="120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2">
              <a:lumMod val="2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2">
              <a:lumMod val="2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2">
              <a:lumMod val="2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09600" y="990600"/>
            <a:ext cx="8305800" cy="1600200"/>
          </a:xfrm>
        </p:spPr>
        <p:txBody>
          <a:bodyPr>
            <a:noAutofit/>
          </a:bodyPr>
          <a:lstStyle/>
          <a:p>
            <a:pPr algn="l" eaLnBrk="1" hangingPunct="1"/>
            <a:r>
              <a:rPr lang="en-US" sz="5400" dirty="0">
                <a:ea typeface="ＭＳ Ｐゴシック" pitchFamily="34" charset="-128"/>
              </a:rPr>
              <a:t>Prevention of Workplace Harassment</a:t>
            </a:r>
          </a:p>
        </p:txBody>
      </p:sp>
      <p:sp>
        <p:nvSpPr>
          <p:cNvPr id="3" name="Subtitle 2"/>
          <p:cNvSpPr txBox="1">
            <a:spLocks/>
          </p:cNvSpPr>
          <p:nvPr/>
        </p:nvSpPr>
        <p:spPr>
          <a:xfrm>
            <a:off x="620486" y="2971800"/>
            <a:ext cx="3696630" cy="537117"/>
          </a:xfrm>
          <a:prstGeom prst="rect">
            <a:avLst/>
          </a:prstGeom>
        </p:spPr>
        <p:txBody>
          <a:bodyPr vert="horz" lIns="91440" tIns="45720" rIns="91440" bIns="45720" rtlCol="0">
            <a:normAutofit/>
          </a:bodyPr>
          <a:lstStyle/>
          <a:p>
            <a:pPr defTabSz="457200" fontAlgn="auto">
              <a:spcBef>
                <a:spcPts val="0"/>
              </a:spcBef>
              <a:spcAft>
                <a:spcPts val="1200"/>
              </a:spcAft>
              <a:buClr>
                <a:srgbClr val="779E91"/>
              </a:buClr>
              <a:defRPr/>
            </a:pPr>
            <a:r>
              <a:rPr lang="en-US" sz="2800" dirty="0">
                <a:solidFill>
                  <a:schemeClr val="bg1"/>
                </a:solidFill>
                <a:latin typeface="Arial"/>
                <a:ea typeface="+mn-ea"/>
                <a:cs typeface="Arial"/>
              </a:rPr>
              <a:t>January 2018</a:t>
            </a:r>
          </a:p>
        </p:txBody>
      </p:sp>
      <p:sp>
        <p:nvSpPr>
          <p:cNvPr id="4" name="TextBox 3"/>
          <p:cNvSpPr txBox="1"/>
          <p:nvPr/>
        </p:nvSpPr>
        <p:spPr>
          <a:xfrm>
            <a:off x="2286000" y="4191000"/>
            <a:ext cx="5791200" cy="707884"/>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457200" fontAlgn="auto" latinLnBrk="1" hangingPunct="0">
              <a:spcBef>
                <a:spcPts val="0"/>
              </a:spcBef>
              <a:spcAft>
                <a:spcPts val="0"/>
              </a:spcAft>
            </a:pPr>
            <a:r>
              <a:rPr lang="en-US" sz="4000" dirty="0">
                <a:solidFill>
                  <a:schemeClr val="bg1">
                    <a:lumMod val="95000"/>
                  </a:schemeClr>
                </a:solidFill>
                <a:ea typeface="Calibri"/>
                <a:cs typeface="Arial" pitchFamily="34" charset="0"/>
                <a:sym typeface="Calibri"/>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058400" cy="1143001"/>
          </a:xfrm>
        </p:spPr>
        <p:txBody>
          <a:bodyPr>
            <a:noAutofit/>
          </a:bodyPr>
          <a:lstStyle/>
          <a:p>
            <a:pPr eaLnBrk="1" hangingPunct="1"/>
            <a:r>
              <a:rPr lang="en-US" sz="3600" dirty="0" smtClean="0">
                <a:ea typeface="ＭＳ Ｐゴシック" pitchFamily="34" charset="-128"/>
              </a:rPr>
              <a:t>Important Sexual Harassment </a:t>
            </a:r>
            <a:br>
              <a:rPr lang="en-US" sz="3600" dirty="0" smtClean="0">
                <a:ea typeface="ＭＳ Ｐゴシック" pitchFamily="34" charset="-128"/>
              </a:rPr>
            </a:br>
            <a:r>
              <a:rPr lang="en-US" sz="3600" dirty="0" smtClean="0">
                <a:ea typeface="ＭＳ Ｐゴシック" pitchFamily="34" charset="-128"/>
              </a:rPr>
              <a:t>Supreme Court Case</a:t>
            </a:r>
          </a:p>
        </p:txBody>
      </p:sp>
      <p:sp>
        <p:nvSpPr>
          <p:cNvPr id="48130" name="Rectangle 3"/>
          <p:cNvSpPr>
            <a:spLocks noGrp="1" noChangeArrowheads="1"/>
          </p:cNvSpPr>
          <p:nvPr>
            <p:ph idx="1"/>
          </p:nvPr>
        </p:nvSpPr>
        <p:spPr>
          <a:xfrm>
            <a:off x="762000" y="1600200"/>
            <a:ext cx="10896600" cy="4953000"/>
          </a:xfrm>
        </p:spPr>
        <p:txBody>
          <a:bodyPr>
            <a:normAutofit/>
          </a:bodyPr>
          <a:lstStyle/>
          <a:p>
            <a:pPr marL="0" indent="0">
              <a:buNone/>
            </a:pPr>
            <a:r>
              <a:rPr lang="en-US" u="sng" dirty="0" smtClean="0">
                <a:latin typeface="Arial" pitchFamily="34" charset="0"/>
                <a:ea typeface="ＭＳ Ｐゴシック" pitchFamily="34" charset="-128"/>
                <a:cs typeface="Arial" pitchFamily="34" charset="0"/>
              </a:rPr>
              <a:t>Meritor Saving Bank v. Vinson </a:t>
            </a:r>
            <a:r>
              <a:rPr lang="en-US" dirty="0" smtClean="0">
                <a:latin typeface="Arial" pitchFamily="34" charset="0"/>
                <a:ea typeface="ＭＳ Ｐゴシック" pitchFamily="34" charset="-128"/>
                <a:cs typeface="Arial" pitchFamily="34" charset="0"/>
              </a:rPr>
              <a:t>(1986)</a:t>
            </a:r>
          </a:p>
          <a:p>
            <a:pPr marL="346075" indent="-346075"/>
            <a:r>
              <a:rPr lang="en-US" sz="2200" dirty="0">
                <a:latin typeface="Arial" pitchFamily="34" charset="0"/>
                <a:ea typeface="ＭＳ Ｐゴシック" pitchFamily="34" charset="-128"/>
                <a:cs typeface="Arial" pitchFamily="34" charset="0"/>
              </a:rPr>
              <a:t>Vinson engaged in voluntary sexual relationship with supervisor; after relationship ended, she was terminated for time and attendance issues.</a:t>
            </a:r>
          </a:p>
          <a:p>
            <a:pPr marL="346075" indent="-346075"/>
            <a:r>
              <a:rPr lang="en-US" sz="2200" dirty="0">
                <a:latin typeface="Arial" pitchFamily="34" charset="0"/>
                <a:ea typeface="ＭＳ Ｐゴシック" pitchFamily="34" charset="-128"/>
                <a:cs typeface="Arial" pitchFamily="34" charset="0"/>
              </a:rPr>
              <a:t>Court held </a:t>
            </a:r>
            <a:r>
              <a:rPr lang="en-US" sz="2200" i="1" u="sng" dirty="0">
                <a:latin typeface="Arial" pitchFamily="34" charset="0"/>
                <a:ea typeface="ＭＳ Ｐゴシック" pitchFamily="34" charset="-128"/>
                <a:cs typeface="Arial" pitchFamily="34" charset="0"/>
              </a:rPr>
              <a:t>voluntary</a:t>
            </a:r>
            <a:r>
              <a:rPr lang="en-US" sz="2200" dirty="0">
                <a:latin typeface="Arial" pitchFamily="34" charset="0"/>
                <a:ea typeface="ＭＳ Ｐゴシック" pitchFamily="34" charset="-128"/>
                <a:cs typeface="Arial" pitchFamily="34" charset="0"/>
              </a:rPr>
              <a:t> does not necessarily mean </a:t>
            </a:r>
            <a:r>
              <a:rPr lang="en-US" sz="2200" i="1" u="sng" dirty="0">
                <a:latin typeface="Arial" pitchFamily="34" charset="0"/>
                <a:ea typeface="ＭＳ Ｐゴシック" pitchFamily="34" charset="-128"/>
                <a:cs typeface="Arial" pitchFamily="34" charset="0"/>
              </a:rPr>
              <a:t>welcome</a:t>
            </a:r>
            <a:r>
              <a:rPr lang="en-US" sz="2200" dirty="0">
                <a:latin typeface="Arial" pitchFamily="34" charset="0"/>
                <a:ea typeface="ＭＳ Ｐゴシック" pitchFamily="34" charset="-128"/>
                <a:cs typeface="Arial" pitchFamily="34" charset="0"/>
              </a:rPr>
              <a:t>. </a:t>
            </a:r>
          </a:p>
          <a:p>
            <a:pPr marL="346075" indent="-346075"/>
            <a:r>
              <a:rPr lang="en-US" sz="2200" dirty="0">
                <a:latin typeface="Arial" pitchFamily="34" charset="0"/>
                <a:ea typeface="ＭＳ Ｐゴシック" pitchFamily="34" charset="-128"/>
                <a:cs typeface="Arial" pitchFamily="34" charset="0"/>
              </a:rPr>
              <a:t>For sexual harassment to be actionable, it must be unwelcome and sufficiently severe or pervasive to alter the conditions of the victim’s employment and create an abusive working environment.</a:t>
            </a:r>
          </a:p>
          <a:p>
            <a:pPr marL="346075" indent="-346075"/>
            <a:r>
              <a:rPr lang="en-US" sz="2200" u="sng" dirty="0">
                <a:latin typeface="Arial" pitchFamily="34" charset="0"/>
                <a:ea typeface="ＭＳ Ｐゴシック" pitchFamily="34" charset="-128"/>
                <a:cs typeface="Arial" pitchFamily="34" charset="0"/>
              </a:rPr>
              <a:t>First recognition that hostile environment sexual harassment is actionable under Title VII</a:t>
            </a:r>
            <a:r>
              <a:rPr lang="en-US" sz="2200" dirty="0">
                <a:latin typeface="Arial" pitchFamily="34" charset="0"/>
                <a:ea typeface="ＭＳ Ｐゴシック" pitchFamily="34" charset="-128"/>
                <a:cs typeface="Arial" pitchFamily="34" charset="0"/>
              </a:rPr>
              <a:t>. </a:t>
            </a:r>
          </a:p>
          <a:p>
            <a:pPr marL="346075" indent="-346075"/>
            <a:endParaRPr lang="en-US"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3600" dirty="0" smtClean="0">
                <a:ea typeface="ＭＳ Ｐゴシック" pitchFamily="34" charset="-128"/>
              </a:rPr>
              <a:t>Sexual Harassment</a:t>
            </a:r>
            <a:br>
              <a:rPr lang="en-US" sz="3600" dirty="0" smtClean="0">
                <a:ea typeface="ＭＳ Ｐゴシック" pitchFamily="34" charset="-128"/>
              </a:rPr>
            </a:br>
            <a:r>
              <a:rPr lang="en-US" sz="3600" dirty="0" smtClean="0">
                <a:ea typeface="ＭＳ Ｐゴシック" pitchFamily="34" charset="-128"/>
              </a:rPr>
              <a:t>Supreme Court Case</a:t>
            </a:r>
          </a:p>
        </p:txBody>
      </p:sp>
      <p:sp>
        <p:nvSpPr>
          <p:cNvPr id="48130" name="Rectangle 3"/>
          <p:cNvSpPr>
            <a:spLocks noGrp="1" noChangeArrowheads="1"/>
          </p:cNvSpPr>
          <p:nvPr>
            <p:ph idx="1"/>
          </p:nvPr>
        </p:nvSpPr>
        <p:spPr>
          <a:xfrm>
            <a:off x="762000" y="1600200"/>
            <a:ext cx="11049000" cy="4191000"/>
          </a:xfrm>
        </p:spPr>
        <p:txBody>
          <a:bodyPr>
            <a:normAutofit/>
          </a:bodyPr>
          <a:lstStyle/>
          <a:p>
            <a:pPr marL="0" indent="0">
              <a:buNone/>
            </a:pPr>
            <a:r>
              <a:rPr lang="en-US" u="sng" dirty="0" smtClean="0">
                <a:latin typeface="Arial" pitchFamily="34" charset="0"/>
                <a:ea typeface="ＭＳ Ｐゴシック" pitchFamily="34" charset="-128"/>
                <a:cs typeface="Arial" pitchFamily="34" charset="0"/>
              </a:rPr>
              <a:t>Burlington Industries v. Ellerth </a:t>
            </a:r>
            <a:r>
              <a:rPr lang="en-US" dirty="0" smtClean="0">
                <a:latin typeface="Arial" pitchFamily="34" charset="0"/>
                <a:ea typeface="ＭＳ Ｐゴシック" pitchFamily="34" charset="-128"/>
                <a:cs typeface="Arial" pitchFamily="34" charset="0"/>
              </a:rPr>
              <a:t>and</a:t>
            </a:r>
            <a:r>
              <a:rPr lang="en-US" u="sng" dirty="0" smtClean="0">
                <a:latin typeface="Arial" pitchFamily="34" charset="0"/>
                <a:ea typeface="ＭＳ Ｐゴシック" pitchFamily="34" charset="-128"/>
                <a:cs typeface="Arial" pitchFamily="34" charset="0"/>
              </a:rPr>
              <a:t> Faragher v. City of Boca Raton (1998)</a:t>
            </a:r>
          </a:p>
          <a:p>
            <a:pPr marL="346075" indent="-346075">
              <a:spcBef>
                <a:spcPts val="1000"/>
              </a:spcBef>
            </a:pPr>
            <a:r>
              <a:rPr lang="en-US" sz="1800" err="1">
                <a:latin typeface="Arial" pitchFamily="34" charset="0"/>
                <a:ea typeface="ＭＳ Ｐゴシック" pitchFamily="34" charset="-128"/>
                <a:cs typeface="Arial" pitchFamily="34" charset="0"/>
              </a:rPr>
              <a:t>Ellerth</a:t>
            </a:r>
            <a:r>
              <a:rPr lang="en-US" sz="1800">
                <a:latin typeface="Arial" pitchFamily="34" charset="0"/>
                <a:ea typeface="ＭＳ Ｐゴシック" pitchFamily="34" charset="-128"/>
                <a:cs typeface="Arial" pitchFamily="34" charset="0"/>
              </a:rPr>
              <a:t> </a:t>
            </a:r>
            <a:r>
              <a:rPr lang="en-US" sz="1800" smtClean="0">
                <a:latin typeface="Arial" pitchFamily="34" charset="0"/>
                <a:ea typeface="ＭＳ Ｐゴシック" pitchFamily="34" charset="-128"/>
                <a:cs typeface="Arial" pitchFamily="34" charset="0"/>
              </a:rPr>
              <a:t>quit </a:t>
            </a:r>
            <a:r>
              <a:rPr lang="en-US" sz="1800" dirty="0">
                <a:latin typeface="Arial" pitchFamily="34" charset="0"/>
                <a:ea typeface="ＭＳ Ｐゴシック" pitchFamily="34" charset="-128"/>
                <a:cs typeface="Arial" pitchFamily="34" charset="0"/>
              </a:rPr>
              <a:t>her job - alleged supervisor made numerous threats to retaliate against her if she denied him sexual liberties.</a:t>
            </a:r>
          </a:p>
          <a:p>
            <a:pPr marL="803275" indent="-346075">
              <a:spcBef>
                <a:spcPts val="1000"/>
              </a:spcBef>
              <a:buFont typeface="Arial" pitchFamily="34" charset="0"/>
              <a:buChar char="−"/>
            </a:pPr>
            <a:r>
              <a:rPr lang="en-US" sz="1800" dirty="0">
                <a:latin typeface="Arial" pitchFamily="34" charset="0"/>
                <a:ea typeface="ＭＳ Ｐゴシック" pitchFamily="34" charset="-128"/>
                <a:cs typeface="Arial" pitchFamily="34" charset="0"/>
              </a:rPr>
              <a:t>The threats were not carried out.</a:t>
            </a:r>
          </a:p>
          <a:p>
            <a:pPr marL="803275" indent="-346075">
              <a:spcBef>
                <a:spcPts val="1000"/>
              </a:spcBef>
              <a:buFont typeface="Arial" pitchFamily="34" charset="0"/>
              <a:buChar char="−"/>
            </a:pPr>
            <a:r>
              <a:rPr lang="en-US" sz="1800" dirty="0">
                <a:latin typeface="Arial" pitchFamily="34" charset="0"/>
                <a:ea typeface="ＭＳ Ｐゴシック" pitchFamily="34" charset="-128"/>
                <a:cs typeface="Arial" pitchFamily="34" charset="0"/>
              </a:rPr>
              <a:t>Ellerth knew that Burlington had an anti-harassment policy – but did not tell anyone in authority about the harassment.</a:t>
            </a:r>
          </a:p>
          <a:p>
            <a:pPr marL="346075" indent="-346075">
              <a:spcBef>
                <a:spcPts val="1000"/>
              </a:spcBef>
            </a:pPr>
            <a:r>
              <a:rPr lang="en-US" sz="1800" dirty="0">
                <a:latin typeface="Arial" pitchFamily="34" charset="0"/>
                <a:ea typeface="ＭＳ Ｐゴシック" pitchFamily="34" charset="-128"/>
                <a:cs typeface="Arial" pitchFamily="34" charset="0"/>
              </a:rPr>
              <a:t>Faragher resigned as a lifeguard - alleged that her two immediate male supervisors created a “sexually hostile atmosphere” at work.</a:t>
            </a:r>
          </a:p>
          <a:p>
            <a:pPr marL="803275" indent="-346075">
              <a:spcBef>
                <a:spcPts val="1000"/>
              </a:spcBef>
              <a:buFont typeface="Arial" pitchFamily="34" charset="0"/>
              <a:buChar char="−"/>
            </a:pPr>
            <a:r>
              <a:rPr lang="en-US" sz="1800" dirty="0">
                <a:latin typeface="Arial" pitchFamily="34" charset="0"/>
                <a:ea typeface="ＭＳ Ｐゴシック" pitchFamily="34" charset="-128"/>
                <a:cs typeface="Arial" pitchFamily="34" charset="0"/>
              </a:rPr>
              <a:t>Repeatedly subjected her and other female lifeguards to “uninvited and offensive touching”, lewd remarks, and speaking of women in offensive terms.</a:t>
            </a:r>
          </a:p>
          <a:p>
            <a:pPr marL="803275" indent="-346075">
              <a:spcBef>
                <a:spcPts val="1000"/>
              </a:spcBef>
              <a:buFont typeface="Arial" pitchFamily="34" charset="0"/>
              <a:buChar char="−"/>
            </a:pPr>
            <a:r>
              <a:rPr lang="en-US" sz="1800" dirty="0">
                <a:latin typeface="Arial" pitchFamily="34" charset="0"/>
                <a:ea typeface="ＭＳ Ｐゴシック" pitchFamily="34" charset="-128"/>
                <a:cs typeface="Arial" pitchFamily="34" charset="0"/>
              </a:rPr>
              <a:t>Faragher failed to complain about the harassment during her employment.</a:t>
            </a:r>
          </a:p>
          <a:p>
            <a:pPr marL="346075" indent="-346075"/>
            <a:endParaRPr lang="en-US"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Ellerth and Faragher (cont.)</a:t>
            </a:r>
          </a:p>
        </p:txBody>
      </p:sp>
      <p:sp>
        <p:nvSpPr>
          <p:cNvPr id="48130" name="Rectangle 3"/>
          <p:cNvSpPr>
            <a:spLocks noGrp="1" noChangeArrowheads="1"/>
          </p:cNvSpPr>
          <p:nvPr>
            <p:ph idx="1"/>
          </p:nvPr>
        </p:nvSpPr>
        <p:spPr>
          <a:xfrm>
            <a:off x="685800" y="1600200"/>
            <a:ext cx="10820400" cy="4953000"/>
          </a:xfrm>
        </p:spPr>
        <p:txBody>
          <a:bodyPr>
            <a:normAutofit/>
          </a:bodyPr>
          <a:lstStyle/>
          <a:p>
            <a:pPr marL="0" indent="0">
              <a:buNone/>
            </a:pPr>
            <a:r>
              <a:rPr lang="en-US" dirty="0" smtClean="0">
                <a:latin typeface="Arial" pitchFamily="34" charset="0"/>
                <a:ea typeface="ＭＳ Ｐゴシック" pitchFamily="34" charset="-128"/>
                <a:cs typeface="Arial" pitchFamily="34" charset="0"/>
              </a:rPr>
              <a:t>Principles of Cases:</a:t>
            </a:r>
          </a:p>
          <a:p>
            <a:pPr marL="346075" indent="-346075"/>
            <a:r>
              <a:rPr lang="en-US" sz="2200" dirty="0">
                <a:latin typeface="Arial" pitchFamily="34" charset="0"/>
                <a:ea typeface="ＭＳ Ｐゴシック" pitchFamily="34" charset="-128"/>
                <a:cs typeface="Arial" pitchFamily="34" charset="0"/>
              </a:rPr>
              <a:t>When </a:t>
            </a:r>
            <a:r>
              <a:rPr lang="en-US" sz="2200" u="sng" dirty="0">
                <a:latin typeface="Arial" pitchFamily="34" charset="0"/>
                <a:ea typeface="ＭＳ Ｐゴシック" pitchFamily="34" charset="-128"/>
                <a:cs typeface="Arial" pitchFamily="34" charset="0"/>
              </a:rPr>
              <a:t>sexual harassment by a supervisor </a:t>
            </a:r>
            <a:r>
              <a:rPr lang="en-US" sz="2200" dirty="0">
                <a:latin typeface="Arial" pitchFamily="34" charset="0"/>
                <a:ea typeface="ＭＳ Ｐゴシック" pitchFamily="34" charset="-128"/>
                <a:cs typeface="Arial" pitchFamily="34" charset="0"/>
              </a:rPr>
              <a:t>results in </a:t>
            </a:r>
            <a:r>
              <a:rPr lang="en-US" sz="2200" b="1" i="1" dirty="0">
                <a:latin typeface="Arial" pitchFamily="34" charset="0"/>
                <a:ea typeface="ＭＳ Ｐゴシック" pitchFamily="34" charset="-128"/>
                <a:cs typeface="Arial" pitchFamily="34" charset="0"/>
              </a:rPr>
              <a:t>tangible employment action </a:t>
            </a:r>
            <a:r>
              <a:rPr lang="en-US" sz="2200" dirty="0">
                <a:latin typeface="Arial" pitchFamily="34" charset="0"/>
                <a:ea typeface="ＭＳ Ｐゴシック" pitchFamily="34" charset="-128"/>
                <a:cs typeface="Arial" pitchFamily="34" charset="0"/>
              </a:rPr>
              <a:t>against an employee, employer is </a:t>
            </a:r>
            <a:r>
              <a:rPr lang="en-US" sz="2200" u="sng" dirty="0">
                <a:latin typeface="Arial" pitchFamily="34" charset="0"/>
                <a:ea typeface="ＭＳ Ｐゴシック" pitchFamily="34" charset="-128"/>
                <a:cs typeface="Arial" pitchFamily="34" charset="0"/>
              </a:rPr>
              <a:t>automatically liable</a:t>
            </a:r>
            <a:r>
              <a:rPr lang="en-US" sz="2200" dirty="0">
                <a:latin typeface="Arial" pitchFamily="34" charset="0"/>
                <a:ea typeface="ＭＳ Ｐゴシック" pitchFamily="34" charset="-128"/>
                <a:cs typeface="Arial" pitchFamily="34" charset="0"/>
              </a:rPr>
              <a:t>.</a:t>
            </a:r>
          </a:p>
          <a:p>
            <a:pPr marL="346075" indent="-346075"/>
            <a:r>
              <a:rPr lang="en-US" sz="2200" dirty="0">
                <a:latin typeface="Arial" pitchFamily="34" charset="0"/>
                <a:ea typeface="ＭＳ Ｐゴシック" pitchFamily="34" charset="-128"/>
                <a:cs typeface="Arial" pitchFamily="34" charset="0"/>
              </a:rPr>
              <a:t>If no tangible action taken, an affirmative defense is available, if the employer exercised reasonable care to prevent and correct promptly any sexually harassing behavior (has anti-harassment policy and complaint avenues).</a:t>
            </a:r>
          </a:p>
          <a:p>
            <a:pPr marL="346075" indent="-346075"/>
            <a:r>
              <a:rPr lang="en-US" sz="2200" dirty="0">
                <a:latin typeface="Arial" pitchFamily="34" charset="0"/>
                <a:ea typeface="ＭＳ Ｐゴシック" pitchFamily="34" charset="-128"/>
                <a:cs typeface="Arial" pitchFamily="34" charset="0"/>
              </a:rPr>
              <a:t>The employee unreasonably failed to take preventive or corrective opportunities provided by employer (failed to take advantage of complaint process).</a:t>
            </a:r>
          </a:p>
          <a:p>
            <a:pPr marL="0" indent="0">
              <a:lnSpc>
                <a:spcPct val="110000"/>
              </a:lnSpc>
              <a:buNone/>
            </a:pPr>
            <a:endParaRPr lang="en-US"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210800" cy="1143001"/>
          </a:xfrm>
        </p:spPr>
        <p:txBody>
          <a:bodyPr>
            <a:normAutofit/>
          </a:bodyPr>
          <a:lstStyle/>
          <a:p>
            <a:pPr eaLnBrk="1" hangingPunct="1"/>
            <a:r>
              <a:rPr lang="en-US" sz="3600" dirty="0" smtClean="0">
                <a:ea typeface="ＭＳ Ｐゴシック" pitchFamily="34" charset="-128"/>
              </a:rPr>
              <a:t>Liability Standards for Sexual Harassment Extended </a:t>
            </a:r>
            <a:br>
              <a:rPr lang="en-US" sz="3600" dirty="0" smtClean="0">
                <a:ea typeface="ＭＳ Ｐゴシック" pitchFamily="34" charset="-128"/>
              </a:rPr>
            </a:br>
            <a:r>
              <a:rPr lang="en-US" sz="3600" dirty="0" smtClean="0">
                <a:ea typeface="ＭＳ Ｐゴシック" pitchFamily="34" charset="-128"/>
              </a:rPr>
              <a:t>to All Forms of Unlawful Harassment</a:t>
            </a:r>
          </a:p>
        </p:txBody>
      </p:sp>
      <p:sp>
        <p:nvSpPr>
          <p:cNvPr id="48130" name="Rectangle 3"/>
          <p:cNvSpPr>
            <a:spLocks noGrp="1" noChangeArrowheads="1"/>
          </p:cNvSpPr>
          <p:nvPr>
            <p:ph idx="1"/>
          </p:nvPr>
        </p:nvSpPr>
        <p:spPr>
          <a:xfrm>
            <a:off x="685800" y="1676400"/>
            <a:ext cx="11125200" cy="3581400"/>
          </a:xfrm>
        </p:spPr>
        <p:txBody>
          <a:bodyPr>
            <a:normAutofit/>
          </a:bodyPr>
          <a:lstStyle/>
          <a:p>
            <a:pPr marL="0" indent="0">
              <a:buNone/>
            </a:pPr>
            <a:r>
              <a:rPr lang="en-US" sz="2400" dirty="0">
                <a:latin typeface="Arial" pitchFamily="34" charset="0"/>
                <a:ea typeface="ＭＳ Ｐゴシック" pitchFamily="34" charset="-128"/>
                <a:cs typeface="Arial" pitchFamily="34" charset="0"/>
              </a:rPr>
              <a:t>The U.S. Equal Employment Opportunity Commission (EEOC) adopted the principles the Supreme Court set forth in </a:t>
            </a:r>
            <a:r>
              <a:rPr lang="en-US" sz="2400" u="sng" dirty="0">
                <a:latin typeface="Arial" pitchFamily="34" charset="0"/>
                <a:ea typeface="ＭＳ Ｐゴシック" pitchFamily="34" charset="-128"/>
                <a:cs typeface="Arial" pitchFamily="34" charset="0"/>
              </a:rPr>
              <a:t>Ellerth</a:t>
            </a:r>
            <a:r>
              <a:rPr lang="en-US" sz="2400" dirty="0">
                <a:latin typeface="Arial" pitchFamily="34" charset="0"/>
                <a:ea typeface="ＭＳ Ｐゴシック" pitchFamily="34" charset="-128"/>
                <a:cs typeface="Arial" pitchFamily="34" charset="0"/>
              </a:rPr>
              <a:t> and </a:t>
            </a:r>
            <a:r>
              <a:rPr lang="en-US" sz="2400" u="sng" dirty="0" err="1">
                <a:latin typeface="Arial" pitchFamily="34" charset="0"/>
                <a:ea typeface="ＭＳ Ｐゴシック" pitchFamily="34" charset="-128"/>
                <a:cs typeface="Arial" pitchFamily="34" charset="0"/>
              </a:rPr>
              <a:t>Faragher</a:t>
            </a:r>
            <a:r>
              <a:rPr lang="en-US" sz="2400" dirty="0" smtClean="0">
                <a:latin typeface="Arial" pitchFamily="34" charset="0"/>
                <a:ea typeface="ＭＳ Ｐゴシック" pitchFamily="34" charset="-128"/>
                <a:cs typeface="Arial" pitchFamily="34" charset="0"/>
              </a:rPr>
              <a:t>.</a:t>
            </a:r>
            <a:br>
              <a:rPr lang="en-US" sz="2400" dirty="0" smtClean="0">
                <a:latin typeface="Arial" pitchFamily="34" charset="0"/>
                <a:ea typeface="ＭＳ Ｐゴシック" pitchFamily="34" charset="-128"/>
                <a:cs typeface="Arial" pitchFamily="34" charset="0"/>
              </a:rPr>
            </a:br>
            <a:endParaRPr lang="en-US" sz="2400" dirty="0">
              <a:latin typeface="Arial" pitchFamily="34" charset="0"/>
              <a:ea typeface="ＭＳ Ｐゴシック" pitchFamily="34" charset="-128"/>
              <a:cs typeface="Arial" pitchFamily="34" charset="0"/>
            </a:endParaRPr>
          </a:p>
          <a:p>
            <a:pPr marL="0" indent="0">
              <a:buNone/>
            </a:pPr>
            <a:r>
              <a:rPr lang="en-US" sz="2400" dirty="0">
                <a:latin typeface="Arial" pitchFamily="34" charset="0"/>
                <a:ea typeface="ＭＳ Ｐゴシック" pitchFamily="34" charset="-128"/>
                <a:cs typeface="Arial" pitchFamily="34" charset="0"/>
              </a:rPr>
              <a:t>Additionally, the Commission stated that while the </a:t>
            </a:r>
            <a:r>
              <a:rPr lang="en-US" sz="2400" u="sng" dirty="0">
                <a:latin typeface="Arial" pitchFamily="34" charset="0"/>
                <a:ea typeface="ＭＳ Ｐゴシック" pitchFamily="34" charset="-128"/>
                <a:cs typeface="Arial" pitchFamily="34" charset="0"/>
              </a:rPr>
              <a:t>Ellerth</a:t>
            </a:r>
            <a:r>
              <a:rPr lang="en-US" sz="2400" dirty="0">
                <a:latin typeface="Arial" pitchFamily="34" charset="0"/>
                <a:ea typeface="ＭＳ Ｐゴシック" pitchFamily="34" charset="-128"/>
                <a:cs typeface="Arial" pitchFamily="34" charset="0"/>
              </a:rPr>
              <a:t> and </a:t>
            </a:r>
            <a:r>
              <a:rPr lang="en-US" sz="2400" u="sng" dirty="0">
                <a:latin typeface="Arial" pitchFamily="34" charset="0"/>
                <a:ea typeface="ＭＳ Ｐゴシック" pitchFamily="34" charset="-128"/>
                <a:cs typeface="Arial" pitchFamily="34" charset="0"/>
              </a:rPr>
              <a:t>Faragher</a:t>
            </a:r>
            <a:r>
              <a:rPr lang="en-US" sz="2400" dirty="0">
                <a:latin typeface="Arial" pitchFamily="34" charset="0"/>
                <a:ea typeface="ＭＳ Ｐゴシック" pitchFamily="34" charset="-128"/>
                <a:cs typeface="Arial" pitchFamily="34" charset="0"/>
              </a:rPr>
              <a:t> decisions addressed sexual harassment, the same basic </a:t>
            </a:r>
            <a:r>
              <a:rPr lang="en-US" sz="2400" u="sng" dirty="0">
                <a:latin typeface="Arial" pitchFamily="34" charset="0"/>
                <a:ea typeface="ＭＳ Ｐゴシック" pitchFamily="34" charset="-128"/>
                <a:cs typeface="Arial" pitchFamily="34" charset="0"/>
              </a:rPr>
              <a:t>standards of liability apply to all forms of unlawful harassment</a:t>
            </a:r>
            <a:r>
              <a:rPr lang="en-US" sz="2400" dirty="0">
                <a:latin typeface="Arial" pitchFamily="34" charset="0"/>
                <a:ea typeface="ＭＳ Ｐゴシック" pitchFamily="34" charset="-128"/>
                <a:cs typeface="Arial" pitchFamily="34" charset="0"/>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363200" cy="1143001"/>
          </a:xfrm>
        </p:spPr>
        <p:txBody>
          <a:bodyPr>
            <a:noAutofit/>
          </a:bodyPr>
          <a:lstStyle/>
          <a:p>
            <a:pPr eaLnBrk="1" hangingPunct="1"/>
            <a:r>
              <a:rPr lang="en-US" sz="3600" dirty="0" smtClean="0">
                <a:ea typeface="ＭＳ Ｐゴシック" pitchFamily="34" charset="-128"/>
              </a:rPr>
              <a:t>Harassment that Results in a Tangible </a:t>
            </a:r>
            <a:br>
              <a:rPr lang="en-US" sz="3600" dirty="0" smtClean="0">
                <a:ea typeface="ＭＳ Ｐゴシック" pitchFamily="34" charset="-128"/>
              </a:rPr>
            </a:br>
            <a:r>
              <a:rPr lang="en-US" sz="3600" dirty="0" smtClean="0">
                <a:ea typeface="ＭＳ Ｐゴシック" pitchFamily="34" charset="-128"/>
              </a:rPr>
              <a:t>Employment Action</a:t>
            </a:r>
          </a:p>
        </p:txBody>
      </p:sp>
      <p:sp>
        <p:nvSpPr>
          <p:cNvPr id="48130" name="Rectangle 3"/>
          <p:cNvSpPr>
            <a:spLocks noGrp="1" noChangeArrowheads="1"/>
          </p:cNvSpPr>
          <p:nvPr>
            <p:ph idx="1"/>
          </p:nvPr>
        </p:nvSpPr>
        <p:spPr>
          <a:xfrm>
            <a:off x="609600" y="1676400"/>
            <a:ext cx="11353800" cy="4876800"/>
          </a:xfrm>
        </p:spPr>
        <p:txBody>
          <a:bodyPr>
            <a:normAutofit/>
          </a:bodyPr>
          <a:lstStyle/>
          <a:p>
            <a:pPr marL="346075" indent="-346075"/>
            <a:r>
              <a:rPr lang="en-US" sz="2400" dirty="0" smtClean="0">
                <a:latin typeface="Arial" pitchFamily="34" charset="0"/>
                <a:ea typeface="ＭＳ Ｐゴシック" pitchFamily="34" charset="-128"/>
                <a:cs typeface="Arial" pitchFamily="34" charset="0"/>
              </a:rPr>
              <a:t>A management official’s harassment that results a significant change in an individual’s employment status (e.g., hiring, firing, promotion, failure to promote, demotion, undesirable reassignment).</a:t>
            </a:r>
          </a:p>
          <a:p>
            <a:pPr marL="346075" indent="-346075"/>
            <a:r>
              <a:rPr lang="en-US" sz="2400" b="1" dirty="0" smtClean="0">
                <a:latin typeface="Arial" pitchFamily="34" charset="0"/>
                <a:ea typeface="ＭＳ Ｐゴシック" pitchFamily="34" charset="-128"/>
                <a:cs typeface="Arial" pitchFamily="34" charset="0"/>
              </a:rPr>
              <a:t>Only</a:t>
            </a:r>
            <a:r>
              <a:rPr lang="en-US" sz="2400" dirty="0" smtClean="0">
                <a:latin typeface="Arial" pitchFamily="34" charset="0"/>
                <a:ea typeface="ＭＳ Ｐゴシック" pitchFamily="34" charset="-128"/>
                <a:cs typeface="Arial" pitchFamily="34" charset="0"/>
              </a:rPr>
              <a:t> management officials or other individuals designated to perform supervisory functions (e. g., scheduling, approving vacation, evaluating performance) can commit this type of harassment.</a:t>
            </a:r>
          </a:p>
          <a:p>
            <a:pPr marL="346075" indent="-346075"/>
            <a:r>
              <a:rPr lang="en-US" sz="2400" dirty="0" smtClean="0">
                <a:latin typeface="Arial" pitchFamily="34" charset="0"/>
                <a:ea typeface="ＭＳ Ｐゴシック" pitchFamily="34" charset="-128"/>
                <a:cs typeface="Arial" pitchFamily="34" charset="0"/>
              </a:rPr>
              <a:t>The Company is </a:t>
            </a:r>
            <a:r>
              <a:rPr lang="en-US" sz="2400" b="1" dirty="0" smtClean="0">
                <a:latin typeface="Arial" pitchFamily="34" charset="0"/>
                <a:ea typeface="ＭＳ Ｐゴシック" pitchFamily="34" charset="-128"/>
                <a:cs typeface="Arial" pitchFamily="34" charset="0"/>
              </a:rPr>
              <a:t>automatically liable </a:t>
            </a:r>
            <a:r>
              <a:rPr lang="en-US" sz="2400" dirty="0" smtClean="0">
                <a:latin typeface="Arial" pitchFamily="34" charset="0"/>
                <a:ea typeface="ＭＳ Ｐゴシック" pitchFamily="34" charset="-128"/>
                <a:cs typeface="Arial" pitchFamily="34" charset="0"/>
              </a:rPr>
              <a:t>for this type of harassment regardless of whether upper management had knowledge of it. </a:t>
            </a:r>
            <a:endParaRPr lang="en-US" sz="2400" u="sng"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Hostile Environment Harassment</a:t>
            </a:r>
          </a:p>
        </p:txBody>
      </p:sp>
      <p:sp>
        <p:nvSpPr>
          <p:cNvPr id="48130" name="Rectangle 3"/>
          <p:cNvSpPr>
            <a:spLocks noGrp="1" noChangeArrowheads="1"/>
          </p:cNvSpPr>
          <p:nvPr>
            <p:ph idx="1"/>
          </p:nvPr>
        </p:nvSpPr>
        <p:spPr>
          <a:xfrm>
            <a:off x="762000" y="1524000"/>
            <a:ext cx="10744200" cy="5029200"/>
          </a:xfrm>
        </p:spPr>
        <p:txBody>
          <a:bodyPr>
            <a:normAutofit/>
          </a:bodyPr>
          <a:lstStyle/>
          <a:p>
            <a:pPr marL="346075" indent="-346075"/>
            <a:r>
              <a:rPr lang="en-US" sz="2200" dirty="0">
                <a:latin typeface="Arial" pitchFamily="34" charset="0"/>
                <a:ea typeface="ＭＳ Ｐゴシック" pitchFamily="34" charset="-128"/>
                <a:cs typeface="Arial" pitchFamily="34" charset="0"/>
              </a:rPr>
              <a:t>Comments or conduct that have the purpose or effect of unreasonably interfering with an individual’s work performance or </a:t>
            </a:r>
            <a:r>
              <a:rPr lang="en-US" sz="2200" u="sng" dirty="0">
                <a:latin typeface="Arial" pitchFamily="34" charset="0"/>
                <a:ea typeface="ＭＳ Ｐゴシック" pitchFamily="34" charset="-128"/>
                <a:cs typeface="Arial" pitchFamily="34" charset="0"/>
              </a:rPr>
              <a:t>creating an intimidating or offensive working environment</a:t>
            </a:r>
            <a:r>
              <a:rPr lang="en-US" sz="2200" dirty="0">
                <a:latin typeface="Arial" pitchFamily="34" charset="0"/>
                <a:ea typeface="ＭＳ Ｐゴシック" pitchFamily="34" charset="-128"/>
                <a:cs typeface="Arial" pitchFamily="34" charset="0"/>
              </a:rPr>
              <a:t>.</a:t>
            </a:r>
          </a:p>
          <a:p>
            <a:pPr marL="346075" indent="-346075"/>
            <a:r>
              <a:rPr lang="en-US" sz="2200" dirty="0">
                <a:latin typeface="Arial" pitchFamily="34" charset="0"/>
                <a:ea typeface="ＭＳ Ｐゴシック" pitchFamily="34" charset="-128"/>
                <a:cs typeface="Arial" pitchFamily="34" charset="0"/>
              </a:rPr>
              <a:t>This category of harassment is often more subtle than harassment that results in a tangible employment action, and is often more difficult to determine where the line falls between lawful and unlawful.</a:t>
            </a:r>
          </a:p>
          <a:p>
            <a:pPr marL="346075" indent="-346075"/>
            <a:r>
              <a:rPr lang="en-US" sz="2200" dirty="0">
                <a:latin typeface="Arial" pitchFamily="34" charset="0"/>
                <a:ea typeface="ＭＳ Ｐゴシック" pitchFamily="34" charset="-128"/>
                <a:cs typeface="Arial" pitchFamily="34" charset="0"/>
              </a:rPr>
              <a:t>The key issues here are </a:t>
            </a:r>
            <a:r>
              <a:rPr lang="en-US" sz="2200" u="sng" dirty="0">
                <a:latin typeface="Arial" pitchFamily="34" charset="0"/>
                <a:ea typeface="ＭＳ Ｐゴシック" pitchFamily="34" charset="-128"/>
                <a:cs typeface="Arial" pitchFamily="34" charset="0"/>
              </a:rPr>
              <a:t>frequency and severity</a:t>
            </a:r>
            <a:r>
              <a:rPr lang="en-US" sz="2200" dirty="0">
                <a:latin typeface="Arial" pitchFamily="34" charset="0"/>
                <a:ea typeface="ＭＳ Ｐゴシック" pitchFamily="34" charset="-128"/>
                <a:cs typeface="Arial" pitchFamily="34" charset="0"/>
              </a:rPr>
              <a:t>.</a:t>
            </a:r>
          </a:p>
          <a:p>
            <a:pPr marL="346075" indent="-346075"/>
            <a:r>
              <a:rPr lang="en-US" sz="2200" dirty="0">
                <a:latin typeface="Arial" pitchFamily="34" charset="0"/>
                <a:ea typeface="ＭＳ Ｐゴシック" pitchFamily="34" charset="-128"/>
                <a:cs typeface="Arial" pitchFamily="34" charset="0"/>
              </a:rPr>
              <a:t>“Reasonable person” standard governs.</a:t>
            </a:r>
          </a:p>
          <a:p>
            <a:pPr marL="346075" indent="-346075"/>
            <a:r>
              <a:rPr lang="en-US" sz="2200" u="sng" dirty="0">
                <a:latin typeface="Arial" pitchFamily="34" charset="0"/>
                <a:ea typeface="ＭＳ Ｐゴシック" pitchFamily="34" charset="-128"/>
                <a:cs typeface="Arial" pitchFamily="34" charset="0"/>
              </a:rPr>
              <a:t>Anyone can commit this type of harassment - a management official, coworker or non-employee</a:t>
            </a:r>
            <a:r>
              <a:rPr lang="en-US" sz="2200" dirty="0">
                <a:latin typeface="Arial" pitchFamily="34" charset="0"/>
                <a:ea typeface="ＭＳ Ｐゴシック" pitchFamily="34" charset="-128"/>
                <a:cs typeface="Arial" pitchFamily="34" charset="0"/>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3600" dirty="0" smtClean="0">
                <a:ea typeface="ＭＳ Ｐゴシック" pitchFamily="34" charset="-128"/>
              </a:rPr>
              <a:t>Hostile Environment Harassment:</a:t>
            </a:r>
            <a:br>
              <a:rPr lang="en-US" sz="3600" dirty="0" smtClean="0">
                <a:ea typeface="ＭＳ Ｐゴシック" pitchFamily="34" charset="-128"/>
              </a:rPr>
            </a:br>
            <a:r>
              <a:rPr lang="en-US" sz="3600" dirty="0" smtClean="0">
                <a:ea typeface="ＭＳ Ｐゴシック" pitchFamily="34" charset="-128"/>
              </a:rPr>
              <a:t>Examples of Actions</a:t>
            </a:r>
          </a:p>
        </p:txBody>
      </p:sp>
      <p:sp>
        <p:nvSpPr>
          <p:cNvPr id="48130" name="Rectangle 3"/>
          <p:cNvSpPr>
            <a:spLocks noGrp="1" noChangeArrowheads="1"/>
          </p:cNvSpPr>
          <p:nvPr>
            <p:ph idx="1"/>
          </p:nvPr>
        </p:nvSpPr>
        <p:spPr>
          <a:xfrm>
            <a:off x="838200" y="1676400"/>
            <a:ext cx="10363200" cy="4114800"/>
          </a:xfrm>
        </p:spPr>
        <p:txBody>
          <a:bodyPr>
            <a:normAutofit/>
          </a:bodyPr>
          <a:lstStyle/>
          <a:p>
            <a:r>
              <a:rPr lang="en-US" sz="2200" dirty="0">
                <a:latin typeface="Arial" pitchFamily="34" charset="0"/>
                <a:ea typeface="ＭＳ Ｐゴシック" pitchFamily="34" charset="-128"/>
                <a:cs typeface="Arial" pitchFamily="34" charset="0"/>
              </a:rPr>
              <a:t>Pressure for dates;</a:t>
            </a:r>
          </a:p>
          <a:p>
            <a:r>
              <a:rPr lang="en-US" sz="2200" dirty="0">
                <a:latin typeface="Arial" pitchFamily="34" charset="0"/>
                <a:ea typeface="ＭＳ Ｐゴシック" pitchFamily="34" charset="-128"/>
                <a:cs typeface="Arial" pitchFamily="34" charset="0"/>
              </a:rPr>
              <a:t>Making offensive remarks about looks, clothing, body parts;</a:t>
            </a:r>
          </a:p>
          <a:p>
            <a:r>
              <a:rPr lang="en-US" sz="2200" dirty="0">
                <a:latin typeface="Arial" pitchFamily="34" charset="0"/>
                <a:ea typeface="ＭＳ Ｐゴシック" pitchFamily="34" charset="-128"/>
                <a:cs typeface="Arial" pitchFamily="34" charset="0"/>
              </a:rPr>
              <a:t>Touching in a way that may make an individual feel uncomfortable;</a:t>
            </a:r>
          </a:p>
          <a:p>
            <a:r>
              <a:rPr lang="en-US" sz="2200" dirty="0">
                <a:latin typeface="Arial" pitchFamily="34" charset="0"/>
                <a:ea typeface="ＭＳ Ｐゴシック" pitchFamily="34" charset="-128"/>
                <a:cs typeface="Arial" pitchFamily="34" charset="0"/>
              </a:rPr>
              <a:t>Telling sexual jokes, hanging sexual posters;</a:t>
            </a:r>
          </a:p>
          <a:p>
            <a:r>
              <a:rPr lang="en-US" sz="2200" dirty="0">
                <a:latin typeface="Arial" pitchFamily="34" charset="0"/>
                <a:ea typeface="ＭＳ Ｐゴシック" pitchFamily="34" charset="-128"/>
                <a:cs typeface="Arial" pitchFamily="34" charset="0"/>
              </a:rPr>
              <a:t>Using racially derogatory words, phrases, epithets;</a:t>
            </a:r>
          </a:p>
          <a:p>
            <a:r>
              <a:rPr lang="en-US" sz="2200" dirty="0">
                <a:latin typeface="Arial" pitchFamily="34" charset="0"/>
                <a:ea typeface="ＭＳ Ｐゴシック" pitchFamily="34" charset="-128"/>
                <a:cs typeface="Arial" pitchFamily="34" charset="0"/>
              </a:rPr>
              <a:t>Demonstrations of a racial or ethnic nature such as the use of gestures, pictures or drawing which would offend a particular racial or ethnic group.</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3600" dirty="0" smtClean="0">
                <a:ea typeface="ＭＳ Ｐゴシック" pitchFamily="34" charset="-128"/>
              </a:rPr>
              <a:t>Hostile Environment Harassment:</a:t>
            </a:r>
            <a:br>
              <a:rPr lang="en-US" sz="3600" dirty="0" smtClean="0">
                <a:ea typeface="ＭＳ Ｐゴシック" pitchFamily="34" charset="-128"/>
              </a:rPr>
            </a:br>
            <a:r>
              <a:rPr lang="en-US" sz="3600" dirty="0" smtClean="0">
                <a:ea typeface="ＭＳ Ｐゴシック" pitchFamily="34" charset="-128"/>
              </a:rPr>
              <a:t>Examples of Actions (cont.)</a:t>
            </a:r>
          </a:p>
        </p:txBody>
      </p:sp>
      <p:sp>
        <p:nvSpPr>
          <p:cNvPr id="48130" name="Rectangle 3"/>
          <p:cNvSpPr>
            <a:spLocks noGrp="1" noChangeArrowheads="1"/>
          </p:cNvSpPr>
          <p:nvPr>
            <p:ph idx="1"/>
          </p:nvPr>
        </p:nvSpPr>
        <p:spPr>
          <a:xfrm>
            <a:off x="762000" y="1676400"/>
            <a:ext cx="10515600" cy="4876800"/>
          </a:xfrm>
        </p:spPr>
        <p:txBody>
          <a:bodyPr>
            <a:normAutofit/>
          </a:bodyPr>
          <a:lstStyle/>
          <a:p>
            <a:r>
              <a:rPr lang="en-US" sz="2200" dirty="0">
                <a:latin typeface="Arial" pitchFamily="34" charset="0"/>
                <a:ea typeface="ＭＳ Ｐゴシック" pitchFamily="34" charset="-128"/>
                <a:cs typeface="Arial" pitchFamily="34" charset="0"/>
              </a:rPr>
              <a:t>Comments about an individual’s skin color or other racial/ethnic characteristics;</a:t>
            </a:r>
          </a:p>
          <a:p>
            <a:r>
              <a:rPr lang="en-US" sz="2200" dirty="0">
                <a:latin typeface="Arial" pitchFamily="34" charset="0"/>
                <a:ea typeface="ＭＳ Ｐゴシック" pitchFamily="34" charset="-128"/>
                <a:cs typeface="Arial" pitchFamily="34" charset="0"/>
              </a:rPr>
              <a:t>Negative comments about an employee’s religious beliefs;</a:t>
            </a:r>
          </a:p>
          <a:p>
            <a:r>
              <a:rPr lang="en-US" sz="2200" dirty="0">
                <a:latin typeface="Arial" pitchFamily="34" charset="0"/>
                <a:ea typeface="ＭＳ Ｐゴシック" pitchFamily="34" charset="-128"/>
                <a:cs typeface="Arial" pitchFamily="34" charset="0"/>
              </a:rPr>
              <a:t>Negative  stereotypes regarding an employee’s birthplace or ancestry;</a:t>
            </a:r>
          </a:p>
          <a:p>
            <a:r>
              <a:rPr lang="en-US" sz="2200" dirty="0">
                <a:latin typeface="Arial" pitchFamily="34" charset="0"/>
                <a:ea typeface="ＭＳ Ｐゴシック" pitchFamily="34" charset="-128"/>
                <a:cs typeface="Arial" pitchFamily="34" charset="0"/>
              </a:rPr>
              <a:t>Negative comments about an employee’s age when referring to employees 40 and over;</a:t>
            </a:r>
          </a:p>
          <a:p>
            <a:r>
              <a:rPr lang="en-US" sz="2200" dirty="0">
                <a:latin typeface="Arial" pitchFamily="34" charset="0"/>
                <a:ea typeface="ＭＳ Ｐゴシック" pitchFamily="34" charset="-128"/>
                <a:cs typeface="Arial" pitchFamily="34" charset="0"/>
              </a:rPr>
              <a:t>Derogatory or intimidating references to an employee’s mental or physical impairment.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210800" cy="1143001"/>
          </a:xfrm>
        </p:spPr>
        <p:txBody>
          <a:bodyPr>
            <a:noAutofit/>
          </a:bodyPr>
          <a:lstStyle/>
          <a:p>
            <a:pPr eaLnBrk="1" hangingPunct="1"/>
            <a:r>
              <a:rPr lang="en-US" sz="4000" dirty="0" smtClean="0">
                <a:ea typeface="ＭＳ Ｐゴシック" pitchFamily="34" charset="-128"/>
              </a:rPr>
              <a:t>Harassment Complaints Key Elements</a:t>
            </a:r>
          </a:p>
        </p:txBody>
      </p:sp>
      <p:sp>
        <p:nvSpPr>
          <p:cNvPr id="48130" name="Rectangle 3"/>
          <p:cNvSpPr>
            <a:spLocks noGrp="1" noChangeArrowheads="1"/>
          </p:cNvSpPr>
          <p:nvPr>
            <p:ph idx="1"/>
          </p:nvPr>
        </p:nvSpPr>
        <p:spPr>
          <a:xfrm>
            <a:off x="838200" y="1752600"/>
            <a:ext cx="10439400" cy="4800600"/>
          </a:xfrm>
        </p:spPr>
        <p:txBody>
          <a:bodyPr>
            <a:normAutofit/>
          </a:bodyPr>
          <a:lstStyle/>
          <a:p>
            <a:pPr marL="346075" indent="-346075"/>
            <a:r>
              <a:rPr lang="en-US" sz="2400" dirty="0">
                <a:latin typeface="Arial" pitchFamily="34" charset="0"/>
                <a:ea typeface="ＭＳ Ｐゴシック" pitchFamily="34" charset="-128"/>
                <a:cs typeface="Arial" pitchFamily="34" charset="0"/>
              </a:rPr>
              <a:t>Conduct must affect a term, condition, or privilege of employment.</a:t>
            </a:r>
          </a:p>
          <a:p>
            <a:pPr marL="346075" indent="-346075"/>
            <a:r>
              <a:rPr lang="en-US" sz="2400" u="sng" dirty="0">
                <a:latin typeface="Arial" pitchFamily="34" charset="0"/>
                <a:ea typeface="ＭＳ Ｐゴシック" pitchFamily="34" charset="-128"/>
                <a:cs typeface="Arial" pitchFamily="34" charset="0"/>
              </a:rPr>
              <a:t>Must be unwelcome</a:t>
            </a:r>
            <a:r>
              <a:rPr lang="en-US" sz="2400" dirty="0">
                <a:latin typeface="Arial" pitchFamily="34" charset="0"/>
                <a:ea typeface="ＭＳ Ｐゴシック" pitchFamily="34" charset="-128"/>
                <a:cs typeface="Arial" pitchFamily="34" charset="0"/>
              </a:rPr>
              <a:t>.</a:t>
            </a:r>
          </a:p>
          <a:p>
            <a:pPr marL="346075" indent="-346075"/>
            <a:r>
              <a:rPr lang="en-US" sz="2400" dirty="0">
                <a:latin typeface="Arial" pitchFamily="34" charset="0"/>
                <a:ea typeface="ＭＳ Ｐゴシック" pitchFamily="34" charset="-128"/>
                <a:cs typeface="Arial" pitchFamily="34" charset="0"/>
              </a:rPr>
              <a:t>Can be based on race, color, religion, national origin, sex, sexual orientation, age or disability.</a:t>
            </a:r>
          </a:p>
          <a:p>
            <a:pPr marL="346075" indent="-346075"/>
            <a:r>
              <a:rPr lang="en-US" sz="2400" dirty="0">
                <a:latin typeface="Arial" pitchFamily="34" charset="0"/>
                <a:ea typeface="ＭＳ Ｐゴシック" pitchFamily="34" charset="-128"/>
                <a:cs typeface="Arial" pitchFamily="34" charset="0"/>
              </a:rPr>
              <a:t>Is </a:t>
            </a:r>
            <a:r>
              <a:rPr lang="en-US" sz="2400" u="sng" dirty="0">
                <a:latin typeface="Arial" pitchFamily="34" charset="0"/>
                <a:ea typeface="ＭＳ Ｐゴシック" pitchFamily="34" charset="-128"/>
                <a:cs typeface="Arial" pitchFamily="34" charset="0"/>
              </a:rPr>
              <a:t>severe or pervasive</a:t>
            </a:r>
            <a:r>
              <a:rPr lang="en-US" sz="2400" dirty="0">
                <a:latin typeface="Arial" pitchFamily="34" charset="0"/>
                <a:ea typeface="ＭＳ Ｐゴシック" pitchFamily="34" charset="-128"/>
                <a:cs typeface="Arial" pitchFamily="34" charset="0"/>
              </a:rPr>
              <a:t> under a </a:t>
            </a:r>
            <a:r>
              <a:rPr lang="en-US" sz="2400" u="sng" dirty="0">
                <a:latin typeface="Arial" pitchFamily="34" charset="0"/>
                <a:ea typeface="ＭＳ Ｐゴシック" pitchFamily="34" charset="-128"/>
                <a:cs typeface="Arial" pitchFamily="34" charset="0"/>
              </a:rPr>
              <a:t>reasonable person standard</a:t>
            </a:r>
            <a:r>
              <a:rPr lang="en-US" sz="2400" dirty="0">
                <a:latin typeface="Arial" pitchFamily="34" charset="0"/>
                <a:ea typeface="ＭＳ Ｐゴシック" pitchFamily="34" charset="-128"/>
                <a:cs typeface="Arial" pitchFamily="34" charset="0"/>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058400" cy="1143001"/>
          </a:xfrm>
        </p:spPr>
        <p:txBody>
          <a:bodyPr>
            <a:normAutofit/>
          </a:bodyPr>
          <a:lstStyle/>
          <a:p>
            <a:pPr eaLnBrk="1" hangingPunct="1"/>
            <a:r>
              <a:rPr lang="en-US" sz="4000" b="1" dirty="0" smtClean="0">
                <a:ea typeface="ＭＳ Ｐゴシック" pitchFamily="34" charset="-128"/>
              </a:rPr>
              <a:t>SCENARIO #1: </a:t>
            </a:r>
            <a:r>
              <a:rPr lang="en-US" sz="4000" dirty="0" smtClean="0">
                <a:ea typeface="ＭＳ Ｐゴシック" pitchFamily="34" charset="-128"/>
              </a:rPr>
              <a:t>Evaluate This Harassment Claim</a:t>
            </a:r>
          </a:p>
        </p:txBody>
      </p:sp>
      <p:sp>
        <p:nvSpPr>
          <p:cNvPr id="48130" name="Rectangle 3"/>
          <p:cNvSpPr>
            <a:spLocks noGrp="1" noChangeArrowheads="1"/>
          </p:cNvSpPr>
          <p:nvPr>
            <p:ph idx="1"/>
          </p:nvPr>
        </p:nvSpPr>
        <p:spPr>
          <a:xfrm>
            <a:off x="762000" y="1600200"/>
            <a:ext cx="10744200" cy="4952999"/>
          </a:xfrm>
        </p:spPr>
        <p:txBody>
          <a:bodyPr>
            <a:normAutofit/>
          </a:bodyPr>
          <a:lstStyle/>
          <a:p>
            <a:pPr marL="346075" indent="-346075"/>
            <a:r>
              <a:rPr lang="en-US" dirty="0">
                <a:latin typeface="Arial" pitchFamily="34" charset="0"/>
                <a:ea typeface="ＭＳ Ｐゴシック" pitchFamily="34" charset="-128"/>
                <a:cs typeface="Arial" pitchFamily="34" charset="0"/>
              </a:rPr>
              <a:t>Four months ago, Marcus filed an EEO complaint alleging his supervisor discriminated against him based on religion (which is now under investigation).</a:t>
            </a:r>
          </a:p>
          <a:p>
            <a:pPr marL="346075" indent="-346075"/>
            <a:r>
              <a:rPr lang="en-US" dirty="0">
                <a:latin typeface="Arial" pitchFamily="34" charset="0"/>
                <a:ea typeface="ＭＳ Ｐゴシック" pitchFamily="34" charset="-128"/>
                <a:cs typeface="Arial" pitchFamily="34" charset="0"/>
              </a:rPr>
              <a:t>After filing the complaint, he began to feel alienated; his co-workers started limiting their contact with him; and he believed he was not receiving any prime assignments.</a:t>
            </a:r>
          </a:p>
          <a:p>
            <a:pPr marL="346075" indent="-346075"/>
            <a:r>
              <a:rPr lang="en-US" dirty="0">
                <a:latin typeface="Arial" pitchFamily="34" charset="0"/>
                <a:ea typeface="ＭＳ Ｐゴシック" pitchFamily="34" charset="-128"/>
                <a:cs typeface="Arial" pitchFamily="34" charset="0"/>
              </a:rPr>
              <a:t>This week he received his performance evaluation which rated him as satisfactory.</a:t>
            </a:r>
          </a:p>
          <a:p>
            <a:pPr marL="346075" indent="-346075"/>
            <a:r>
              <a:rPr lang="en-US" dirty="0">
                <a:latin typeface="Arial" pitchFamily="34" charset="0"/>
                <a:ea typeface="ＭＳ Ｐゴシック" pitchFamily="34" charset="-128"/>
                <a:cs typeface="Arial" pitchFamily="34" charset="0"/>
              </a:rPr>
              <a:t>In the past three years, his rating has been twice at the highly effective level, and once at the outstanding level.</a:t>
            </a:r>
          </a:p>
          <a:p>
            <a:pPr marL="346075" indent="-346075"/>
            <a:r>
              <a:rPr lang="en-US" dirty="0">
                <a:latin typeface="Arial" pitchFamily="34" charset="0"/>
                <a:ea typeface="ＭＳ Ｐゴシック" pitchFamily="34" charset="-128"/>
                <a:cs typeface="Arial" pitchFamily="34" charset="0"/>
              </a:rPr>
              <a:t>His supervisor’s justification for rating - He was not performing work expected of employees at his level, and he was not working well within the team.</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ynergy Logo.jpg"/>
          <p:cNvPicPr>
            <a:picLocks noChangeAspect="1"/>
          </p:cNvPicPr>
          <p:nvPr/>
        </p:nvPicPr>
        <p:blipFill>
          <a:blip r:embed="rId2" cstate="print"/>
          <a:stretch>
            <a:fillRect/>
          </a:stretch>
        </p:blipFill>
        <p:spPr>
          <a:xfrm>
            <a:off x="2246313" y="1951463"/>
            <a:ext cx="6168556" cy="1839952"/>
          </a:xfrm>
          <a:prstGeom prst="rect">
            <a:avLst/>
          </a:prstGeom>
        </p:spPr>
      </p:pic>
      <p:sp>
        <p:nvSpPr>
          <p:cNvPr id="7" name="Title 2"/>
          <p:cNvSpPr>
            <a:spLocks noGrp="1"/>
          </p:cNvSpPr>
          <p:nvPr>
            <p:ph type="title"/>
          </p:nvPr>
        </p:nvSpPr>
        <p:spPr>
          <a:xfrm>
            <a:off x="2246313" y="4025590"/>
            <a:ext cx="7772400" cy="1537010"/>
          </a:xfrm>
        </p:spPr>
        <p:txBody>
          <a:bodyPr>
            <a:normAutofit/>
          </a:bodyPr>
          <a:lstStyle/>
          <a:p>
            <a:pPr>
              <a:spcAft>
                <a:spcPts val="1200"/>
              </a:spcAft>
            </a:pPr>
            <a:r>
              <a:rPr lang="en-US" b="1" cap="none" smtClean="0">
                <a:solidFill>
                  <a:srgbClr val="305480"/>
                </a:solidFill>
              </a:rPr>
              <a:t>Mike Bourgon</a:t>
            </a:r>
            <a:endParaRPr lang="en-US" b="1" cap="none" dirty="0">
              <a:solidFill>
                <a:srgbClr val="305480"/>
              </a:solidFill>
            </a:endParaRPr>
          </a:p>
        </p:txBody>
      </p:sp>
      <p:sp>
        <p:nvSpPr>
          <p:cNvPr id="6" name="Text Placeholder 3"/>
          <p:cNvSpPr>
            <a:spLocks noGrp="1"/>
          </p:cNvSpPr>
          <p:nvPr>
            <p:ph idx="1"/>
          </p:nvPr>
        </p:nvSpPr>
        <p:spPr>
          <a:xfrm>
            <a:off x="2246313" y="1315845"/>
            <a:ext cx="7772400" cy="414763"/>
          </a:xfrm>
        </p:spPr>
        <p:txBody>
          <a:bodyPr>
            <a:normAutofit/>
          </a:bodyPr>
          <a:lstStyle/>
          <a:p>
            <a:pPr>
              <a:buNone/>
            </a:pPr>
            <a:r>
              <a:rPr lang="en-US" dirty="0" smtClean="0"/>
              <a:t>Presented by:</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9753600" cy="1143001"/>
          </a:xfrm>
        </p:spPr>
        <p:txBody>
          <a:bodyPr>
            <a:normAutofit/>
          </a:bodyPr>
          <a:lstStyle/>
          <a:p>
            <a:pPr eaLnBrk="1" hangingPunct="1"/>
            <a:r>
              <a:rPr lang="en-US" sz="4000" dirty="0" smtClean="0">
                <a:ea typeface="ＭＳ Ｐゴシック" pitchFamily="34" charset="-128"/>
              </a:rPr>
              <a:t>Harassment by Co-workers, Non-employees</a:t>
            </a:r>
          </a:p>
        </p:txBody>
      </p:sp>
      <p:sp>
        <p:nvSpPr>
          <p:cNvPr id="48130" name="Rectangle 3"/>
          <p:cNvSpPr>
            <a:spLocks noGrp="1" noChangeArrowheads="1"/>
          </p:cNvSpPr>
          <p:nvPr>
            <p:ph idx="1"/>
          </p:nvPr>
        </p:nvSpPr>
        <p:spPr>
          <a:xfrm>
            <a:off x="838200" y="1524000"/>
            <a:ext cx="10363200" cy="5029200"/>
          </a:xfrm>
        </p:spPr>
        <p:txBody>
          <a:bodyPr>
            <a:normAutofit/>
          </a:bodyPr>
          <a:lstStyle/>
          <a:p>
            <a:pPr marL="346075" indent="-346075"/>
            <a:r>
              <a:rPr lang="en-US" sz="2200" u="sng" dirty="0">
                <a:latin typeface="Arial" pitchFamily="34" charset="0"/>
                <a:ea typeface="ＭＳ Ｐゴシック" pitchFamily="34" charset="-128"/>
                <a:cs typeface="Arial" pitchFamily="34" charset="0"/>
              </a:rPr>
              <a:t>Co-worker Harassment</a:t>
            </a:r>
            <a:r>
              <a:rPr lang="en-US" sz="2200" dirty="0">
                <a:latin typeface="Arial" pitchFamily="34" charset="0"/>
                <a:ea typeface="ＭＳ Ｐゴシック" pitchFamily="34" charset="-128"/>
                <a:cs typeface="Arial" pitchFamily="34" charset="0"/>
              </a:rPr>
              <a:t>:</a:t>
            </a:r>
          </a:p>
          <a:p>
            <a:pPr marL="803275" indent="-346075">
              <a:buFont typeface="Arial" pitchFamily="34" charset="0"/>
              <a:buChar char="−"/>
            </a:pPr>
            <a:r>
              <a:rPr lang="en-US" sz="2200" dirty="0">
                <a:latin typeface="Arial" pitchFamily="34" charset="0"/>
                <a:ea typeface="ＭＳ Ｐゴシック" pitchFamily="34" charset="-128"/>
                <a:cs typeface="Arial" pitchFamily="34" charset="0"/>
              </a:rPr>
              <a:t>The company is liable if it knew or should have known of the harassment and failed to take immediate and appropriate corrective action.</a:t>
            </a:r>
          </a:p>
          <a:p>
            <a:pPr marL="346075" indent="-346075"/>
            <a:r>
              <a:rPr lang="en-US" sz="2200" u="sng" dirty="0">
                <a:latin typeface="Arial" pitchFamily="34" charset="0"/>
                <a:ea typeface="ＭＳ Ｐゴシック" pitchFamily="34" charset="-128"/>
                <a:cs typeface="Arial" pitchFamily="34" charset="0"/>
              </a:rPr>
              <a:t>Non-employees</a:t>
            </a:r>
            <a:r>
              <a:rPr lang="en-US" sz="2200" dirty="0">
                <a:latin typeface="Arial" pitchFamily="34" charset="0"/>
                <a:ea typeface="ＭＳ Ｐゴシック" pitchFamily="34" charset="-128"/>
                <a:cs typeface="Arial" pitchFamily="34" charset="0"/>
              </a:rPr>
              <a:t>:</a:t>
            </a:r>
          </a:p>
          <a:p>
            <a:pPr marL="803275" indent="-346075">
              <a:buFont typeface="Arial" pitchFamily="34" charset="0"/>
              <a:buChar char="−"/>
            </a:pPr>
            <a:r>
              <a:rPr lang="en-US" sz="2200" u="sng" dirty="0">
                <a:latin typeface="Arial" pitchFamily="34" charset="0"/>
                <a:ea typeface="ＭＳ Ｐゴシック" pitchFamily="34" charset="-128"/>
                <a:cs typeface="Arial" pitchFamily="34" charset="0"/>
              </a:rPr>
              <a:t>The liability standard for non-employees is the same as for employees </a:t>
            </a:r>
            <a:r>
              <a:rPr lang="en-US" sz="2200" dirty="0">
                <a:latin typeface="Arial" pitchFamily="34" charset="0"/>
                <a:ea typeface="ＭＳ Ｐゴシック" pitchFamily="34" charset="-128"/>
                <a:cs typeface="Arial" pitchFamily="34" charset="0"/>
              </a:rPr>
              <a:t>-  Except consideration is given to the extent of the company’s control over the non-employee.  For example, a company may not be able to control the actions of a one-time visitor to its workplace, but it would be able to correct harassment by an independent contractor with whom it has a regular relationship.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9829800" cy="1143001"/>
          </a:xfrm>
        </p:spPr>
        <p:txBody>
          <a:bodyPr>
            <a:normAutofit/>
          </a:bodyPr>
          <a:lstStyle/>
          <a:p>
            <a:pPr eaLnBrk="1" hangingPunct="1"/>
            <a:r>
              <a:rPr lang="en-US" sz="3600" b="1" dirty="0" smtClean="0">
                <a:ea typeface="ＭＳ Ｐゴシック" pitchFamily="34" charset="-128"/>
              </a:rPr>
              <a:t>SCENARIO #2:  </a:t>
            </a:r>
            <a:r>
              <a:rPr lang="en-US" sz="3600" dirty="0" smtClean="0">
                <a:ea typeface="ＭＳ Ｐゴシック" pitchFamily="34" charset="-128"/>
              </a:rPr>
              <a:t>Analyze the Supervisor’s Response</a:t>
            </a:r>
          </a:p>
        </p:txBody>
      </p:sp>
      <p:sp>
        <p:nvSpPr>
          <p:cNvPr id="48130" name="Rectangle 3"/>
          <p:cNvSpPr>
            <a:spLocks noGrp="1" noChangeArrowheads="1"/>
          </p:cNvSpPr>
          <p:nvPr>
            <p:ph idx="1"/>
          </p:nvPr>
        </p:nvSpPr>
        <p:spPr>
          <a:xfrm>
            <a:off x="838200" y="1676400"/>
            <a:ext cx="10515600" cy="4876800"/>
          </a:xfrm>
        </p:spPr>
        <p:txBody>
          <a:bodyPr>
            <a:normAutofit/>
          </a:bodyPr>
          <a:lstStyle/>
          <a:p>
            <a:pPr marL="346075" indent="-346075"/>
            <a:r>
              <a:rPr lang="en-US" sz="2200" dirty="0">
                <a:latin typeface="Arial" pitchFamily="34" charset="0"/>
                <a:ea typeface="ＭＳ Ｐゴシック" pitchFamily="34" charset="-128"/>
                <a:cs typeface="Arial" pitchFamily="34" charset="0"/>
              </a:rPr>
              <a:t>Mary dreads each time her office color photocopier breaks down because the repair person assigned to her office always leers at her and makes sexually suggestive comments.</a:t>
            </a:r>
          </a:p>
          <a:p>
            <a:pPr marL="346075" indent="-346075"/>
            <a:r>
              <a:rPr lang="en-US" sz="2200" dirty="0">
                <a:latin typeface="Arial" pitchFamily="34" charset="0"/>
                <a:ea typeface="ＭＳ Ｐゴシック" pitchFamily="34" charset="-128"/>
                <a:cs typeface="Arial" pitchFamily="34" charset="0"/>
              </a:rPr>
              <a:t>She has fears that if she complains nothing will be done about it because the company does not have control over the repair person because he is an employee of the photocopier service company.</a:t>
            </a:r>
          </a:p>
          <a:p>
            <a:pPr marL="346075" indent="-346075"/>
            <a:r>
              <a:rPr lang="en-US" sz="2200" dirty="0">
                <a:latin typeface="Arial" pitchFamily="34" charset="0"/>
                <a:ea typeface="ＭＳ Ｐゴシック" pitchFamily="34" charset="-128"/>
                <a:cs typeface="Arial" pitchFamily="34" charset="0"/>
              </a:rPr>
              <a:t>The supervisor does relay Mary’s complaints to the service company, but no action is taken.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229600" cy="1143001"/>
          </a:xfrm>
        </p:spPr>
        <p:txBody>
          <a:bodyPr>
            <a:normAutofit/>
          </a:bodyPr>
          <a:lstStyle/>
          <a:p>
            <a:pPr eaLnBrk="1" hangingPunct="1"/>
            <a:r>
              <a:rPr lang="en-US" sz="4000" dirty="0" smtClean="0">
                <a:ea typeface="ＭＳ Ｐゴシック" pitchFamily="34" charset="-128"/>
              </a:rPr>
              <a:t>Examples of Harassing Behavior</a:t>
            </a:r>
          </a:p>
        </p:txBody>
      </p:sp>
      <p:sp>
        <p:nvSpPr>
          <p:cNvPr id="48130" name="Rectangle 3"/>
          <p:cNvSpPr>
            <a:spLocks noGrp="1" noChangeArrowheads="1"/>
          </p:cNvSpPr>
          <p:nvPr>
            <p:ph idx="1"/>
          </p:nvPr>
        </p:nvSpPr>
        <p:spPr>
          <a:xfrm>
            <a:off x="990600" y="1524000"/>
            <a:ext cx="10058400" cy="5029200"/>
          </a:xfrm>
        </p:spPr>
        <p:txBody>
          <a:bodyPr>
            <a:normAutofit/>
          </a:bodyPr>
          <a:lstStyle/>
          <a:p>
            <a:pPr marL="346075" indent="-346075"/>
            <a:r>
              <a:rPr lang="en-US" sz="2200" u="sng" dirty="0">
                <a:latin typeface="Arial" pitchFamily="34" charset="0"/>
                <a:ea typeface="ＭＳ Ｐゴシック" pitchFamily="34" charset="-128"/>
                <a:cs typeface="Arial" pitchFamily="34" charset="0"/>
              </a:rPr>
              <a:t>Verbal</a:t>
            </a:r>
            <a:r>
              <a:rPr lang="en-US" sz="2200" dirty="0">
                <a:latin typeface="Arial" pitchFamily="34" charset="0"/>
                <a:ea typeface="ＭＳ Ｐゴシック" pitchFamily="34" charset="-128"/>
                <a:cs typeface="Arial" pitchFamily="34" charset="0"/>
              </a:rPr>
              <a:t>:  derogatory comments, racial or sexual epithets, requests for sexual favors, sexual innuendoes, offensive jokes or stories, repeated propositioning.</a:t>
            </a:r>
          </a:p>
          <a:p>
            <a:pPr marL="346075" indent="-346075"/>
            <a:r>
              <a:rPr lang="en-US" sz="2200" u="sng" dirty="0">
                <a:latin typeface="Arial" pitchFamily="34" charset="0"/>
                <a:ea typeface="ＭＳ Ｐゴシック" pitchFamily="34" charset="-128"/>
                <a:cs typeface="Arial" pitchFamily="34" charset="0"/>
              </a:rPr>
              <a:t>Non-verbal</a:t>
            </a:r>
            <a:r>
              <a:rPr lang="en-US" sz="2200" dirty="0">
                <a:latin typeface="Arial" pitchFamily="34" charset="0"/>
                <a:ea typeface="ＭＳ Ｐゴシック" pitchFamily="34" charset="-128"/>
                <a:cs typeface="Arial" pitchFamily="34" charset="0"/>
              </a:rPr>
              <a:t>:  staring, derogatory or suggestive gestures, winking, throwing kisses, shunning, and ostracizing.</a:t>
            </a:r>
          </a:p>
          <a:p>
            <a:pPr marL="346075" indent="-346075"/>
            <a:r>
              <a:rPr lang="en-US" sz="2200" u="sng" dirty="0">
                <a:latin typeface="Arial" pitchFamily="34" charset="0"/>
                <a:ea typeface="ＭＳ Ｐゴシック" pitchFamily="34" charset="-128"/>
                <a:cs typeface="Arial" pitchFamily="34" charset="0"/>
              </a:rPr>
              <a:t>Visual</a:t>
            </a:r>
            <a:r>
              <a:rPr lang="en-US" sz="2200" dirty="0">
                <a:latin typeface="Arial" pitchFamily="34" charset="0"/>
                <a:ea typeface="ＭＳ Ｐゴシック" pitchFamily="34" charset="-128"/>
                <a:cs typeface="Arial" pitchFamily="34" charset="0"/>
              </a:rPr>
              <a:t>:  offensive pictures, photos, cartoons, posters calendars, magazines or objects.</a:t>
            </a:r>
          </a:p>
          <a:p>
            <a:pPr marL="346075" indent="-346075"/>
            <a:r>
              <a:rPr lang="en-US" sz="2200" u="sng" dirty="0">
                <a:latin typeface="Arial" pitchFamily="34" charset="0"/>
                <a:ea typeface="ＭＳ Ｐゴシック" pitchFamily="34" charset="-128"/>
                <a:cs typeface="Arial" pitchFamily="34" charset="0"/>
              </a:rPr>
              <a:t>Physical</a:t>
            </a:r>
            <a:r>
              <a:rPr lang="en-US" sz="2200" dirty="0">
                <a:latin typeface="Arial" pitchFamily="34" charset="0"/>
                <a:ea typeface="ＭＳ Ｐゴシック" pitchFamily="34" charset="-128"/>
                <a:cs typeface="Arial" pitchFamily="34" charset="0"/>
              </a:rPr>
              <a:t>:  unwelcome touching, hugging, kissing, patting, stroking, standing too close.</a:t>
            </a:r>
          </a:p>
          <a:p>
            <a:pPr marL="346075" indent="-346075"/>
            <a:r>
              <a:rPr lang="en-US" sz="2200" u="sng" dirty="0">
                <a:latin typeface="Arial" pitchFamily="34" charset="0"/>
                <a:ea typeface="ＭＳ Ｐゴシック" pitchFamily="34" charset="-128"/>
                <a:cs typeface="Arial" pitchFamily="34" charset="0"/>
              </a:rPr>
              <a:t>Written</a:t>
            </a:r>
            <a:r>
              <a:rPr lang="en-US" sz="2200" dirty="0">
                <a:latin typeface="Arial" pitchFamily="34" charset="0"/>
                <a:ea typeface="ＭＳ Ｐゴシック" pitchFamily="34" charset="-128"/>
                <a:cs typeface="Arial" pitchFamily="34" charset="0"/>
              </a:rPr>
              <a:t>:  unwelcome personal letters, notes or emails.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Recognizing Harassment</a:t>
            </a:r>
          </a:p>
        </p:txBody>
      </p:sp>
      <p:sp>
        <p:nvSpPr>
          <p:cNvPr id="48130" name="Rectangle 3"/>
          <p:cNvSpPr>
            <a:spLocks noGrp="1" noChangeArrowheads="1"/>
          </p:cNvSpPr>
          <p:nvPr>
            <p:ph idx="1"/>
          </p:nvPr>
        </p:nvSpPr>
        <p:spPr>
          <a:xfrm>
            <a:off x="838200" y="1524000"/>
            <a:ext cx="10439400" cy="5029200"/>
          </a:xfrm>
        </p:spPr>
        <p:txBody>
          <a:bodyPr>
            <a:normAutofit/>
          </a:bodyPr>
          <a:lstStyle/>
          <a:p>
            <a:pPr marL="346075" indent="-346075"/>
            <a:r>
              <a:rPr lang="en-US" sz="2200" dirty="0">
                <a:latin typeface="Arial" pitchFamily="34" charset="0"/>
                <a:ea typeface="ＭＳ Ｐゴシック" pitchFamily="34" charset="-128"/>
                <a:cs typeface="Arial" pitchFamily="34" charset="0"/>
              </a:rPr>
              <a:t>The </a:t>
            </a:r>
            <a:r>
              <a:rPr lang="en-US" sz="2200" u="sng" dirty="0">
                <a:latin typeface="Arial" pitchFamily="34" charset="0"/>
                <a:ea typeface="ＭＳ Ｐゴシック" pitchFamily="34" charset="-128"/>
                <a:cs typeface="Arial" pitchFamily="34" charset="0"/>
              </a:rPr>
              <a:t>conduct must be unwelcome</a:t>
            </a:r>
            <a:r>
              <a:rPr lang="en-US" sz="2200" dirty="0">
                <a:latin typeface="Arial" pitchFamily="34" charset="0"/>
                <a:ea typeface="ＭＳ Ｐゴシック" pitchFamily="34" charset="-128"/>
                <a:cs typeface="Arial" pitchFamily="34" charset="0"/>
              </a:rPr>
              <a:t> to the target of the harassment.  “Unwelcome” means that the employee did not solicit or incite the conduct and regarded it as undesirable.</a:t>
            </a:r>
          </a:p>
          <a:p>
            <a:pPr marL="346075" indent="-346075"/>
            <a:r>
              <a:rPr lang="en-US" sz="2200" dirty="0">
                <a:latin typeface="Arial" pitchFamily="34" charset="0"/>
                <a:ea typeface="ＭＳ Ｐゴシック" pitchFamily="34" charset="-128"/>
                <a:cs typeface="Arial" pitchFamily="34" charset="0"/>
              </a:rPr>
              <a:t>The harasser can be the victim’s supervisor, an agent of the employer, a supervisor in another area, a co-worker, or a non-employee.</a:t>
            </a:r>
          </a:p>
          <a:p>
            <a:pPr marL="346075" indent="-346075"/>
            <a:r>
              <a:rPr lang="en-US" sz="2200" dirty="0">
                <a:latin typeface="Arial" pitchFamily="34" charset="0"/>
                <a:ea typeface="ＭＳ Ｐゴシック" pitchFamily="34" charset="-128"/>
                <a:cs typeface="Arial" pitchFamily="34" charset="0"/>
              </a:rPr>
              <a:t>Harassment can be verbal, physical, or pictorial.</a:t>
            </a:r>
          </a:p>
          <a:p>
            <a:pPr marL="346075" indent="-346075"/>
            <a:r>
              <a:rPr lang="en-US" sz="2200" dirty="0">
                <a:latin typeface="Arial" pitchFamily="34" charset="0"/>
                <a:ea typeface="ＭＳ Ｐゴシック" pitchFamily="34" charset="-128"/>
                <a:cs typeface="Arial" pitchFamily="34" charset="0"/>
              </a:rPr>
              <a:t>The harasser as well as the target can be a </a:t>
            </a:r>
            <a:r>
              <a:rPr lang="en-US" sz="2200" u="sng" dirty="0">
                <a:latin typeface="Arial" pitchFamily="34" charset="0"/>
                <a:ea typeface="ＭＳ Ｐゴシック" pitchFamily="34" charset="-128"/>
                <a:cs typeface="Arial" pitchFamily="34" charset="0"/>
              </a:rPr>
              <a:t>man or woman</a:t>
            </a:r>
            <a:r>
              <a:rPr lang="en-US" sz="2200" dirty="0">
                <a:latin typeface="Arial" pitchFamily="34" charset="0"/>
                <a:ea typeface="ＭＳ Ｐゴシック" pitchFamily="34" charset="-128"/>
                <a:cs typeface="Arial" pitchFamily="34" charset="0"/>
              </a:rPr>
              <a:t>.  </a:t>
            </a:r>
          </a:p>
          <a:p>
            <a:pPr marL="346075" indent="-346075"/>
            <a:r>
              <a:rPr lang="en-US" sz="2200" dirty="0">
                <a:latin typeface="Arial" pitchFamily="34" charset="0"/>
                <a:ea typeface="ＭＳ Ｐゴシック" pitchFamily="34" charset="-128"/>
                <a:cs typeface="Arial" pitchFamily="34" charset="0"/>
              </a:rPr>
              <a:t>Claimant does not have to be the person at whom the offensive conduct is directed but can be anyone affected by the conduct. </a:t>
            </a:r>
          </a:p>
          <a:p>
            <a:pPr marL="346075" indent="-346075"/>
            <a:endParaRPr lang="en-US" sz="2200" dirty="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287000" cy="1143001"/>
          </a:xfrm>
        </p:spPr>
        <p:txBody>
          <a:bodyPr>
            <a:noAutofit/>
          </a:bodyPr>
          <a:lstStyle/>
          <a:p>
            <a:pPr eaLnBrk="1" hangingPunct="1"/>
            <a:r>
              <a:rPr lang="en-US" sz="3600" dirty="0" smtClean="0">
                <a:ea typeface="ＭＳ Ｐゴシック" pitchFamily="34" charset="-128"/>
              </a:rPr>
              <a:t>Harassment Prevention: Employees’ Responsibilities</a:t>
            </a:r>
          </a:p>
        </p:txBody>
      </p:sp>
      <p:sp>
        <p:nvSpPr>
          <p:cNvPr id="48130" name="Rectangle 3"/>
          <p:cNvSpPr>
            <a:spLocks noGrp="1" noChangeArrowheads="1"/>
          </p:cNvSpPr>
          <p:nvPr>
            <p:ph idx="1"/>
          </p:nvPr>
        </p:nvSpPr>
        <p:spPr>
          <a:xfrm>
            <a:off x="838200" y="1752600"/>
            <a:ext cx="10515600" cy="4800600"/>
          </a:xfrm>
        </p:spPr>
        <p:txBody>
          <a:bodyPr>
            <a:normAutofit/>
          </a:bodyPr>
          <a:lstStyle/>
          <a:p>
            <a:pPr marL="346075" indent="-346075"/>
            <a:r>
              <a:rPr lang="en-US" sz="2200" dirty="0">
                <a:latin typeface="Arial" pitchFamily="34" charset="0"/>
                <a:ea typeface="ＭＳ Ｐゴシック" pitchFamily="34" charset="-128"/>
                <a:cs typeface="Arial" pitchFamily="34" charset="0"/>
              </a:rPr>
              <a:t>Employees are expected to maintain a productive environment that is free from harassing or disruptive activity.</a:t>
            </a:r>
          </a:p>
          <a:p>
            <a:pPr marL="346075" indent="-346075"/>
            <a:r>
              <a:rPr lang="en-US" sz="2200" dirty="0">
                <a:latin typeface="Arial" pitchFamily="34" charset="0"/>
                <a:ea typeface="ＭＳ Ｐゴシック" pitchFamily="34" charset="-128"/>
                <a:cs typeface="Arial" pitchFamily="34" charset="0"/>
              </a:rPr>
              <a:t>No form of harassment will be tolerated, including harassment for the following reasons: race, color, national origin, religion, sex, sexual orientation, disability or age. </a:t>
            </a:r>
          </a:p>
          <a:p>
            <a:pPr marL="346075" indent="-346075"/>
            <a:r>
              <a:rPr lang="en-US" sz="2200" dirty="0">
                <a:latin typeface="Arial" pitchFamily="34" charset="0"/>
                <a:ea typeface="ＭＳ Ｐゴシック" pitchFamily="34" charset="-128"/>
                <a:cs typeface="Arial" pitchFamily="34" charset="0"/>
              </a:rPr>
              <a:t>Any employee who believes that he/she is victim of  unwelcome harassment has the responsibility to report or file a complaint about the situation as soon as possible.</a:t>
            </a:r>
          </a:p>
          <a:p>
            <a:pPr marL="346075" indent="-346075"/>
            <a:r>
              <a:rPr lang="en-US" sz="2200" dirty="0">
                <a:latin typeface="Arial" pitchFamily="34" charset="0"/>
                <a:ea typeface="ＭＳ Ｐゴシック" pitchFamily="34" charset="-128"/>
                <a:cs typeface="Arial" pitchFamily="34" charset="0"/>
              </a:rPr>
              <a:t>The report or complaint should be made to the employee’s supervisor; or Senior Management if the complaint involves the supervisor or manager.</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9906000" cy="1143001"/>
          </a:xfrm>
        </p:spPr>
        <p:txBody>
          <a:bodyPr>
            <a:normAutofit/>
          </a:bodyPr>
          <a:lstStyle/>
          <a:p>
            <a:pPr eaLnBrk="1" hangingPunct="1"/>
            <a:r>
              <a:rPr lang="en-US" sz="4000" dirty="0" smtClean="0">
                <a:ea typeface="ＭＳ Ｐゴシック" pitchFamily="34" charset="-128"/>
              </a:rPr>
              <a:t>Preventing Sexual Harassment</a:t>
            </a:r>
          </a:p>
        </p:txBody>
      </p:sp>
      <p:sp>
        <p:nvSpPr>
          <p:cNvPr id="48130" name="Rectangle 3"/>
          <p:cNvSpPr>
            <a:spLocks noGrp="1" noChangeArrowheads="1"/>
          </p:cNvSpPr>
          <p:nvPr>
            <p:ph idx="1"/>
          </p:nvPr>
        </p:nvSpPr>
        <p:spPr>
          <a:xfrm>
            <a:off x="838200" y="1524000"/>
            <a:ext cx="10363200" cy="5029200"/>
          </a:xfrm>
        </p:spPr>
        <p:txBody>
          <a:bodyPr>
            <a:normAutofit/>
          </a:bodyPr>
          <a:lstStyle/>
          <a:p>
            <a:pPr marL="0" indent="0">
              <a:buNone/>
            </a:pPr>
            <a:r>
              <a:rPr lang="en-US" sz="2200" dirty="0">
                <a:latin typeface="Arial" pitchFamily="34" charset="0"/>
                <a:ea typeface="ＭＳ Ｐゴシック" pitchFamily="34" charset="-128"/>
                <a:cs typeface="Arial" pitchFamily="34" charset="0"/>
              </a:rPr>
              <a:t>Employees should:</a:t>
            </a:r>
          </a:p>
          <a:p>
            <a:pPr marL="346075" indent="-346075">
              <a:spcBef>
                <a:spcPts val="1000"/>
              </a:spcBef>
            </a:pPr>
            <a:r>
              <a:rPr lang="en-US" sz="2000" dirty="0">
                <a:latin typeface="Arial" pitchFamily="34" charset="0"/>
                <a:ea typeface="ＭＳ Ｐゴシック" pitchFamily="34" charset="-128"/>
                <a:cs typeface="Arial" pitchFamily="34" charset="0"/>
              </a:rPr>
              <a:t>Avoid behavior that may be misconstrued as possible sexual harassment.</a:t>
            </a:r>
          </a:p>
          <a:p>
            <a:pPr marL="346075" indent="-346075">
              <a:spcBef>
                <a:spcPts val="1000"/>
              </a:spcBef>
            </a:pPr>
            <a:r>
              <a:rPr lang="en-US" sz="2000" dirty="0">
                <a:latin typeface="Arial" pitchFamily="34" charset="0"/>
                <a:ea typeface="ＭＳ Ｐゴシック" pitchFamily="34" charset="-128"/>
                <a:cs typeface="Arial" pitchFamily="34" charset="0"/>
              </a:rPr>
              <a:t>Avoid sexual jokes, comments, and emails.</a:t>
            </a:r>
          </a:p>
          <a:p>
            <a:pPr marL="346075" indent="-346075">
              <a:spcBef>
                <a:spcPts val="1000"/>
              </a:spcBef>
            </a:pPr>
            <a:r>
              <a:rPr lang="en-US" sz="2000" dirty="0">
                <a:latin typeface="Arial" pitchFamily="34" charset="0"/>
                <a:ea typeface="ＭＳ Ｐゴシック" pitchFamily="34" charset="-128"/>
                <a:cs typeface="Arial" pitchFamily="34" charset="0"/>
              </a:rPr>
              <a:t>Respect a person’s indication that your conduct or attention is not welcome.</a:t>
            </a:r>
          </a:p>
          <a:p>
            <a:pPr marL="346075" indent="-346075">
              <a:spcBef>
                <a:spcPts val="1000"/>
              </a:spcBef>
            </a:pPr>
            <a:r>
              <a:rPr lang="en-US" sz="2000" dirty="0">
                <a:latin typeface="Arial" pitchFamily="34" charset="0"/>
                <a:ea typeface="ＭＳ Ｐゴシック" pitchFamily="34" charset="-128"/>
                <a:cs typeface="Arial" pitchFamily="34" charset="0"/>
              </a:rPr>
              <a:t>Not invade another individual’s personal space.</a:t>
            </a:r>
          </a:p>
          <a:p>
            <a:pPr marL="346075" indent="-346075">
              <a:spcBef>
                <a:spcPts val="1000"/>
              </a:spcBef>
            </a:pPr>
            <a:r>
              <a:rPr lang="en-US" sz="2000" dirty="0">
                <a:latin typeface="Arial" pitchFamily="34" charset="0"/>
                <a:ea typeface="ＭＳ Ｐゴシック" pitchFamily="34" charset="-128"/>
                <a:cs typeface="Arial" pitchFamily="34" charset="0"/>
              </a:rPr>
              <a:t>Not touch anyone without their permission.</a:t>
            </a:r>
          </a:p>
          <a:p>
            <a:pPr marL="346075" indent="-346075">
              <a:spcBef>
                <a:spcPts val="1000"/>
              </a:spcBef>
            </a:pPr>
            <a:r>
              <a:rPr lang="en-US" sz="2000" dirty="0">
                <a:latin typeface="Arial" pitchFamily="34" charset="0"/>
                <a:ea typeface="ＭＳ Ｐゴシック" pitchFamily="34" charset="-128"/>
                <a:cs typeface="Arial" pitchFamily="34" charset="0"/>
              </a:rPr>
              <a:t>Clearly inform those engaging in inappropriate sexual orientated behavior that they find it objectionable.</a:t>
            </a:r>
          </a:p>
          <a:p>
            <a:pPr marL="346075" indent="-346075">
              <a:spcBef>
                <a:spcPts val="1000"/>
              </a:spcBef>
            </a:pPr>
            <a:r>
              <a:rPr lang="en-US" sz="2000" dirty="0">
                <a:latin typeface="Arial" pitchFamily="34" charset="0"/>
                <a:ea typeface="ＭＳ Ｐゴシック" pitchFamily="34" charset="-128"/>
                <a:cs typeface="Arial" pitchFamily="34" charset="0"/>
              </a:rPr>
              <a:t>Seek assistance promptly if they are the target of or observe severe or repeated instances of behavior that they believe qualify as sexual harassment.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9753600" cy="1143001"/>
          </a:xfrm>
        </p:spPr>
        <p:txBody>
          <a:bodyPr>
            <a:noAutofit/>
          </a:bodyPr>
          <a:lstStyle/>
          <a:p>
            <a:pPr eaLnBrk="1" hangingPunct="1"/>
            <a:r>
              <a:rPr lang="en-US" sz="4000" dirty="0" smtClean="0">
                <a:ea typeface="ＭＳ Ｐゴシック" pitchFamily="34" charset="-128"/>
              </a:rPr>
              <a:t>What Should a Victim of Harassment Do?</a:t>
            </a:r>
          </a:p>
        </p:txBody>
      </p:sp>
      <p:sp>
        <p:nvSpPr>
          <p:cNvPr id="48130" name="Rectangle 3"/>
          <p:cNvSpPr>
            <a:spLocks noGrp="1" noChangeArrowheads="1"/>
          </p:cNvSpPr>
          <p:nvPr>
            <p:ph idx="1"/>
          </p:nvPr>
        </p:nvSpPr>
        <p:spPr>
          <a:xfrm>
            <a:off x="685800" y="1676400"/>
            <a:ext cx="10820400" cy="4876800"/>
          </a:xfrm>
        </p:spPr>
        <p:txBody>
          <a:bodyPr>
            <a:normAutofit/>
          </a:bodyPr>
          <a:lstStyle/>
          <a:p>
            <a:pPr marL="0" indent="0">
              <a:buNone/>
            </a:pPr>
            <a:r>
              <a:rPr lang="en-US" dirty="0">
                <a:latin typeface="Arial" pitchFamily="34" charset="0"/>
                <a:ea typeface="ＭＳ Ｐゴシック" pitchFamily="34" charset="-128"/>
                <a:cs typeface="Arial" pitchFamily="34" charset="0"/>
              </a:rPr>
              <a:t>A victim of harassment should clearly communicate to the harasser – verbally, in writing, through a third party, or in some other way – that the conduct is unwelcome.</a:t>
            </a:r>
          </a:p>
          <a:p>
            <a:pPr marL="0" indent="0">
              <a:buNone/>
            </a:pPr>
            <a:r>
              <a:rPr lang="en-US" dirty="0">
                <a:latin typeface="Arial" pitchFamily="34" charset="0"/>
                <a:ea typeface="ＭＳ Ｐゴシック" pitchFamily="34" charset="-128"/>
                <a:cs typeface="Arial" pitchFamily="34" charset="0"/>
              </a:rPr>
              <a:t>Evidence that the victim participated in the conduct that she or he later challenged would generally defeat a harassment claim since participation communicates welcomeness.</a:t>
            </a:r>
          </a:p>
          <a:p>
            <a:pPr marL="346075" indent="-346075">
              <a:spcBef>
                <a:spcPts val="1000"/>
              </a:spcBef>
            </a:pPr>
            <a:r>
              <a:rPr lang="en-US" dirty="0">
                <a:latin typeface="Arial" pitchFamily="34" charset="0"/>
                <a:ea typeface="ＭＳ Ｐゴシック" pitchFamily="34" charset="-128"/>
                <a:cs typeface="Arial" pitchFamily="34" charset="0"/>
              </a:rPr>
              <a:t>However, participation does not necessarily mean the conduct is welcome.</a:t>
            </a:r>
          </a:p>
          <a:p>
            <a:pPr marL="346075" indent="-346075">
              <a:spcBef>
                <a:spcPts val="1000"/>
              </a:spcBef>
            </a:pPr>
            <a:r>
              <a:rPr lang="en-US" dirty="0">
                <a:latin typeface="Arial" pitchFamily="34" charset="0"/>
                <a:ea typeface="ＭＳ Ｐゴシック" pitchFamily="34" charset="-128"/>
                <a:cs typeface="Arial" pitchFamily="34" charset="0"/>
              </a:rPr>
              <a:t>In particular, acquiescence or submission to sexual demands does not necessarily mean that the conduct was welcome.</a:t>
            </a:r>
          </a:p>
          <a:p>
            <a:pPr marL="0" indent="0">
              <a:buNone/>
            </a:pPr>
            <a:r>
              <a:rPr lang="en-US" dirty="0">
                <a:latin typeface="Arial" pitchFamily="34" charset="0"/>
                <a:ea typeface="ＭＳ Ｐゴシック" pitchFamily="34" charset="-128"/>
                <a:cs typeface="Arial" pitchFamily="34" charset="0"/>
              </a:rPr>
              <a:t>The victim or person affected by the conduct should promptly report it or file a complaint – if the conduct continues after the perpetrator becomes aware it is unwelcome.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10287000" cy="1143001"/>
          </a:xfrm>
        </p:spPr>
        <p:txBody>
          <a:bodyPr>
            <a:noAutofit/>
          </a:bodyPr>
          <a:lstStyle/>
          <a:p>
            <a:pPr eaLnBrk="1" hangingPunct="1"/>
            <a:r>
              <a:rPr lang="en-US" sz="3600" dirty="0" smtClean="0">
                <a:ea typeface="ＭＳ Ｐゴシック" pitchFamily="34" charset="-128"/>
              </a:rPr>
              <a:t>Harassment Prevention: Supervisors’ Responsibilities</a:t>
            </a:r>
          </a:p>
        </p:txBody>
      </p:sp>
      <p:sp>
        <p:nvSpPr>
          <p:cNvPr id="48130" name="Rectangle 3"/>
          <p:cNvSpPr>
            <a:spLocks noGrp="1" noChangeArrowheads="1"/>
          </p:cNvSpPr>
          <p:nvPr>
            <p:ph idx="1"/>
          </p:nvPr>
        </p:nvSpPr>
        <p:spPr>
          <a:xfrm>
            <a:off x="914400" y="1600200"/>
            <a:ext cx="10363200" cy="4953000"/>
          </a:xfrm>
        </p:spPr>
        <p:txBody>
          <a:bodyPr>
            <a:normAutofit/>
          </a:bodyPr>
          <a:lstStyle/>
          <a:p>
            <a:pPr marL="346075" indent="-346075">
              <a:spcBef>
                <a:spcPts val="1000"/>
              </a:spcBef>
            </a:pPr>
            <a:r>
              <a:rPr lang="en-US" sz="2000" dirty="0">
                <a:latin typeface="Arial" pitchFamily="34" charset="0"/>
                <a:ea typeface="ＭＳ Ｐゴシック" pitchFamily="34" charset="-128"/>
                <a:cs typeface="Arial" pitchFamily="34" charset="0"/>
              </a:rPr>
              <a:t>Monitor workplace behavior, enforce respect.</a:t>
            </a:r>
          </a:p>
          <a:p>
            <a:pPr marL="346075" indent="-346075">
              <a:spcBef>
                <a:spcPts val="1000"/>
              </a:spcBef>
            </a:pPr>
            <a:r>
              <a:rPr lang="en-US" sz="2000" dirty="0">
                <a:latin typeface="Arial" pitchFamily="34" charset="0"/>
                <a:ea typeface="ＭＳ Ｐゴシック" pitchFamily="34" charset="-128"/>
                <a:cs typeface="Arial" pitchFamily="34" charset="0"/>
              </a:rPr>
              <a:t>Treat all complaints seriously and confidentially.  Do not ignore any allegation.</a:t>
            </a:r>
          </a:p>
          <a:p>
            <a:pPr marL="346075" indent="-346075">
              <a:spcBef>
                <a:spcPts val="1000"/>
              </a:spcBef>
            </a:pPr>
            <a:r>
              <a:rPr lang="en-US" sz="2000" dirty="0">
                <a:latin typeface="Arial" pitchFamily="34" charset="0"/>
                <a:ea typeface="ＭＳ Ｐゴシック" pitchFamily="34" charset="-128"/>
                <a:cs typeface="Arial" pitchFamily="34" charset="0"/>
              </a:rPr>
              <a:t>Post/disseminate EEO Policy.</a:t>
            </a:r>
          </a:p>
          <a:p>
            <a:pPr marL="346075" indent="-346075">
              <a:spcBef>
                <a:spcPts val="1000"/>
              </a:spcBef>
            </a:pPr>
            <a:r>
              <a:rPr lang="en-US" sz="2000" dirty="0">
                <a:latin typeface="Arial" pitchFamily="34" charset="0"/>
                <a:ea typeface="ＭＳ Ｐゴシック" pitchFamily="34" charset="-128"/>
                <a:cs typeface="Arial" pitchFamily="34" charset="0"/>
              </a:rPr>
              <a:t>Respond to allegations immediately; investigate, as appropriate.</a:t>
            </a:r>
          </a:p>
          <a:p>
            <a:pPr marL="803275" indent="-346075">
              <a:spcBef>
                <a:spcPts val="1000"/>
              </a:spcBef>
              <a:buFont typeface="Arial" pitchFamily="34" charset="0"/>
              <a:buChar char="−"/>
            </a:pPr>
            <a:r>
              <a:rPr lang="en-US" sz="2000" dirty="0">
                <a:latin typeface="Arial" pitchFamily="34" charset="0"/>
                <a:ea typeface="ＭＳ Ｐゴシック" pitchFamily="34" charset="-128"/>
                <a:cs typeface="Arial" pitchFamily="34" charset="0"/>
              </a:rPr>
              <a:t>Be sensitive but impartial.</a:t>
            </a:r>
          </a:p>
          <a:p>
            <a:pPr marL="803275" indent="-346075">
              <a:spcBef>
                <a:spcPts val="1000"/>
              </a:spcBef>
              <a:buFont typeface="Arial" pitchFamily="34" charset="0"/>
              <a:buChar char="−"/>
            </a:pPr>
            <a:r>
              <a:rPr lang="en-US" sz="2000" dirty="0">
                <a:latin typeface="Arial" pitchFamily="34" charset="0"/>
                <a:ea typeface="ＭＳ Ｐゴシック" pitchFamily="34" charset="-128"/>
                <a:cs typeface="Arial" pitchFamily="34" charset="0"/>
              </a:rPr>
              <a:t>Interview parties and relevant witnesses.</a:t>
            </a:r>
          </a:p>
          <a:p>
            <a:pPr marL="803275" indent="-346075">
              <a:spcBef>
                <a:spcPts val="1000"/>
              </a:spcBef>
              <a:buFont typeface="Arial" pitchFamily="34" charset="0"/>
              <a:buChar char="−"/>
            </a:pPr>
            <a:r>
              <a:rPr lang="en-US" sz="2000" dirty="0">
                <a:latin typeface="Arial" pitchFamily="34" charset="0"/>
                <a:ea typeface="ＭＳ Ｐゴシック" pitchFamily="34" charset="-128"/>
                <a:cs typeface="Arial" pitchFamily="34" charset="0"/>
              </a:rPr>
              <a:t>Ask open-ended questions.</a:t>
            </a:r>
          </a:p>
          <a:p>
            <a:pPr marL="803275" indent="-346075">
              <a:spcBef>
                <a:spcPts val="1000"/>
              </a:spcBef>
              <a:buFont typeface="Arial" pitchFamily="34" charset="0"/>
              <a:buChar char="−"/>
            </a:pPr>
            <a:r>
              <a:rPr lang="en-US" sz="2000" dirty="0">
                <a:latin typeface="Arial" pitchFamily="34" charset="0"/>
                <a:ea typeface="ＭＳ Ｐゴシック" pitchFamily="34" charset="-128"/>
                <a:cs typeface="Arial" pitchFamily="34" charset="0"/>
              </a:rPr>
              <a:t>Collect relevant documentation/evidence.</a:t>
            </a:r>
          </a:p>
          <a:p>
            <a:pPr marL="346075" indent="-346075">
              <a:spcBef>
                <a:spcPts val="1000"/>
              </a:spcBef>
            </a:pPr>
            <a:r>
              <a:rPr lang="en-US" sz="2000" dirty="0">
                <a:latin typeface="Arial" pitchFamily="34" charset="0"/>
                <a:ea typeface="ＭＳ Ｐゴシック" pitchFamily="34" charset="-128"/>
                <a:cs typeface="Arial" pitchFamily="34" charset="0"/>
              </a:rPr>
              <a:t>Take appropriate corrective action, follow-up. </a:t>
            </a:r>
          </a:p>
          <a:p>
            <a:pPr marL="346075" indent="-346075">
              <a:spcBef>
                <a:spcPts val="1000"/>
              </a:spcBef>
            </a:pPr>
            <a:r>
              <a:rPr lang="en-US" sz="2000" dirty="0">
                <a:latin typeface="Arial" pitchFamily="34" charset="0"/>
                <a:ea typeface="ＭＳ Ｐゴシック" pitchFamily="34" charset="-128"/>
                <a:cs typeface="Arial" pitchFamily="34" charset="0"/>
              </a:rPr>
              <a:t>Ensure no retaliation.</a:t>
            </a:r>
          </a:p>
          <a:p>
            <a:pPr marL="346075" indent="-346075">
              <a:spcBef>
                <a:spcPts val="1000"/>
              </a:spcBef>
            </a:pPr>
            <a:r>
              <a:rPr lang="en-US" sz="2000" dirty="0">
                <a:latin typeface="Arial" pitchFamily="34" charset="0"/>
                <a:ea typeface="ＭＳ Ｐゴシック" pitchFamily="34" charset="-128"/>
                <a:cs typeface="Arial" pitchFamily="34" charset="0"/>
              </a:rPr>
              <a:t>Document your actions.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Investigation of Harassment</a:t>
            </a:r>
          </a:p>
        </p:txBody>
      </p:sp>
      <p:sp>
        <p:nvSpPr>
          <p:cNvPr id="48130" name="Rectangle 3"/>
          <p:cNvSpPr>
            <a:spLocks noGrp="1" noChangeArrowheads="1"/>
          </p:cNvSpPr>
          <p:nvPr>
            <p:ph idx="1"/>
          </p:nvPr>
        </p:nvSpPr>
        <p:spPr>
          <a:xfrm>
            <a:off x="762000" y="1524000"/>
            <a:ext cx="10820400" cy="5029200"/>
          </a:xfrm>
        </p:spPr>
        <p:txBody>
          <a:bodyPr>
            <a:normAutofit/>
          </a:bodyPr>
          <a:lstStyle/>
          <a:p>
            <a:pPr marL="346075" indent="-346075">
              <a:spcBef>
                <a:spcPts val="1000"/>
              </a:spcBef>
            </a:pPr>
            <a:r>
              <a:rPr lang="en-US" sz="2200" dirty="0">
                <a:latin typeface="Arial" pitchFamily="34" charset="0"/>
                <a:ea typeface="ＭＳ Ｐゴシック" pitchFamily="34" charset="-128"/>
                <a:cs typeface="Arial" pitchFamily="34" charset="0"/>
              </a:rPr>
              <a:t>All complaints will be investigated promptly - in as impartial and confidential a manner as possible.</a:t>
            </a:r>
          </a:p>
          <a:p>
            <a:pPr marL="346075" indent="-346075">
              <a:spcBef>
                <a:spcPts val="1000"/>
              </a:spcBef>
            </a:pPr>
            <a:r>
              <a:rPr lang="en-US" sz="2200" dirty="0">
                <a:latin typeface="Arial" pitchFamily="34" charset="0"/>
                <a:ea typeface="ＭＳ Ｐゴシック" pitchFamily="34" charset="-128"/>
                <a:cs typeface="Arial" pitchFamily="34" charset="0"/>
              </a:rPr>
              <a:t>Employees are required to cooperate in any investigation.</a:t>
            </a:r>
          </a:p>
          <a:p>
            <a:pPr marL="346075" indent="-346075">
              <a:spcBef>
                <a:spcPts val="1000"/>
              </a:spcBef>
            </a:pPr>
            <a:r>
              <a:rPr lang="en-US" sz="2200" dirty="0">
                <a:latin typeface="Arial" pitchFamily="34" charset="0"/>
                <a:ea typeface="ＭＳ Ｐゴシック" pitchFamily="34" charset="-128"/>
                <a:cs typeface="Arial" pitchFamily="34" charset="0"/>
              </a:rPr>
              <a:t>A timely resolution of each complaint should be reached and communicated to the parties involved.</a:t>
            </a:r>
          </a:p>
          <a:p>
            <a:pPr marL="346075" indent="-346075">
              <a:spcBef>
                <a:spcPts val="1000"/>
              </a:spcBef>
            </a:pPr>
            <a:r>
              <a:rPr lang="en-US" sz="2200" dirty="0">
                <a:latin typeface="Arial" pitchFamily="34" charset="0"/>
                <a:ea typeface="ＭＳ Ｐゴシック" pitchFamily="34" charset="-128"/>
                <a:cs typeface="Arial" pitchFamily="34" charset="0"/>
              </a:rPr>
              <a:t>Any employee, supervisor, or manager who is found to have violated the harassment policy will be subjected to appropriate disciplinary action, up to and including termination.</a:t>
            </a:r>
          </a:p>
          <a:p>
            <a:pPr marL="0" indent="0">
              <a:spcBef>
                <a:spcPts val="1000"/>
              </a:spcBef>
              <a:buNone/>
            </a:pPr>
            <a:r>
              <a:rPr lang="en-US" sz="2200" dirty="0">
                <a:latin typeface="Arial" pitchFamily="34" charset="0"/>
                <a:ea typeface="ＭＳ Ｐゴシック" pitchFamily="34" charset="-128"/>
                <a:cs typeface="Arial" pitchFamily="34" charset="0"/>
              </a:rPr>
              <a:t>The Company prohibits any form of harassment for bringing bona fide complaints or providing information on harassment.</a:t>
            </a:r>
          </a:p>
          <a:p>
            <a:pPr marL="346075" indent="-346075">
              <a:spcBef>
                <a:spcPts val="1000"/>
              </a:spcBef>
              <a:buNone/>
            </a:pPr>
            <a:endParaRPr lang="en-US" sz="2000" dirty="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8001000" cy="1143001"/>
          </a:xfrm>
        </p:spPr>
        <p:txBody>
          <a:bodyPr>
            <a:normAutofit/>
          </a:bodyPr>
          <a:lstStyle/>
          <a:p>
            <a:pPr eaLnBrk="1" hangingPunct="1"/>
            <a:r>
              <a:rPr lang="en-US" sz="4000" dirty="0" smtClean="0">
                <a:ea typeface="ＭＳ Ｐゴシック" pitchFamily="34" charset="-128"/>
              </a:rPr>
              <a:t>Case Studies</a:t>
            </a:r>
          </a:p>
        </p:txBody>
      </p:sp>
      <p:sp>
        <p:nvSpPr>
          <p:cNvPr id="48130" name="Rectangle 3"/>
          <p:cNvSpPr>
            <a:spLocks noGrp="1" noChangeArrowheads="1"/>
          </p:cNvSpPr>
          <p:nvPr>
            <p:ph idx="1"/>
          </p:nvPr>
        </p:nvSpPr>
        <p:spPr>
          <a:xfrm>
            <a:off x="762000" y="1981200"/>
            <a:ext cx="10591800" cy="2133600"/>
          </a:xfrm>
        </p:spPr>
        <p:txBody>
          <a:bodyPr>
            <a:normAutofit/>
          </a:bodyPr>
          <a:lstStyle/>
          <a:p>
            <a:pPr marL="0" indent="0">
              <a:buNone/>
            </a:pPr>
            <a:r>
              <a:rPr lang="en-US" sz="2800" dirty="0" smtClean="0">
                <a:latin typeface="Arial" pitchFamily="34" charset="0"/>
                <a:ea typeface="ＭＳ Ｐゴシック" pitchFamily="34" charset="-128"/>
                <a:cs typeface="Arial" pitchFamily="34" charset="0"/>
              </a:rPr>
              <a:t>These case studies present hypothetical situations that will test your understanding of workplace harassment, and allow you and share your perceptions and observations with others.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8001000" cy="1143001"/>
          </a:xfrm>
        </p:spPr>
        <p:txBody>
          <a:bodyPr>
            <a:normAutofit/>
          </a:bodyPr>
          <a:lstStyle/>
          <a:p>
            <a:pPr eaLnBrk="1" hangingPunct="1"/>
            <a:r>
              <a:rPr lang="en-US" sz="4000" dirty="0" smtClean="0">
                <a:ea typeface="ＭＳ Ｐゴシック" pitchFamily="34" charset="-128"/>
              </a:rPr>
              <a:t>Introduction</a:t>
            </a:r>
          </a:p>
        </p:txBody>
      </p:sp>
      <p:sp>
        <p:nvSpPr>
          <p:cNvPr id="48130" name="Rectangle 3"/>
          <p:cNvSpPr>
            <a:spLocks noGrp="1" noChangeArrowheads="1"/>
          </p:cNvSpPr>
          <p:nvPr>
            <p:ph idx="1"/>
          </p:nvPr>
        </p:nvSpPr>
        <p:spPr>
          <a:xfrm>
            <a:off x="685800" y="1600200"/>
            <a:ext cx="11125200" cy="4114800"/>
          </a:xfrm>
        </p:spPr>
        <p:txBody>
          <a:bodyPr>
            <a:normAutofit/>
          </a:bodyPr>
          <a:lstStyle/>
          <a:p>
            <a:pPr marL="0" indent="0">
              <a:lnSpc>
                <a:spcPct val="110000"/>
              </a:lnSpc>
              <a:buNone/>
            </a:pPr>
            <a:r>
              <a:rPr lang="en-US" sz="2200" dirty="0">
                <a:latin typeface="Arial" pitchFamily="34" charset="0"/>
                <a:ea typeface="ＭＳ Ｐゴシック" pitchFamily="34" charset="-128"/>
                <a:cs typeface="Arial" pitchFamily="34" charset="0"/>
              </a:rPr>
              <a:t>The potential for harassment, including sexual harassment, exists in every workplace.</a:t>
            </a:r>
          </a:p>
          <a:p>
            <a:pPr marL="0" indent="0">
              <a:lnSpc>
                <a:spcPct val="110000"/>
              </a:lnSpc>
              <a:buNone/>
            </a:pPr>
            <a:r>
              <a:rPr lang="en-US" sz="2200" dirty="0">
                <a:latin typeface="Arial" pitchFamily="34" charset="0"/>
                <a:ea typeface="ＭＳ Ｐゴシック" pitchFamily="34" charset="-128"/>
                <a:cs typeface="Arial" pitchFamily="34" charset="0"/>
              </a:rPr>
              <a:t>The number of workplace harassment claims filed during recent years has increased dramatically.</a:t>
            </a:r>
          </a:p>
          <a:p>
            <a:pPr marL="0" indent="0">
              <a:lnSpc>
                <a:spcPct val="110000"/>
              </a:lnSpc>
              <a:buNone/>
            </a:pPr>
            <a:r>
              <a:rPr lang="en-US" sz="2200" dirty="0">
                <a:latin typeface="Arial" pitchFamily="34" charset="0"/>
                <a:ea typeface="ＭＳ Ｐゴシック" pitchFamily="34" charset="-128"/>
                <a:cs typeface="Arial" pitchFamily="34" charset="0"/>
              </a:rPr>
              <a:t>While some individuals may feel that ‘harassment” means only “sexual harassment”, it has become clear that in today’s work environment the term is much broader than that.</a:t>
            </a:r>
          </a:p>
          <a:p>
            <a:pPr marL="0" indent="0">
              <a:lnSpc>
                <a:spcPct val="110000"/>
              </a:lnSpc>
              <a:buNone/>
            </a:pPr>
            <a:r>
              <a:rPr lang="en-US" sz="2200" dirty="0">
                <a:latin typeface="Arial" pitchFamily="34" charset="0"/>
                <a:ea typeface="ＭＳ Ｐゴシック" pitchFamily="34" charset="-128"/>
                <a:cs typeface="Arial" pitchFamily="34" charset="0"/>
              </a:rPr>
              <a:t>Harassment is a costly proposition for employers.  It can result in: low morale, absenteeism, reduced productivity, employee turnover, and damages and litigation costs.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Case Study #1</a:t>
            </a:r>
          </a:p>
        </p:txBody>
      </p:sp>
      <p:sp>
        <p:nvSpPr>
          <p:cNvPr id="48130" name="Rectangle 3"/>
          <p:cNvSpPr>
            <a:spLocks noGrp="1" noChangeArrowheads="1"/>
          </p:cNvSpPr>
          <p:nvPr>
            <p:ph idx="1"/>
          </p:nvPr>
        </p:nvSpPr>
        <p:spPr>
          <a:xfrm>
            <a:off x="762000" y="1447800"/>
            <a:ext cx="10820400" cy="5105400"/>
          </a:xfrm>
        </p:spPr>
        <p:txBody>
          <a:bodyPr>
            <a:normAutofit/>
          </a:bodyPr>
          <a:lstStyle/>
          <a:p>
            <a:pPr marL="0" indent="0">
              <a:buNone/>
            </a:pPr>
            <a:r>
              <a:rPr lang="en-US" dirty="0">
                <a:latin typeface="Arial" pitchFamily="34" charset="0"/>
                <a:ea typeface="ＭＳ Ｐゴシック" pitchFamily="34" charset="-128"/>
                <a:cs typeface="Arial" pitchFamily="34" charset="0"/>
              </a:rPr>
              <a:t>Bill sometimes makes comments to his administrative assistant, Ann Smith, about how attractive she is.  She never says anything when he makes these comments</a:t>
            </a:r>
            <a:r>
              <a:rPr lang="en-US" dirty="0" smtClean="0">
                <a:latin typeface="Arial" pitchFamily="34" charset="0"/>
                <a:ea typeface="ＭＳ Ｐゴシック" pitchFamily="34" charset="-128"/>
                <a:cs typeface="Arial" pitchFamily="34" charset="0"/>
              </a:rPr>
              <a:t>.</a:t>
            </a:r>
            <a:br>
              <a:rPr lang="en-US" dirty="0" smtClean="0">
                <a:latin typeface="Arial" pitchFamily="34" charset="0"/>
                <a:ea typeface="ＭＳ Ｐゴシック" pitchFamily="34" charset="-128"/>
                <a:cs typeface="Arial" pitchFamily="34" charset="0"/>
              </a:rPr>
            </a:br>
            <a:endParaRPr lang="en-US" dirty="0">
              <a:latin typeface="Arial" pitchFamily="34" charset="0"/>
              <a:ea typeface="ＭＳ Ｐゴシック" pitchFamily="34" charset="-128"/>
              <a:cs typeface="Arial" pitchFamily="34" charset="0"/>
            </a:endParaRPr>
          </a:p>
          <a:p>
            <a:pPr marL="0" indent="0">
              <a:buNone/>
            </a:pPr>
            <a:r>
              <a:rPr lang="en-US" dirty="0">
                <a:latin typeface="Arial" pitchFamily="34" charset="0"/>
                <a:ea typeface="ＭＳ Ｐゴシック" pitchFamily="34" charset="-128"/>
                <a:cs typeface="Arial" pitchFamily="34" charset="0"/>
              </a:rPr>
              <a:t>One day, Ann requests a raise.  Bill says that he will consider her requests, and suggests that the two of them go for drinks and to dinner after work.  Ann makes it clear that she wants to keep their relationship purely professional and would therefore prefer not to go out with him.  Bill says that he understands.</a:t>
            </a:r>
          </a:p>
          <a:p>
            <a:pPr marL="0" indent="0">
              <a:buNone/>
            </a:pPr>
            <a:r>
              <a:rPr lang="en-US" dirty="0" smtClean="0">
                <a:latin typeface="Arial" pitchFamily="34" charset="0"/>
                <a:ea typeface="ＭＳ Ｐゴシック" pitchFamily="34" charset="-128"/>
                <a:cs typeface="Arial" pitchFamily="34" charset="0"/>
              </a:rPr>
              <a:t/>
            </a:r>
            <a:br>
              <a:rPr lang="en-US" dirty="0" smtClean="0">
                <a:latin typeface="Arial" pitchFamily="34" charset="0"/>
                <a:ea typeface="ＭＳ Ｐゴシック" pitchFamily="34" charset="-128"/>
                <a:cs typeface="Arial" pitchFamily="34" charset="0"/>
              </a:rPr>
            </a:br>
            <a:r>
              <a:rPr lang="en-US" dirty="0" smtClean="0">
                <a:latin typeface="Arial" pitchFamily="34" charset="0"/>
                <a:ea typeface="ＭＳ Ｐゴシック" pitchFamily="34" charset="-128"/>
                <a:cs typeface="Arial" pitchFamily="34" charset="0"/>
              </a:rPr>
              <a:t>Two </a:t>
            </a:r>
            <a:r>
              <a:rPr lang="en-US" dirty="0">
                <a:latin typeface="Arial" pitchFamily="34" charset="0"/>
                <a:ea typeface="ＭＳ Ｐゴシック" pitchFamily="34" charset="-128"/>
                <a:cs typeface="Arial" pitchFamily="34" charset="0"/>
              </a:rPr>
              <a:t>weeks later, Bill informs Ann that he has denied her request for a raise.</a:t>
            </a:r>
          </a:p>
          <a:p>
            <a:pPr marL="0" indent="0">
              <a:buNone/>
            </a:pPr>
            <a:r>
              <a:rPr lang="en-US" dirty="0" smtClean="0">
                <a:latin typeface="Arial" pitchFamily="34" charset="0"/>
                <a:ea typeface="ＭＳ Ｐゴシック" pitchFamily="34" charset="-128"/>
                <a:cs typeface="Arial" pitchFamily="34" charset="0"/>
              </a:rPr>
              <a:t/>
            </a:r>
            <a:br>
              <a:rPr lang="en-US" dirty="0" smtClean="0">
                <a:latin typeface="Arial" pitchFamily="34" charset="0"/>
                <a:ea typeface="ＭＳ Ｐゴシック" pitchFamily="34" charset="-128"/>
                <a:cs typeface="Arial" pitchFamily="34" charset="0"/>
              </a:rPr>
            </a:br>
            <a:r>
              <a:rPr lang="en-US" dirty="0" smtClean="0">
                <a:latin typeface="Arial" pitchFamily="34" charset="0"/>
                <a:ea typeface="ＭＳ Ｐゴシック" pitchFamily="34" charset="-128"/>
                <a:cs typeface="Arial" pitchFamily="34" charset="0"/>
              </a:rPr>
              <a:t>She </a:t>
            </a:r>
            <a:r>
              <a:rPr lang="en-US" dirty="0">
                <a:latin typeface="Arial" pitchFamily="34" charset="0"/>
                <a:ea typeface="ＭＳ Ｐゴシック" pitchFamily="34" charset="-128"/>
                <a:cs typeface="Arial" pitchFamily="34" charset="0"/>
              </a:rPr>
              <a:t>asks Bill for an explanation, and he says that if she would be more “cooperative” with him, then her chance for a raise would improve.  Ann asks what does cooperative means.  Bill smiles and says “You figure it out”.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Case Study #2</a:t>
            </a:r>
          </a:p>
        </p:txBody>
      </p:sp>
      <p:sp>
        <p:nvSpPr>
          <p:cNvPr id="48130" name="Rectangle 3"/>
          <p:cNvSpPr>
            <a:spLocks noGrp="1" noChangeArrowheads="1"/>
          </p:cNvSpPr>
          <p:nvPr>
            <p:ph idx="1"/>
          </p:nvPr>
        </p:nvSpPr>
        <p:spPr>
          <a:xfrm>
            <a:off x="609600" y="1676400"/>
            <a:ext cx="11049000" cy="3581400"/>
          </a:xfrm>
        </p:spPr>
        <p:txBody>
          <a:bodyPr>
            <a:normAutofit/>
          </a:bodyPr>
          <a:lstStyle/>
          <a:p>
            <a:pPr marL="0" indent="0">
              <a:buNone/>
            </a:pPr>
            <a:r>
              <a:rPr lang="en-US" sz="2200" dirty="0">
                <a:latin typeface="Arial" pitchFamily="34" charset="0"/>
                <a:ea typeface="ＭＳ Ｐゴシック" pitchFamily="34" charset="-128"/>
                <a:cs typeface="Arial" pitchFamily="34" charset="0"/>
              </a:rPr>
              <a:t>William keeps a large bible on his desk at work and always wears a large silver cross around his neck.  At times William will use biblical quotations to support his comments and assertions that his observations are correct in conversations with his co-workers.  Additionally, he usually tells people to have a “Blessed Day</a:t>
            </a:r>
            <a:r>
              <a:rPr lang="en-US" sz="2200" dirty="0" smtClean="0">
                <a:latin typeface="Arial" pitchFamily="34" charset="0"/>
                <a:ea typeface="ＭＳ Ｐゴシック" pitchFamily="34" charset="-128"/>
                <a:cs typeface="Arial" pitchFamily="34" charset="0"/>
              </a:rPr>
              <a:t>”.</a:t>
            </a:r>
            <a:br>
              <a:rPr lang="en-US" sz="2200" dirty="0" smtClean="0">
                <a:latin typeface="Arial" pitchFamily="34" charset="0"/>
                <a:ea typeface="ＭＳ Ｐゴシック" pitchFamily="34" charset="-128"/>
                <a:cs typeface="Arial" pitchFamily="34" charset="0"/>
              </a:rPr>
            </a:br>
            <a:endParaRPr lang="en-US" sz="2200" dirty="0">
              <a:latin typeface="Arial" pitchFamily="34" charset="0"/>
              <a:ea typeface="ＭＳ Ｐゴシック" pitchFamily="34" charset="-128"/>
              <a:cs typeface="Arial" pitchFamily="34" charset="0"/>
            </a:endParaRPr>
          </a:p>
          <a:p>
            <a:pPr marL="0" indent="0">
              <a:buNone/>
            </a:pPr>
            <a:r>
              <a:rPr lang="en-US" sz="2200" dirty="0">
                <a:latin typeface="Arial" pitchFamily="34" charset="0"/>
                <a:ea typeface="ＭＳ Ｐゴシック" pitchFamily="34" charset="-128"/>
                <a:cs typeface="Arial" pitchFamily="34" charset="0"/>
              </a:rPr>
              <a:t>Joe, one of William’s co-workers, has started referring to him as  “Saint Willy”.  This has gotten a lot of laughs around the office.  William has confronted Joe about this and asked him to stop.  Joe response was “can’t you take a joke”.  Joe not only has not stopped referring to William as “Saint Willy”, but he has encouraged others to do so.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Case Study #3</a:t>
            </a:r>
          </a:p>
        </p:txBody>
      </p:sp>
      <p:sp>
        <p:nvSpPr>
          <p:cNvPr id="48130" name="Rectangle 3"/>
          <p:cNvSpPr>
            <a:spLocks noGrp="1" noChangeArrowheads="1"/>
          </p:cNvSpPr>
          <p:nvPr>
            <p:ph idx="1"/>
          </p:nvPr>
        </p:nvSpPr>
        <p:spPr>
          <a:xfrm>
            <a:off x="762000" y="1676400"/>
            <a:ext cx="10896600" cy="3657600"/>
          </a:xfrm>
        </p:spPr>
        <p:txBody>
          <a:bodyPr>
            <a:normAutofit/>
          </a:bodyPr>
          <a:lstStyle/>
          <a:p>
            <a:pPr marL="0" indent="0">
              <a:buNone/>
            </a:pPr>
            <a:r>
              <a:rPr lang="en-US" sz="2200" dirty="0">
                <a:latin typeface="Arial" pitchFamily="34" charset="0"/>
                <a:ea typeface="ＭＳ Ｐゴシック" pitchFamily="34" charset="-128"/>
                <a:cs typeface="Arial" pitchFamily="34" charset="0"/>
              </a:rPr>
              <a:t>Pam, an attractive female employee, likes to wear blouses with a plunging neckline, short tight skirts and high heels.  When she walks down the hall in the office, many times her male co-workers and some females stare at her, some with a knowing smile, others just shake their heads.  Occasionally, one individual silently acts as if he is having a heart attack.  </a:t>
            </a:r>
            <a:endParaRPr lang="en-US" sz="2200" dirty="0" smtClean="0">
              <a:latin typeface="Arial" pitchFamily="34" charset="0"/>
              <a:ea typeface="ＭＳ Ｐゴシック" pitchFamily="34" charset="-128"/>
              <a:cs typeface="Arial" pitchFamily="34" charset="0"/>
            </a:endParaRPr>
          </a:p>
          <a:p>
            <a:pPr marL="0" indent="0">
              <a:buNone/>
            </a:pPr>
            <a:r>
              <a:rPr lang="en-US" sz="2200" dirty="0" smtClean="0">
                <a:latin typeface="Arial" pitchFamily="34" charset="0"/>
                <a:ea typeface="ＭＳ Ｐゴシック" pitchFamily="34" charset="-128"/>
                <a:cs typeface="Arial" pitchFamily="34" charset="0"/>
              </a:rPr>
              <a:t>She </a:t>
            </a:r>
            <a:r>
              <a:rPr lang="en-US" sz="2200" dirty="0">
                <a:latin typeface="Arial" pitchFamily="34" charset="0"/>
                <a:ea typeface="ＭＳ Ｐゴシック" pitchFamily="34" charset="-128"/>
                <a:cs typeface="Arial" pitchFamily="34" charset="0"/>
              </a:rPr>
              <a:t>has repeatedly indicated to her co-workers that their conduct embarrasses her, and has asked them to stop, but without much success.  Some of her female co-workers have mentioned that she causes her problems by the way she dresses.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76399" y="2"/>
            <a:ext cx="10303043" cy="1325563"/>
          </a:xfrm>
        </p:spPr>
        <p:txBody>
          <a:bodyPr>
            <a:normAutofit/>
          </a:bodyPr>
          <a:lstStyle/>
          <a:p>
            <a:r>
              <a:rPr lang="en-US" sz="4000" dirty="0" smtClean="0"/>
              <a:t>Synergy HR Hotline Contact Information</a:t>
            </a:r>
            <a:endParaRPr lang="en-US" sz="4000" dirty="0"/>
          </a:p>
        </p:txBody>
      </p:sp>
      <p:sp>
        <p:nvSpPr>
          <p:cNvPr id="6" name="Content Placeholder 5"/>
          <p:cNvSpPr txBox="1">
            <a:spLocks/>
          </p:cNvSpPr>
          <p:nvPr/>
        </p:nvSpPr>
        <p:spPr>
          <a:xfrm>
            <a:off x="1219200" y="2209800"/>
            <a:ext cx="5094250" cy="3005951"/>
          </a:xfrm>
          <a:prstGeom prst="rect">
            <a:avLst/>
          </a:prstGeom>
          <a:noFill/>
          <a:ln w="12700">
            <a:miter lim="400000"/>
          </a:ln>
          <a:extLst>
            <a:ext uri="{C572A759-6A51-4108-AA02-DFA0A04FC94B}">
              <ma14:wrappingTextBoxFlag xmlns:ma14="http://schemas.microsoft.com/office/mac/drawingml/2011/main" xmlns="" val="1"/>
            </a:ext>
          </a:extLst>
        </p:spPr>
        <p:txBody>
          <a:bodyPr wrap="square" lIns="45719" rIns="45719" rtlCol="0">
            <a:spAutoFit/>
          </a:bodyPr>
          <a:lstStyle/>
          <a:p>
            <a:pPr marL="342900" indent="7938" defTabSz="457200" fontAlgn="auto">
              <a:spcBef>
                <a:spcPts val="1200"/>
              </a:spcBef>
              <a:spcAft>
                <a:spcPts val="0"/>
              </a:spcAft>
              <a:buClr>
                <a:srgbClr val="222222"/>
              </a:buClr>
              <a:buSzPct val="100000"/>
              <a:defRPr/>
            </a:pPr>
            <a:r>
              <a:rPr lang="en-US" sz="2600" b="1" kern="0" dirty="0">
                <a:solidFill>
                  <a:srgbClr val="305480"/>
                </a:solidFill>
                <a:latin typeface="Arial"/>
                <a:ea typeface="Arial"/>
                <a:cs typeface="Arial"/>
                <a:sym typeface="Arial"/>
              </a:rPr>
              <a:t>Mike Bourgon</a:t>
            </a:r>
            <a:br>
              <a:rPr lang="en-US" sz="2600" b="1" kern="0" dirty="0">
                <a:solidFill>
                  <a:srgbClr val="305480"/>
                </a:solidFill>
                <a:latin typeface="Arial"/>
                <a:ea typeface="Arial"/>
                <a:cs typeface="Arial"/>
                <a:sym typeface="Arial"/>
              </a:rPr>
            </a:br>
            <a:r>
              <a:rPr lang="en-US" sz="2000" b="1" kern="0" dirty="0">
                <a:solidFill>
                  <a:srgbClr val="305480"/>
                </a:solidFill>
                <a:latin typeface="Arial"/>
                <a:ea typeface="Arial"/>
                <a:cs typeface="Arial"/>
                <a:sym typeface="Arial"/>
              </a:rPr>
              <a:t>Employment and Labor Law Attorney, </a:t>
            </a:r>
            <a:br>
              <a:rPr lang="en-US" sz="2000" b="1" kern="0" dirty="0">
                <a:solidFill>
                  <a:srgbClr val="305480"/>
                </a:solidFill>
                <a:latin typeface="Arial"/>
                <a:ea typeface="Arial"/>
                <a:cs typeface="Arial"/>
                <a:sym typeface="Arial"/>
              </a:rPr>
            </a:br>
            <a:r>
              <a:rPr lang="en-US" sz="2000" b="1" kern="0" dirty="0">
                <a:solidFill>
                  <a:srgbClr val="305480"/>
                </a:solidFill>
                <a:latin typeface="Arial"/>
                <a:ea typeface="Arial"/>
                <a:cs typeface="Arial"/>
                <a:sym typeface="Arial"/>
              </a:rPr>
              <a:t>HR Consultant</a:t>
            </a:r>
          </a:p>
          <a:p>
            <a:pPr marL="342900" indent="7938" defTabSz="457200" fontAlgn="auto">
              <a:spcBef>
                <a:spcPts val="1200"/>
              </a:spcBef>
              <a:spcAft>
                <a:spcPts val="0"/>
              </a:spcAft>
              <a:buClr>
                <a:srgbClr val="222222"/>
              </a:buClr>
              <a:buSzPct val="100000"/>
              <a:defRPr/>
            </a:pPr>
            <a:endParaRPr lang="en-US" sz="2600" b="1" kern="0" dirty="0">
              <a:solidFill>
                <a:srgbClr val="305480"/>
              </a:solidFill>
              <a:latin typeface="Arial"/>
              <a:ea typeface="Arial"/>
              <a:cs typeface="Arial"/>
              <a:sym typeface="Arial"/>
            </a:endParaRPr>
          </a:p>
          <a:p>
            <a:pPr marL="342900" indent="7938" defTabSz="457200" fontAlgn="auto">
              <a:spcBef>
                <a:spcPts val="1200"/>
              </a:spcBef>
              <a:spcAft>
                <a:spcPts val="0"/>
              </a:spcAft>
              <a:buClr>
                <a:srgbClr val="222222"/>
              </a:buClr>
              <a:buSzPct val="100000"/>
              <a:defRPr/>
            </a:pPr>
            <a:r>
              <a:rPr lang="en-US" sz="2600" b="1" kern="0" dirty="0">
                <a:solidFill>
                  <a:srgbClr val="305480"/>
                </a:solidFill>
                <a:latin typeface="Arial"/>
                <a:ea typeface="Arial"/>
                <a:cs typeface="Arial"/>
                <a:sym typeface="Arial"/>
              </a:rPr>
              <a:t>Michael Conroy</a:t>
            </a:r>
          </a:p>
          <a:p>
            <a:pPr marL="342900" defTabSz="457200" fontAlgn="auto">
              <a:spcBef>
                <a:spcPts val="200"/>
              </a:spcBef>
              <a:spcAft>
                <a:spcPts val="0"/>
              </a:spcAft>
              <a:buClr>
                <a:srgbClr val="222222"/>
              </a:buClr>
              <a:buSzPct val="100000"/>
              <a:defRPr/>
            </a:pPr>
            <a:r>
              <a:rPr lang="en-US" sz="2000" b="1" kern="0" dirty="0">
                <a:solidFill>
                  <a:srgbClr val="305480"/>
                </a:solidFill>
                <a:latin typeface="Arial"/>
                <a:ea typeface="Arial"/>
                <a:cs typeface="Arial"/>
                <a:sym typeface="Arial"/>
              </a:rPr>
              <a:t>HR Consultant</a:t>
            </a:r>
          </a:p>
          <a:p>
            <a:pPr marL="342900" defTabSz="457200" fontAlgn="auto">
              <a:spcBef>
                <a:spcPts val="200"/>
              </a:spcBef>
              <a:spcAft>
                <a:spcPts val="0"/>
              </a:spcAft>
              <a:buClr>
                <a:srgbClr val="222222"/>
              </a:buClr>
              <a:buSzPct val="100000"/>
              <a:defRPr/>
            </a:pPr>
            <a:endParaRPr lang="en-US" sz="2800" kern="0" dirty="0">
              <a:solidFill>
                <a:srgbClr val="305480"/>
              </a:solidFill>
              <a:latin typeface="Arial"/>
              <a:ea typeface="Arial"/>
              <a:cs typeface="Arial"/>
              <a:sym typeface="Arial"/>
            </a:endParaRPr>
          </a:p>
        </p:txBody>
      </p:sp>
      <p:pic>
        <p:nvPicPr>
          <p:cNvPr id="7" name="Picture 3"/>
          <p:cNvPicPr>
            <a:picLocks noChangeAspect="1" noChangeArrowheads="1"/>
          </p:cNvPicPr>
          <p:nvPr/>
        </p:nvPicPr>
        <p:blipFill>
          <a:blip r:embed="rId2" cstate="print"/>
          <a:srcRect/>
          <a:stretch>
            <a:fillRect/>
          </a:stretch>
        </p:blipFill>
        <p:spPr bwMode="auto">
          <a:xfrm>
            <a:off x="6319981" y="2209800"/>
            <a:ext cx="4572000" cy="1351417"/>
          </a:xfrm>
          <a:prstGeom prst="rect">
            <a:avLst/>
          </a:prstGeom>
          <a:noFill/>
          <a:ln w="9525">
            <a:noFill/>
            <a:miter lim="800000"/>
            <a:headEnd/>
            <a:tailEnd/>
          </a:ln>
        </p:spPr>
      </p:pic>
      <p:sp>
        <p:nvSpPr>
          <p:cNvPr id="8" name="TextBox 7"/>
          <p:cNvSpPr txBox="1"/>
          <p:nvPr/>
        </p:nvSpPr>
        <p:spPr>
          <a:xfrm>
            <a:off x="7375629" y="3585166"/>
            <a:ext cx="3124200" cy="856645"/>
          </a:xfrm>
          <a:prstGeom prst="rect">
            <a:avLst/>
          </a:prstGeom>
          <a:noFill/>
        </p:spPr>
        <p:txBody>
          <a:bodyPr wrap="square" rtlCol="0">
            <a:spAutoFit/>
          </a:bodyPr>
          <a:lstStyle/>
          <a:p>
            <a:pPr marL="228600" indent="7938">
              <a:spcBef>
                <a:spcPts val="200"/>
              </a:spcBef>
              <a:defRPr/>
            </a:pPr>
            <a:r>
              <a:rPr lang="en-US" sz="2400" dirty="0">
                <a:solidFill>
                  <a:schemeClr val="accent3">
                    <a:lumMod val="50000"/>
                  </a:schemeClr>
                </a:solidFill>
              </a:rPr>
              <a:t>hotline@synhr.com</a:t>
            </a:r>
          </a:p>
          <a:p>
            <a:pPr marL="228600" indent="7938">
              <a:spcBef>
                <a:spcPts val="200"/>
              </a:spcBef>
              <a:defRPr/>
            </a:pPr>
            <a:r>
              <a:rPr lang="en-US" sz="2400" dirty="0">
                <a:solidFill>
                  <a:schemeClr val="accent3">
                    <a:lumMod val="50000"/>
                  </a:schemeClr>
                </a:solidFill>
              </a:rPr>
              <a:t>(888) 603-7872</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8001000" cy="1143001"/>
          </a:xfrm>
        </p:spPr>
        <p:txBody>
          <a:bodyPr>
            <a:normAutofit/>
          </a:bodyPr>
          <a:lstStyle/>
          <a:p>
            <a:pPr eaLnBrk="1" hangingPunct="1"/>
            <a:r>
              <a:rPr lang="en-US" sz="4000" dirty="0" smtClean="0">
                <a:ea typeface="ＭＳ Ｐゴシック" pitchFamily="34" charset="-128"/>
              </a:rPr>
              <a:t>Company Policy:  Harassment</a:t>
            </a:r>
          </a:p>
        </p:txBody>
      </p:sp>
      <p:sp>
        <p:nvSpPr>
          <p:cNvPr id="48130" name="Rectangle 3"/>
          <p:cNvSpPr>
            <a:spLocks noGrp="1" noChangeArrowheads="1"/>
          </p:cNvSpPr>
          <p:nvPr>
            <p:ph idx="1"/>
          </p:nvPr>
        </p:nvSpPr>
        <p:spPr>
          <a:xfrm>
            <a:off x="762000" y="1600200"/>
            <a:ext cx="10820400" cy="4343400"/>
          </a:xfrm>
        </p:spPr>
        <p:txBody>
          <a:bodyPr>
            <a:normAutofit/>
          </a:bodyPr>
          <a:lstStyle/>
          <a:p>
            <a:pPr marL="0" indent="0">
              <a:lnSpc>
                <a:spcPct val="110000"/>
              </a:lnSpc>
              <a:buNone/>
            </a:pPr>
            <a:r>
              <a:rPr lang="en-US" dirty="0">
                <a:latin typeface="Arial" pitchFamily="34" charset="0"/>
                <a:ea typeface="ＭＳ Ｐゴシック" pitchFamily="34" charset="-128"/>
                <a:cs typeface="Arial" pitchFamily="34" charset="0"/>
              </a:rPr>
              <a:t>It is the policy of this Company to promote a productive work environment that is free from discrimination and harassment of any kind.  </a:t>
            </a:r>
          </a:p>
          <a:p>
            <a:pPr marL="0" indent="0">
              <a:lnSpc>
                <a:spcPct val="110000"/>
              </a:lnSpc>
              <a:buNone/>
            </a:pPr>
            <a:r>
              <a:rPr lang="en-US" dirty="0">
                <a:latin typeface="Arial" pitchFamily="34" charset="0"/>
                <a:ea typeface="ＭＳ Ｐゴシック" pitchFamily="34" charset="-128"/>
                <a:cs typeface="Arial" pitchFamily="34" charset="0"/>
              </a:rPr>
              <a:t>To that end, the Company will not tolerate verbal or physical conduct that harasses, disrupts or interferes with another’s work performance or creates an intimidating, offensive or hostile environment.</a:t>
            </a:r>
          </a:p>
          <a:p>
            <a:pPr marL="0" indent="0">
              <a:lnSpc>
                <a:spcPct val="110000"/>
              </a:lnSpc>
              <a:buNone/>
            </a:pPr>
            <a:r>
              <a:rPr lang="en-US" dirty="0">
                <a:latin typeface="Arial" pitchFamily="34" charset="0"/>
                <a:ea typeface="ＭＳ Ｐゴシック" pitchFamily="34" charset="-128"/>
                <a:cs typeface="Arial" pitchFamily="34" charset="0"/>
              </a:rPr>
              <a:t>It is the policy of this Company that certain </a:t>
            </a:r>
            <a:r>
              <a:rPr lang="en-US" dirty="0" smtClean="0">
                <a:latin typeface="Arial" pitchFamily="34" charset="0"/>
                <a:ea typeface="ＭＳ Ｐゴシック" pitchFamily="34" charset="-128"/>
                <a:cs typeface="Arial" pitchFamily="34" charset="0"/>
              </a:rPr>
              <a:t>rules</a:t>
            </a:r>
            <a:r>
              <a:rPr lang="en-US" dirty="0">
                <a:latin typeface="Arial" pitchFamily="34" charset="0"/>
                <a:ea typeface="ＭＳ Ｐゴシック" pitchFamily="34" charset="-128"/>
                <a:cs typeface="Arial" pitchFamily="34" charset="0"/>
              </a:rPr>
              <a:t> </a:t>
            </a:r>
            <a:r>
              <a:rPr lang="en-US" dirty="0" smtClean="0">
                <a:solidFill>
                  <a:srgbClr val="222222"/>
                </a:solidFill>
                <a:latin typeface="Arial" pitchFamily="34" charset="0"/>
                <a:ea typeface="ＭＳ Ｐゴシック" pitchFamily="34" charset="-128"/>
                <a:cs typeface="Arial" pitchFamily="34" charset="0"/>
              </a:rPr>
              <a:t>and </a:t>
            </a:r>
            <a:r>
              <a:rPr lang="en-US" dirty="0" smtClean="0">
                <a:latin typeface="Arial" pitchFamily="34" charset="0"/>
                <a:ea typeface="ＭＳ Ｐゴシック" pitchFamily="34" charset="-128"/>
                <a:cs typeface="Arial" pitchFamily="34" charset="0"/>
              </a:rPr>
              <a:t>regulations </a:t>
            </a:r>
            <a:r>
              <a:rPr lang="en-US" dirty="0">
                <a:latin typeface="Arial" pitchFamily="34" charset="0"/>
                <a:ea typeface="ＭＳ Ｐゴシック" pitchFamily="34" charset="-128"/>
                <a:cs typeface="Arial" pitchFamily="34" charset="0"/>
              </a:rPr>
              <a:t>regarding employee behavior are necessary for efficient business operations and for benefit and safety of all employees.</a:t>
            </a:r>
          </a:p>
          <a:p>
            <a:pPr marL="0" indent="0">
              <a:lnSpc>
                <a:spcPct val="110000"/>
              </a:lnSpc>
              <a:buNone/>
            </a:pPr>
            <a:r>
              <a:rPr lang="en-US" dirty="0">
                <a:latin typeface="Arial" pitchFamily="34" charset="0"/>
                <a:ea typeface="ＭＳ Ｐゴシック" pitchFamily="34" charset="-128"/>
                <a:cs typeface="Arial" pitchFamily="34" charset="0"/>
              </a:rPr>
              <a:t>Conduct that interferes with operations or discredits the Company or is offensive to stakeholders or staff will not be tolerated.</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76400" y="76200"/>
            <a:ext cx="8001000" cy="1143001"/>
          </a:xfrm>
        </p:spPr>
        <p:txBody>
          <a:bodyPr>
            <a:normAutofit/>
          </a:bodyPr>
          <a:lstStyle/>
          <a:p>
            <a:pPr eaLnBrk="1" hangingPunct="1"/>
            <a:r>
              <a:rPr lang="en-US" sz="4000" dirty="0" smtClean="0">
                <a:ea typeface="ＭＳ Ｐゴシック" pitchFamily="34" charset="-128"/>
              </a:rPr>
              <a:t>Harassment Prevention</a:t>
            </a:r>
          </a:p>
        </p:txBody>
      </p:sp>
      <p:sp>
        <p:nvSpPr>
          <p:cNvPr id="48130" name="Rectangle 3"/>
          <p:cNvSpPr>
            <a:spLocks noGrp="1" noChangeArrowheads="1"/>
          </p:cNvSpPr>
          <p:nvPr>
            <p:ph idx="1"/>
          </p:nvPr>
        </p:nvSpPr>
        <p:spPr>
          <a:xfrm>
            <a:off x="762000" y="1524000"/>
            <a:ext cx="10744200" cy="4038600"/>
          </a:xfrm>
        </p:spPr>
        <p:txBody>
          <a:bodyPr>
            <a:normAutofit/>
          </a:bodyPr>
          <a:lstStyle/>
          <a:p>
            <a:pPr marL="0" indent="0">
              <a:lnSpc>
                <a:spcPct val="110000"/>
              </a:lnSpc>
              <a:buNone/>
            </a:pPr>
            <a:r>
              <a:rPr lang="en-US" sz="2200" dirty="0">
                <a:latin typeface="Arial" pitchFamily="34" charset="0"/>
                <a:ea typeface="ＭＳ Ｐゴシック" pitchFamily="34" charset="-128"/>
                <a:cs typeface="Arial" pitchFamily="34" charset="0"/>
              </a:rPr>
              <a:t>The </a:t>
            </a:r>
            <a:r>
              <a:rPr lang="en-US" sz="2400" dirty="0">
                <a:solidFill>
                  <a:srgbClr val="222222"/>
                </a:solidFill>
              </a:rPr>
              <a:t>Equal Employment Opportunity </a:t>
            </a:r>
            <a:r>
              <a:rPr lang="en-US" sz="2400" dirty="0" smtClean="0">
                <a:solidFill>
                  <a:srgbClr val="222222"/>
                </a:solidFill>
              </a:rPr>
              <a:t>Commission (</a:t>
            </a:r>
            <a:r>
              <a:rPr lang="en-US" sz="2200" dirty="0" smtClean="0">
                <a:solidFill>
                  <a:srgbClr val="222222"/>
                </a:solidFill>
                <a:latin typeface="Arial" pitchFamily="34" charset="0"/>
                <a:ea typeface="ＭＳ Ｐゴシック" pitchFamily="34" charset="-128"/>
                <a:cs typeface="Arial" pitchFamily="34" charset="0"/>
              </a:rPr>
              <a:t>EEOC), </a:t>
            </a:r>
            <a:r>
              <a:rPr lang="en-US" sz="2200" dirty="0">
                <a:latin typeface="Arial" pitchFamily="34" charset="0"/>
                <a:ea typeface="ＭＳ Ｐゴシック" pitchFamily="34" charset="-128"/>
                <a:cs typeface="Arial" pitchFamily="34" charset="0"/>
              </a:rPr>
              <a:t>in its 2001 technical assistance guidance publication: “Employer EEO Responsibilities,” stressed:</a:t>
            </a:r>
          </a:p>
          <a:p>
            <a:pPr marL="346075" indent="-346075">
              <a:lnSpc>
                <a:spcPct val="105000"/>
              </a:lnSpc>
            </a:pPr>
            <a:r>
              <a:rPr lang="en-US" sz="2200" dirty="0">
                <a:latin typeface="Arial" pitchFamily="34" charset="0"/>
                <a:ea typeface="ＭＳ Ｐゴシック" pitchFamily="34" charset="-128"/>
                <a:cs typeface="Arial" pitchFamily="34" charset="0"/>
              </a:rPr>
              <a:t>“Harassment of an individual on the basis of race, color, sex, national origin, religion, age or disability is a discriminatory practice under Title VII, the ADA and the ADEA.</a:t>
            </a:r>
          </a:p>
          <a:p>
            <a:pPr marL="346075" indent="-346075">
              <a:lnSpc>
                <a:spcPct val="105000"/>
              </a:lnSpc>
            </a:pPr>
            <a:r>
              <a:rPr lang="en-US" sz="2200" dirty="0">
                <a:latin typeface="Arial" pitchFamily="34" charset="0"/>
                <a:ea typeface="ＭＳ Ｐゴシック" pitchFamily="34" charset="-128"/>
                <a:cs typeface="Arial" pitchFamily="34" charset="0"/>
              </a:rPr>
              <a:t>Although much attention has been given in recent years to sexual harassment discrimination, it is important to stress that many of the same principles apply to other types of harassment, and an </a:t>
            </a:r>
            <a:r>
              <a:rPr lang="en-US" sz="2200" u="sng" dirty="0">
                <a:latin typeface="Arial" pitchFamily="34" charset="0"/>
                <a:ea typeface="ＭＳ Ｐゴシック" pitchFamily="34" charset="-128"/>
                <a:cs typeface="Arial" pitchFamily="34" charset="0"/>
              </a:rPr>
              <a:t>employer should be equally vigilant in preventing such harassment”</a:t>
            </a:r>
            <a:r>
              <a:rPr lang="en-US" sz="2200" dirty="0">
                <a:latin typeface="Arial" pitchFamily="34" charset="0"/>
                <a:ea typeface="ＭＳ Ｐゴシック" pitchFamily="34" charset="-128"/>
                <a:cs typeface="Arial" pitchFamily="34" charset="0"/>
              </a:rPr>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Anti-Discrimination Laws</a:t>
            </a:r>
          </a:p>
        </p:txBody>
      </p:sp>
      <p:sp>
        <p:nvSpPr>
          <p:cNvPr id="48130" name="Rectangle 3"/>
          <p:cNvSpPr>
            <a:spLocks noGrp="1" noChangeArrowheads="1"/>
          </p:cNvSpPr>
          <p:nvPr>
            <p:ph idx="1"/>
          </p:nvPr>
        </p:nvSpPr>
        <p:spPr>
          <a:xfrm>
            <a:off x="685800" y="1600200"/>
            <a:ext cx="11125200" cy="3657600"/>
          </a:xfrm>
        </p:spPr>
        <p:txBody>
          <a:bodyPr>
            <a:normAutofit/>
          </a:bodyPr>
          <a:lstStyle/>
          <a:p>
            <a:pPr marL="346075" indent="-346075">
              <a:lnSpc>
                <a:spcPct val="110000"/>
              </a:lnSpc>
              <a:buFont typeface="Wingdings" pitchFamily="2" charset="2"/>
              <a:buChar char="v"/>
            </a:pPr>
            <a:r>
              <a:rPr lang="en-US" sz="2200" u="sng" dirty="0">
                <a:latin typeface="Arial" pitchFamily="34" charset="0"/>
                <a:ea typeface="ＭＳ Ｐゴシック" pitchFamily="34" charset="-128"/>
                <a:cs typeface="Arial" pitchFamily="34" charset="0"/>
              </a:rPr>
              <a:t>Title VII of the Civil Rights Act of 1964 (Title VII)</a:t>
            </a:r>
            <a:r>
              <a:rPr lang="en-US" sz="2200" dirty="0">
                <a:latin typeface="Arial" pitchFamily="34" charset="0"/>
                <a:ea typeface="ＭＳ Ｐゴシック" pitchFamily="34" charset="-128"/>
                <a:cs typeface="Arial" pitchFamily="34" charset="0"/>
              </a:rPr>
              <a:t>:</a:t>
            </a:r>
          </a:p>
          <a:p>
            <a:pPr marL="803275" indent="-346075">
              <a:buFont typeface="Courier New" pitchFamily="49" charset="0"/>
              <a:buChar char="o"/>
            </a:pPr>
            <a:r>
              <a:rPr lang="en-US" sz="2200" dirty="0">
                <a:latin typeface="Arial" pitchFamily="34" charset="0"/>
                <a:ea typeface="ＭＳ Ｐゴシック" pitchFamily="34" charset="-128"/>
                <a:cs typeface="Arial" pitchFamily="34" charset="0"/>
              </a:rPr>
              <a:t>Prohibits discrimination based on race, color, religion, sex, and national origin.</a:t>
            </a:r>
          </a:p>
          <a:p>
            <a:pPr marL="803275" indent="-346075">
              <a:buFont typeface="Courier New" pitchFamily="49" charset="0"/>
              <a:buChar char="o"/>
            </a:pPr>
            <a:r>
              <a:rPr lang="en-US" sz="2200" dirty="0" smtClean="0">
                <a:solidFill>
                  <a:srgbClr val="222222"/>
                </a:solidFill>
                <a:latin typeface="Arial" pitchFamily="34" charset="0"/>
                <a:ea typeface="ＭＳ Ｐゴシック" pitchFamily="34" charset="-128"/>
                <a:cs typeface="Arial" pitchFamily="34" charset="0"/>
              </a:rPr>
              <a:t>States it is </a:t>
            </a:r>
            <a:r>
              <a:rPr lang="en-US" sz="2200" dirty="0" smtClean="0">
                <a:latin typeface="Arial" pitchFamily="34" charset="0"/>
                <a:ea typeface="ＭＳ Ｐゴシック" pitchFamily="34" charset="-128"/>
                <a:cs typeface="Arial" pitchFamily="34" charset="0"/>
              </a:rPr>
              <a:t>unlawful </a:t>
            </a:r>
            <a:r>
              <a:rPr lang="en-US" sz="2200" dirty="0">
                <a:latin typeface="Arial" pitchFamily="34" charset="0"/>
                <a:ea typeface="ＭＳ Ｐゴシック" pitchFamily="34" charset="-128"/>
                <a:cs typeface="Arial" pitchFamily="34" charset="0"/>
              </a:rPr>
              <a:t>to discriminate in such areas as recruitment, selection, promotion, discipline, training, etc.</a:t>
            </a:r>
          </a:p>
          <a:p>
            <a:pPr marL="346075" indent="-346075">
              <a:lnSpc>
                <a:spcPct val="110000"/>
              </a:lnSpc>
              <a:buFont typeface="Wingdings" pitchFamily="2" charset="2"/>
              <a:buChar char="v"/>
            </a:pPr>
            <a:r>
              <a:rPr lang="en-US" sz="2200" u="sng" dirty="0">
                <a:latin typeface="Arial" pitchFamily="34" charset="0"/>
                <a:ea typeface="ＭＳ Ｐゴシック" pitchFamily="34" charset="-128"/>
                <a:cs typeface="Arial" pitchFamily="34" charset="0"/>
              </a:rPr>
              <a:t>The Equal Pay Act of 1963 (EPA)</a:t>
            </a:r>
            <a:r>
              <a:rPr lang="en-US" sz="2200" dirty="0">
                <a:latin typeface="Arial" pitchFamily="34" charset="0"/>
                <a:ea typeface="ＭＳ Ｐゴシック" pitchFamily="34" charset="-128"/>
                <a:cs typeface="Arial" pitchFamily="34" charset="0"/>
              </a:rPr>
              <a:t>:  Protects men and women who perform substantially equal work from sex-based wage discrimination.</a:t>
            </a:r>
          </a:p>
          <a:p>
            <a:pPr marL="346075" indent="-346075">
              <a:lnSpc>
                <a:spcPct val="110000"/>
              </a:lnSpc>
              <a:buFont typeface="Wingdings" pitchFamily="2" charset="2"/>
              <a:buChar char="v"/>
            </a:pPr>
            <a:r>
              <a:rPr lang="en-US" sz="2200" u="sng" dirty="0">
                <a:latin typeface="Arial" pitchFamily="34" charset="0"/>
                <a:ea typeface="ＭＳ Ｐゴシック" pitchFamily="34" charset="-128"/>
                <a:cs typeface="Arial" pitchFamily="34" charset="0"/>
              </a:rPr>
              <a:t>The Age Discrimination in Employment Act of 1967 (ADEA)</a:t>
            </a:r>
            <a:r>
              <a:rPr lang="en-US" sz="2200" dirty="0">
                <a:latin typeface="Arial" pitchFamily="34" charset="0"/>
                <a:ea typeface="ＭＳ Ｐゴシック" pitchFamily="34" charset="-128"/>
                <a:cs typeface="Arial" pitchFamily="34" charset="0"/>
              </a:rPr>
              <a:t>:  Prohibits employment discrimination against individuals who are 40 years of age or older.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Anti-Discrimination Laws</a:t>
            </a:r>
          </a:p>
        </p:txBody>
      </p:sp>
      <p:sp>
        <p:nvSpPr>
          <p:cNvPr id="48130" name="Rectangle 3"/>
          <p:cNvSpPr>
            <a:spLocks noGrp="1" noChangeArrowheads="1"/>
          </p:cNvSpPr>
          <p:nvPr>
            <p:ph idx="1"/>
          </p:nvPr>
        </p:nvSpPr>
        <p:spPr>
          <a:xfrm>
            <a:off x="762000" y="1600200"/>
            <a:ext cx="10972800" cy="4724400"/>
          </a:xfrm>
        </p:spPr>
        <p:txBody>
          <a:bodyPr>
            <a:normAutofit/>
          </a:bodyPr>
          <a:lstStyle/>
          <a:p>
            <a:pPr marL="346075" indent="-346075">
              <a:lnSpc>
                <a:spcPct val="110000"/>
              </a:lnSpc>
              <a:buFont typeface="Wingdings" pitchFamily="2" charset="2"/>
              <a:buChar char="v"/>
            </a:pPr>
            <a:r>
              <a:rPr lang="en-US" sz="2200" u="sng" dirty="0">
                <a:latin typeface="Arial" pitchFamily="34" charset="0"/>
                <a:ea typeface="ＭＳ Ｐゴシック" pitchFamily="34" charset="-128"/>
                <a:cs typeface="Arial" pitchFamily="34" charset="0"/>
              </a:rPr>
              <a:t>Rehabilitation Act of 1973</a:t>
            </a:r>
            <a:r>
              <a:rPr lang="en-US" sz="2200" dirty="0">
                <a:latin typeface="Arial" pitchFamily="34" charset="0"/>
                <a:ea typeface="ＭＳ Ｐゴシック" pitchFamily="34" charset="-128"/>
                <a:cs typeface="Arial" pitchFamily="34" charset="0"/>
              </a:rPr>
              <a:t>:</a:t>
            </a:r>
          </a:p>
          <a:p>
            <a:pPr marL="803275" indent="-346075">
              <a:buFont typeface="Courier New" pitchFamily="49" charset="0"/>
              <a:buChar char="o"/>
            </a:pPr>
            <a:r>
              <a:rPr lang="en-US" sz="2200" dirty="0">
                <a:latin typeface="Arial" pitchFamily="34" charset="0"/>
                <a:ea typeface="ＭＳ Ｐゴシック" pitchFamily="34" charset="-128"/>
                <a:cs typeface="Arial" pitchFamily="34" charset="0"/>
              </a:rPr>
              <a:t>Sections 501 and 505 prohibit discrimination in Federal employment against qualified individuals with disabilities.</a:t>
            </a:r>
          </a:p>
          <a:p>
            <a:pPr marL="803275" indent="-346075">
              <a:buFont typeface="Courier New" pitchFamily="49" charset="0"/>
              <a:buChar char="o"/>
            </a:pPr>
            <a:r>
              <a:rPr lang="en-US" sz="2200" dirty="0">
                <a:latin typeface="Arial" pitchFamily="34" charset="0"/>
                <a:ea typeface="ＭＳ Ｐゴシック" pitchFamily="34" charset="-128"/>
                <a:cs typeface="Arial" pitchFamily="34" charset="0"/>
              </a:rPr>
              <a:t>Also requires employers </a:t>
            </a:r>
            <a:r>
              <a:rPr lang="en-US" sz="2200" dirty="0" smtClean="0">
                <a:latin typeface="Arial" pitchFamily="34" charset="0"/>
                <a:ea typeface="ＭＳ Ｐゴシック" pitchFamily="34" charset="-128"/>
                <a:cs typeface="Arial" pitchFamily="34" charset="0"/>
              </a:rPr>
              <a:t>provide </a:t>
            </a:r>
            <a:r>
              <a:rPr lang="en-US" sz="2200" dirty="0">
                <a:latin typeface="Arial" pitchFamily="34" charset="0"/>
                <a:ea typeface="ＭＳ Ｐゴシック" pitchFamily="34" charset="-128"/>
                <a:cs typeface="Arial" pitchFamily="34" charset="0"/>
              </a:rPr>
              <a:t>“reasonable accommodation” to qualified individuals with disabilities who are employees or applicants for employment.</a:t>
            </a:r>
          </a:p>
          <a:p>
            <a:pPr marL="346075" indent="-346075">
              <a:lnSpc>
                <a:spcPct val="110000"/>
              </a:lnSpc>
              <a:buFont typeface="Wingdings" pitchFamily="2" charset="2"/>
              <a:buChar char="v"/>
            </a:pPr>
            <a:r>
              <a:rPr lang="en-US" sz="2200" u="sng" dirty="0">
                <a:latin typeface="Arial" pitchFamily="34" charset="0"/>
                <a:ea typeface="ＭＳ Ｐゴシック" pitchFamily="34" charset="-128"/>
                <a:cs typeface="Arial" pitchFamily="34" charset="0"/>
              </a:rPr>
              <a:t>Civil Rights of 1991</a:t>
            </a:r>
            <a:r>
              <a:rPr lang="en-US" sz="2200" dirty="0">
                <a:latin typeface="Arial" pitchFamily="34" charset="0"/>
                <a:ea typeface="ＭＳ Ｐゴシック" pitchFamily="34" charset="-128"/>
                <a:cs typeface="Arial" pitchFamily="34" charset="0"/>
              </a:rPr>
              <a:t>:  Provides rights to jury trials and monetary damages in cases of employment discrimination.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Harassment Defined</a:t>
            </a:r>
          </a:p>
        </p:txBody>
      </p:sp>
      <p:sp>
        <p:nvSpPr>
          <p:cNvPr id="48130" name="Rectangle 3"/>
          <p:cNvSpPr>
            <a:spLocks noGrp="1" noChangeArrowheads="1"/>
          </p:cNvSpPr>
          <p:nvPr>
            <p:ph idx="1"/>
          </p:nvPr>
        </p:nvSpPr>
        <p:spPr>
          <a:xfrm>
            <a:off x="838200" y="1752600"/>
            <a:ext cx="10972800" cy="3200400"/>
          </a:xfrm>
        </p:spPr>
        <p:txBody>
          <a:bodyPr>
            <a:normAutofit/>
          </a:bodyPr>
          <a:lstStyle/>
          <a:p>
            <a:pPr marL="0" indent="0">
              <a:lnSpc>
                <a:spcPct val="120000"/>
              </a:lnSpc>
              <a:buNone/>
            </a:pPr>
            <a:r>
              <a:rPr lang="en-US" sz="2800" dirty="0" smtClean="0">
                <a:latin typeface="Arial" pitchFamily="34" charset="0"/>
                <a:ea typeface="ＭＳ Ｐゴシック" pitchFamily="34" charset="-128"/>
                <a:cs typeface="Arial" pitchFamily="34" charset="0"/>
              </a:rPr>
              <a:t>Illegal </a:t>
            </a:r>
            <a:r>
              <a:rPr lang="en-US" sz="2800" u="sng" dirty="0" smtClean="0">
                <a:latin typeface="Arial" pitchFamily="34" charset="0"/>
                <a:ea typeface="ＭＳ Ｐゴシック" pitchFamily="34" charset="-128"/>
                <a:cs typeface="Arial" pitchFamily="34" charset="0"/>
              </a:rPr>
              <a:t>harassment</a:t>
            </a:r>
            <a:r>
              <a:rPr lang="en-US" sz="2800" dirty="0" smtClean="0">
                <a:latin typeface="Arial" pitchFamily="34" charset="0"/>
                <a:ea typeface="ＭＳ Ｐゴシック" pitchFamily="34" charset="-128"/>
                <a:cs typeface="Arial" pitchFamily="34" charset="0"/>
              </a:rPr>
              <a:t> is severe or pervasive verbal or physical conduct that denigrates, shows hostility or aversion toward an individual because of his/her race, color, religion, gender, national origin, age, disability, or reprisal for participating in the EEO process.</a:t>
            </a:r>
          </a:p>
          <a:p>
            <a:pPr marL="0" indent="0">
              <a:lnSpc>
                <a:spcPct val="110000"/>
              </a:lnSpc>
              <a:buNone/>
            </a:pPr>
            <a:endParaRPr lang="en-US" sz="2800"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4"/>
          <p:cNvSpPr>
            <a:spLocks noGrp="1"/>
          </p:cNvSpPr>
          <p:nvPr>
            <p:ph type="title"/>
          </p:nvPr>
        </p:nvSpPr>
        <p:spPr>
          <a:xfrm>
            <a:off x="1600200" y="76200"/>
            <a:ext cx="8001000" cy="1143001"/>
          </a:xfrm>
        </p:spPr>
        <p:txBody>
          <a:bodyPr>
            <a:normAutofit/>
          </a:bodyPr>
          <a:lstStyle/>
          <a:p>
            <a:pPr eaLnBrk="1" hangingPunct="1"/>
            <a:r>
              <a:rPr lang="en-US" sz="4000" dirty="0" smtClean="0">
                <a:ea typeface="ＭＳ Ｐゴシック" pitchFamily="34" charset="-128"/>
              </a:rPr>
              <a:t>Harassment Defined</a:t>
            </a:r>
          </a:p>
        </p:txBody>
      </p:sp>
      <p:sp>
        <p:nvSpPr>
          <p:cNvPr id="48130" name="Rectangle 3"/>
          <p:cNvSpPr>
            <a:spLocks noGrp="1" noChangeArrowheads="1"/>
          </p:cNvSpPr>
          <p:nvPr>
            <p:ph idx="1"/>
          </p:nvPr>
        </p:nvSpPr>
        <p:spPr>
          <a:xfrm>
            <a:off x="952500" y="1676400"/>
            <a:ext cx="10972800" cy="3200400"/>
          </a:xfrm>
        </p:spPr>
        <p:txBody>
          <a:bodyPr>
            <a:normAutofit/>
          </a:bodyPr>
          <a:lstStyle/>
          <a:p>
            <a:pPr marL="0" indent="0">
              <a:buNone/>
            </a:pPr>
            <a:r>
              <a:rPr lang="en-US" dirty="0" smtClean="0">
                <a:latin typeface="Arial" pitchFamily="34" charset="0"/>
                <a:ea typeface="ＭＳ Ｐゴシック" pitchFamily="34" charset="-128"/>
                <a:cs typeface="Arial" pitchFamily="34" charset="0"/>
              </a:rPr>
              <a:t>The EEOC defines </a:t>
            </a:r>
            <a:r>
              <a:rPr lang="en-US" u="sng" dirty="0" smtClean="0">
                <a:latin typeface="Arial" pitchFamily="34" charset="0"/>
                <a:ea typeface="ＭＳ Ｐゴシック" pitchFamily="34" charset="-128"/>
                <a:cs typeface="Arial" pitchFamily="34" charset="0"/>
              </a:rPr>
              <a:t>sexual harassment </a:t>
            </a:r>
            <a:r>
              <a:rPr lang="en-US" dirty="0" smtClean="0">
                <a:latin typeface="Arial" pitchFamily="34" charset="0"/>
                <a:ea typeface="ＭＳ Ｐゴシック" pitchFamily="34" charset="-128"/>
                <a:cs typeface="Arial" pitchFamily="34" charset="0"/>
              </a:rPr>
              <a:t>as unwelcome verbal or physical conduct of a sexual nature:</a:t>
            </a:r>
          </a:p>
          <a:p>
            <a:pPr marL="346075" indent="-346075"/>
            <a:r>
              <a:rPr lang="en-US" dirty="0" smtClean="0">
                <a:latin typeface="Arial" pitchFamily="34" charset="0"/>
                <a:ea typeface="ＭＳ Ｐゴシック" pitchFamily="34" charset="-128"/>
                <a:cs typeface="Arial" pitchFamily="34" charset="0"/>
              </a:rPr>
              <a:t>When submission to such conduct is made a term or condition of employment;</a:t>
            </a:r>
          </a:p>
          <a:p>
            <a:pPr marL="346075" indent="-346075"/>
            <a:r>
              <a:rPr lang="en-US" dirty="0" smtClean="0">
                <a:latin typeface="Arial" pitchFamily="34" charset="0"/>
                <a:ea typeface="ＭＳ Ｐゴシック" pitchFamily="34" charset="-128"/>
                <a:cs typeface="Arial" pitchFamily="34" charset="0"/>
              </a:rPr>
              <a:t>When submission to or rejection of such conduct is used as a basis for employment decisions;</a:t>
            </a:r>
          </a:p>
          <a:p>
            <a:pPr marL="346075" indent="-346075"/>
            <a:r>
              <a:rPr lang="en-US" dirty="0" smtClean="0">
                <a:latin typeface="Arial" pitchFamily="34" charset="0"/>
                <a:ea typeface="ＭＳ Ｐゴシック" pitchFamily="34" charset="-128"/>
                <a:cs typeface="Arial" pitchFamily="34" charset="0"/>
              </a:rPr>
              <a:t>When such conduct unreasonably interferes with job performance or creates an intimidating, hostile, or offensive work environment.</a:t>
            </a:r>
          </a:p>
          <a:p>
            <a:pPr marL="0" indent="0">
              <a:lnSpc>
                <a:spcPct val="110000"/>
              </a:lnSpc>
              <a:buNone/>
            </a:pPr>
            <a:endParaRPr lang="en-US" dirty="0" smtClean="0">
              <a:latin typeface="Arial" pitchFamily="34" charset="0"/>
              <a:ea typeface="ＭＳ Ｐゴシック" pitchFamily="34" charset="-128"/>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ark Blue whi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rk Blue lb white" id="{8E789C12-460F-4142-8315-8C30F0F1D291}" vid="{F80B45EA-4CC5-413C-9923-3F08ED13226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2" ma:contentTypeDescription="Create a new document." ma:contentTypeScope="" ma:versionID="ae27f4711291602a6f6a65cb93a80971">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87261fc69508c44f61b32fe1e07050a1"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ECAB58-64FF-4482-8147-301CC8B4A774}"/>
</file>

<file path=customXml/itemProps2.xml><?xml version="1.0" encoding="utf-8"?>
<ds:datastoreItem xmlns:ds="http://schemas.openxmlformats.org/officeDocument/2006/customXml" ds:itemID="{5D6722A4-2C2A-4E5A-B495-7E516150CF0A}"/>
</file>

<file path=customXml/itemProps3.xml><?xml version="1.0" encoding="utf-8"?>
<ds:datastoreItem xmlns:ds="http://schemas.openxmlformats.org/officeDocument/2006/customXml" ds:itemID="{3CBAF8B2-7708-46E0-BF73-983A480753DA}"/>
</file>

<file path=docProps/app.xml><?xml version="1.0" encoding="utf-8"?>
<Properties xmlns="http://schemas.openxmlformats.org/officeDocument/2006/extended-properties" xmlns:vt="http://schemas.openxmlformats.org/officeDocument/2006/docPropsVTypes">
  <Template/>
  <TotalTime>1996</TotalTime>
  <Words>2659</Words>
  <Application>Microsoft Office PowerPoint</Application>
  <PresentationFormat>Widescreen</PresentationFormat>
  <Paragraphs>232</Paragraphs>
  <Slides>33</Slides>
  <Notes>30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ＭＳ Ｐゴシック</vt:lpstr>
      <vt:lpstr>Arial</vt:lpstr>
      <vt:lpstr>Calibri</vt:lpstr>
      <vt:lpstr>Calibri Light</vt:lpstr>
      <vt:lpstr>Courier New</vt:lpstr>
      <vt:lpstr>Wingdings</vt:lpstr>
      <vt:lpstr>Default</vt:lpstr>
      <vt:lpstr>Dark Blue white</vt:lpstr>
      <vt:lpstr>Prevention of Workplace Harassment</vt:lpstr>
      <vt:lpstr>Mike Bourgon</vt:lpstr>
      <vt:lpstr>Introduction</vt:lpstr>
      <vt:lpstr>Company Policy:  Harassment</vt:lpstr>
      <vt:lpstr>Harassment Prevention</vt:lpstr>
      <vt:lpstr>Anti-Discrimination Laws</vt:lpstr>
      <vt:lpstr>Anti-Discrimination Laws</vt:lpstr>
      <vt:lpstr>Harassment Defined</vt:lpstr>
      <vt:lpstr>Harassment Defined</vt:lpstr>
      <vt:lpstr>Important Sexual Harassment  Supreme Court Case</vt:lpstr>
      <vt:lpstr>Sexual Harassment Supreme Court Case</vt:lpstr>
      <vt:lpstr>Ellerth and Faragher (cont.)</vt:lpstr>
      <vt:lpstr>Liability Standards for Sexual Harassment Extended  to All Forms of Unlawful Harassment</vt:lpstr>
      <vt:lpstr>Harassment that Results in a Tangible  Employment Action</vt:lpstr>
      <vt:lpstr>Hostile Environment Harassment</vt:lpstr>
      <vt:lpstr>Hostile Environment Harassment: Examples of Actions</vt:lpstr>
      <vt:lpstr>Hostile Environment Harassment: Examples of Actions (cont.)</vt:lpstr>
      <vt:lpstr>Harassment Complaints Key Elements</vt:lpstr>
      <vt:lpstr>SCENARIO #1: Evaluate This Harassment Claim</vt:lpstr>
      <vt:lpstr>Harassment by Co-workers, Non-employees</vt:lpstr>
      <vt:lpstr>SCENARIO #2:  Analyze the Supervisor’s Response</vt:lpstr>
      <vt:lpstr>Examples of Harassing Behavior</vt:lpstr>
      <vt:lpstr>Recognizing Harassment</vt:lpstr>
      <vt:lpstr>Harassment Prevention: Employees’ Responsibilities</vt:lpstr>
      <vt:lpstr>Preventing Sexual Harassment</vt:lpstr>
      <vt:lpstr>What Should a Victim of Harassment Do?</vt:lpstr>
      <vt:lpstr>Harassment Prevention: Supervisors’ Responsibilities</vt:lpstr>
      <vt:lpstr>Investigation of Harassment</vt:lpstr>
      <vt:lpstr>Case Studies</vt:lpstr>
      <vt:lpstr>Case Study #1</vt:lpstr>
      <vt:lpstr>Case Study #2</vt:lpstr>
      <vt:lpstr>Case Study #3</vt:lpstr>
      <vt:lpstr>Synergy HR Hotline 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Beverly Love</dc:creator>
  <cp:lastModifiedBy>Nicole L. Demolee</cp:lastModifiedBy>
  <cp:revision>225</cp:revision>
  <cp:lastPrinted>2016-08-24T14:46:17Z</cp:lastPrinted>
  <dcterms:created xsi:type="dcterms:W3CDTF">2013-05-06T14:41:00Z</dcterms:created>
  <dcterms:modified xsi:type="dcterms:W3CDTF">2018-01-08T21:09:13Z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